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535" r:id="rId2"/>
    <p:sldId id="564" r:id="rId3"/>
    <p:sldId id="565" r:id="rId4"/>
    <p:sldId id="566" r:id="rId5"/>
    <p:sldId id="568" r:id="rId6"/>
    <p:sldId id="567" r:id="rId7"/>
    <p:sldId id="569" r:id="rId8"/>
    <p:sldId id="571" r:id="rId9"/>
    <p:sldId id="572" r:id="rId10"/>
    <p:sldId id="575" r:id="rId11"/>
    <p:sldId id="576" r:id="rId12"/>
    <p:sldId id="573" r:id="rId13"/>
    <p:sldId id="570" r:id="rId14"/>
    <p:sldId id="578" r:id="rId15"/>
    <p:sldId id="580" r:id="rId16"/>
    <p:sldId id="605" r:id="rId17"/>
    <p:sldId id="536" r:id="rId18"/>
    <p:sldId id="563" r:id="rId19"/>
    <p:sldId id="512" r:id="rId20"/>
    <p:sldId id="466" r:id="rId21"/>
    <p:sldId id="460" r:id="rId22"/>
    <p:sldId id="520" r:id="rId23"/>
    <p:sldId id="513" r:id="rId24"/>
    <p:sldId id="461" r:id="rId25"/>
    <p:sldId id="511" r:id="rId26"/>
    <p:sldId id="462" r:id="rId27"/>
    <p:sldId id="463" r:id="rId28"/>
    <p:sldId id="467" r:id="rId29"/>
    <p:sldId id="468" r:id="rId30"/>
    <p:sldId id="464" r:id="rId31"/>
    <p:sldId id="469" r:id="rId32"/>
    <p:sldId id="471" r:id="rId33"/>
    <p:sldId id="472" r:id="rId34"/>
    <p:sldId id="474" r:id="rId35"/>
    <p:sldId id="516" r:id="rId36"/>
    <p:sldId id="476" r:id="rId37"/>
    <p:sldId id="477" r:id="rId38"/>
    <p:sldId id="524" r:id="rId39"/>
    <p:sldId id="517" r:id="rId40"/>
    <p:sldId id="478" r:id="rId41"/>
    <p:sldId id="479" r:id="rId42"/>
    <p:sldId id="525" r:id="rId43"/>
    <p:sldId id="480" r:id="rId44"/>
    <p:sldId id="522" r:id="rId45"/>
    <p:sldId id="527" r:id="rId46"/>
    <p:sldId id="523" r:id="rId47"/>
    <p:sldId id="459" r:id="rId48"/>
    <p:sldId id="481" r:id="rId49"/>
    <p:sldId id="518" r:id="rId50"/>
    <p:sldId id="528" r:id="rId51"/>
    <p:sldId id="482" r:id="rId52"/>
    <p:sldId id="483" r:id="rId53"/>
    <p:sldId id="519" r:id="rId54"/>
    <p:sldId id="529" r:id="rId55"/>
    <p:sldId id="533" r:id="rId56"/>
    <p:sldId id="534" r:id="rId57"/>
    <p:sldId id="582" r:id="rId58"/>
    <p:sldId id="583" r:id="rId59"/>
    <p:sldId id="584" r:id="rId60"/>
    <p:sldId id="585" r:id="rId61"/>
    <p:sldId id="586" r:id="rId62"/>
    <p:sldId id="587" r:id="rId63"/>
    <p:sldId id="588" r:id="rId64"/>
    <p:sldId id="589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603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336699"/>
    <a:srgbClr val="FF00FF"/>
    <a:srgbClr val="000066"/>
    <a:srgbClr val="0099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043" autoAdjust="0"/>
  </p:normalViewPr>
  <p:slideViewPr>
    <p:cSldViewPr>
      <p:cViewPr>
        <p:scale>
          <a:sx n="75" d="100"/>
          <a:sy n="75" d="100"/>
        </p:scale>
        <p:origin x="-183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2D3F55A-AE60-43F5-A292-451477AAD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A231E94-01AE-4F37-97AF-5167EA09B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9D6B2-092E-49FD-8877-D73BF22F525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E5B36-FD4F-4660-9051-F6EE78628988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FE01-7630-4FBF-A3BD-E5D86DA86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CF7A-D613-4FB4-98E8-4D5E2286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76A1F-C410-4F06-9779-B308B3B7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7962-18A7-491A-9FC9-218F25411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B96A-A0E1-4543-BD41-C55AD1CF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9100-1478-4476-AF81-03A3EA08E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9844-013A-41C7-8FF3-1B8FA9A23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D6AD9-3874-4535-A8D1-6C26F8B9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C616A-72A4-40F8-9393-68A40BA2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EE4E-CD13-42F5-B701-0F4F4176A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076F-A669-41D6-8F7D-CFD4BB1F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6F94-CEA3-4EBC-AA47-EF88E60BB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68A9-4D62-477B-AC68-2BC13B673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640796D-DE5F-4AEC-A5F2-7C82B27A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intl/cms/s/1/c43f1a4c-a7c1-11da-85bc-0000779e234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ta.worldbank.org/indicator/NY.GNP.PCAP.PP.CD" TargetMode="External"/><Relationship Id="rId4" Type="http://schemas.openxmlformats.org/officeDocument/2006/relationships/hyperlink" Target="http://data.worldbank.org/indicator/NY.GDP.PCAP.CD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2/hi/africa/621895.s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10400" cy="990600"/>
          </a:xfrm>
        </p:spPr>
        <p:txBody>
          <a:bodyPr/>
          <a:lstStyle/>
          <a:p>
            <a:pPr>
              <a:defRPr/>
            </a:pPr>
            <a:r>
              <a:rPr lang="sr-Latn-CS" sz="4000" dirty="0" smtClean="0">
                <a:hlinkClick r:id="rId3"/>
              </a:rPr>
              <a:t>Dear Bono, </a:t>
            </a:r>
            <a:r>
              <a:rPr lang="en-US" sz="4000" dirty="0" smtClean="0">
                <a:hlinkClick r:id="rId3"/>
              </a:rPr>
              <a:t>I am afraid that your energies have been misdirected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733800" cy="3657600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P</a:t>
            </a:r>
            <a:r>
              <a:rPr lang="sr-Latn-RS" sz="2400" dirty="0" smtClean="0"/>
              <a:t>lan pomoći je zasnovan na dve  zastarele i kontraproduktivne </a:t>
            </a:r>
            <a:r>
              <a:rPr lang="en-US" sz="2400" dirty="0" smtClean="0"/>
              <a:t>premise:</a:t>
            </a:r>
            <a:endParaRPr lang="sr-Latn-CS" sz="2400" dirty="0" smtClean="0"/>
          </a:p>
          <a:p>
            <a:pPr>
              <a:defRPr/>
            </a:pPr>
            <a:r>
              <a:rPr lang="en-GB" sz="2400" dirty="0" smtClean="0"/>
              <a:t>P</a:t>
            </a:r>
            <a:r>
              <a:rPr lang="sr-Latn-RS" sz="2400" dirty="0" smtClean="0"/>
              <a:t>rvo, pomoć mora da bude potrošena u Africi</a:t>
            </a:r>
            <a:endParaRPr lang="sr-Latn-CS" sz="2400" dirty="0" smtClean="0"/>
          </a:p>
          <a:p>
            <a:pPr>
              <a:defRPr/>
            </a:pPr>
            <a:r>
              <a:rPr lang="en-GB" sz="2400" dirty="0" smtClean="0"/>
              <a:t>D</a:t>
            </a:r>
            <a:r>
              <a:rPr lang="sr-Latn-RS" sz="2400" dirty="0" smtClean="0"/>
              <a:t>rugo, mora se povećati tok pomoći na nivo od </a:t>
            </a:r>
            <a:r>
              <a:rPr lang="en-US" sz="2400" dirty="0" smtClean="0"/>
              <a:t>0.7</a:t>
            </a:r>
            <a:r>
              <a:rPr lang="sr-Latn-RS" sz="2400" dirty="0" smtClean="0"/>
              <a:t>%</a:t>
            </a:r>
            <a:r>
              <a:rPr lang="en-US" sz="2400" dirty="0" smtClean="0"/>
              <a:t> </a:t>
            </a:r>
            <a:r>
              <a:rPr lang="sr-Latn-RS" sz="2400" dirty="0" smtClean="0"/>
              <a:t>BNP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1828800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Problem je što se to neće ostvariti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3200400"/>
            <a:ext cx="3657600" cy="3478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R</a:t>
            </a:r>
            <a:r>
              <a:rPr lang="en-US" sz="2000"/>
              <a:t>ekao si da očekuješ da će tvoja muzika trajati zauvek ali da će se siromaštvo završiti u narednih sto godina </a:t>
            </a:r>
          </a:p>
          <a:p>
            <a:endParaRPr lang="en-US" sz="2000"/>
          </a:p>
          <a:p>
            <a:r>
              <a:rPr lang="en-US" sz="2000"/>
              <a:t>Želim ti sreću sa tvojom muzikom. Ali ako ovo ne koriguješ  siromaštvo se neće ni za sto godina smanjiti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Venecija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akon Karla Velikog – procvat </a:t>
            </a:r>
          </a:p>
          <a:p>
            <a:pPr>
              <a:defRPr/>
            </a:pPr>
            <a:r>
              <a:rPr lang="sr-Latn-RS" dirty="0" smtClean="0"/>
              <a:t>Ugovori: </a:t>
            </a:r>
            <a:r>
              <a:rPr lang="en-GB" i="1" dirty="0" err="1" smtClean="0"/>
              <a:t>commenda</a:t>
            </a:r>
            <a:r>
              <a:rPr lang="en-GB" dirty="0" smtClean="0"/>
              <a:t>, </a:t>
            </a:r>
            <a:r>
              <a:rPr lang="sr-Latn-RS" dirty="0" smtClean="0"/>
              <a:t>akcionarsko društvo </a:t>
            </a:r>
          </a:p>
          <a:p>
            <a:pPr>
              <a:defRPr/>
            </a:pPr>
            <a:r>
              <a:rPr lang="en-GB" dirty="0" smtClean="0"/>
              <a:t>D</a:t>
            </a:r>
            <a:r>
              <a:rPr lang="sr-Latn-RS" dirty="0" smtClean="0"/>
              <a:t>va partnera - </a:t>
            </a:r>
            <a:r>
              <a:rPr lang="en-GB" dirty="0" smtClean="0"/>
              <a:t>“</a:t>
            </a:r>
            <a:r>
              <a:rPr lang="sr-Latn-RS" dirty="0" smtClean="0"/>
              <a:t>sedeći</a:t>
            </a:r>
            <a:r>
              <a:rPr lang="en-GB" dirty="0" smtClean="0"/>
              <a:t>” </a:t>
            </a:r>
            <a:r>
              <a:rPr lang="sr-Latn-RS" dirty="0" smtClean="0"/>
              <a:t>(ulaže) i “putnik”</a:t>
            </a:r>
            <a:r>
              <a:rPr lang="en-GB" dirty="0" smtClean="0"/>
              <a:t> </a:t>
            </a:r>
            <a:endParaRPr lang="sr-Latn-RS" dirty="0" smtClean="0"/>
          </a:p>
          <a:p>
            <a:pPr>
              <a:defRPr/>
            </a:pPr>
            <a:r>
              <a:rPr lang="en-GB" dirty="0" smtClean="0"/>
              <a:t>M</a:t>
            </a:r>
            <a:r>
              <a:rPr lang="sr-Latn-RS" dirty="0" smtClean="0"/>
              <a:t>ladi ljudi bez bogatstva </a:t>
            </a:r>
          </a:p>
          <a:p>
            <a:pPr>
              <a:defRPr/>
            </a:pPr>
            <a:r>
              <a:rPr lang="en-GB" dirty="0" smtClean="0"/>
              <a:t>G</a:t>
            </a:r>
            <a:r>
              <a:rPr lang="sr-Latn-RS" dirty="0" smtClean="0"/>
              <a:t>ubitke snose prema ulaganju</a:t>
            </a:r>
          </a:p>
          <a:p>
            <a:pPr>
              <a:defRPr/>
            </a:pPr>
            <a:r>
              <a:rPr lang="en-GB" dirty="0" smtClean="0"/>
              <a:t>S</a:t>
            </a:r>
            <a:r>
              <a:rPr lang="sr-Latn-RS" dirty="0" smtClean="0"/>
              <a:t>edeći partner ulaže 100% - prisvaja 75%</a:t>
            </a:r>
          </a:p>
          <a:p>
            <a:pPr>
              <a:defRPr/>
            </a:pPr>
            <a:r>
              <a:rPr lang="en-GB" dirty="0" smtClean="0"/>
              <a:t>I</a:t>
            </a:r>
            <a:r>
              <a:rPr lang="sr-Latn-RS" dirty="0" smtClean="0"/>
              <a:t>nkluzivne institucije prestale u 12. veku</a:t>
            </a:r>
          </a:p>
          <a:p>
            <a:pPr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Serrata - propadanje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</a:t>
            </a:r>
            <a:r>
              <a:rPr lang="sr-Latn-RS" dirty="0" smtClean="0"/>
              <a:t>kinuta je </a:t>
            </a:r>
            <a:r>
              <a:rPr lang="en-GB" i="1" dirty="0" err="1" smtClean="0"/>
              <a:t>commenda</a:t>
            </a:r>
            <a:endParaRPr lang="sr-Latn-RS" i="1" dirty="0" smtClean="0"/>
          </a:p>
          <a:p>
            <a:pPr>
              <a:defRPr/>
            </a:pPr>
            <a:r>
              <a:rPr lang="en-GB" i="1" dirty="0" smtClean="0"/>
              <a:t>P</a:t>
            </a:r>
            <a:r>
              <a:rPr lang="sr-Latn-RS" i="1" dirty="0" smtClean="0"/>
              <a:t>ogodovala  većini, ali ne svima</a:t>
            </a:r>
          </a:p>
          <a:p>
            <a:pPr>
              <a:defRPr/>
            </a:pPr>
            <a:r>
              <a:rPr lang="en-GB" i="1" dirty="0" smtClean="0"/>
              <a:t>D</a:t>
            </a:r>
            <a:r>
              <a:rPr lang="sr-Latn-RS" i="1" dirty="0" smtClean="0"/>
              <a:t>ržava nacionalizuje razmenu </a:t>
            </a:r>
          </a:p>
          <a:p>
            <a:pPr>
              <a:defRPr/>
            </a:pPr>
            <a:r>
              <a:rPr lang="en-GB" i="1" dirty="0" smtClean="0"/>
              <a:t>V</a:t>
            </a:r>
            <a:r>
              <a:rPr lang="sr-Latn-RS" i="1" dirty="0" smtClean="0"/>
              <a:t>eliki porezi za nove ulaske</a:t>
            </a:r>
          </a:p>
          <a:p>
            <a:pPr>
              <a:defRPr/>
            </a:pPr>
            <a:r>
              <a:rPr lang="en-GB" i="1" dirty="0" smtClean="0"/>
              <a:t>S</a:t>
            </a:r>
            <a:r>
              <a:rPr lang="sr-Latn-RS" i="1" dirty="0" smtClean="0"/>
              <a:t>tanovništvo se prepolovilo </a:t>
            </a:r>
          </a:p>
          <a:p>
            <a:pPr>
              <a:defRPr/>
            </a:pPr>
            <a:r>
              <a:rPr lang="sr-Latn-RS" i="1" dirty="0" smtClean="0"/>
              <a:t>Sve što se nanas nalazi u Veneciji je iz dobe pre “serrate” – velikog intervencionizma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</a:t>
            </a:r>
            <a:r>
              <a:rPr lang="sr-Latn-RS" dirty="0" smtClean="0"/>
              <a:t>kstraktivne institucije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emaju podsticaje </a:t>
            </a:r>
          </a:p>
          <a:p>
            <a:pPr lvl="1">
              <a:defRPr/>
            </a:pPr>
            <a:r>
              <a:rPr lang="en-GB" dirty="0" smtClean="0"/>
              <a:t>Z</a:t>
            </a:r>
            <a:r>
              <a:rPr lang="sr-Latn-RS" dirty="0" smtClean="0"/>
              <a:t>a štednju</a:t>
            </a:r>
          </a:p>
          <a:p>
            <a:pPr lvl="1">
              <a:defRPr/>
            </a:pPr>
            <a:r>
              <a:rPr lang="en-GB" dirty="0" smtClean="0"/>
              <a:t>I</a:t>
            </a:r>
            <a:r>
              <a:rPr lang="sr-Latn-RS" dirty="0" smtClean="0"/>
              <a:t>nvesticije</a:t>
            </a:r>
          </a:p>
          <a:p>
            <a:pPr lvl="1">
              <a:defRPr/>
            </a:pPr>
            <a:r>
              <a:rPr lang="en-GB" dirty="0" smtClean="0"/>
              <a:t>I</a:t>
            </a:r>
            <a:r>
              <a:rPr lang="sr-Latn-RS" dirty="0" smtClean="0"/>
              <a:t>novacije</a:t>
            </a:r>
          </a:p>
          <a:p>
            <a:pPr>
              <a:defRPr/>
            </a:pPr>
            <a:r>
              <a:rPr lang="en-GB" dirty="0" smtClean="0"/>
              <a:t>Z</a:t>
            </a:r>
            <a:r>
              <a:rPr lang="sr-Latn-RS" dirty="0" smtClean="0"/>
              <a:t>ato što se politička elita opravdano strahuje da će izgubiti vlast</a:t>
            </a:r>
          </a:p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e radi se o tome da li je diktator pametan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Institucije deluju kao začarani krug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>
              <a:defRPr/>
            </a:pPr>
            <a:r>
              <a:rPr lang="en-US" i="1" smtClean="0"/>
              <a:t>Zašto diktator ne izabere prosperitet?</a:t>
            </a:r>
          </a:p>
          <a:p>
            <a:pPr>
              <a:defRPr/>
            </a:pPr>
            <a:r>
              <a:rPr lang="en-US" smtClean="0"/>
              <a:t>Zato što će on (ona) lično da izgubi </a:t>
            </a:r>
          </a:p>
          <a:p>
            <a:pPr>
              <a:defRPr/>
            </a:pPr>
            <a:r>
              <a:rPr lang="en-GB" smtClean="0"/>
              <a:t>I</a:t>
            </a:r>
            <a:r>
              <a:rPr lang="en-US" smtClean="0"/>
              <a:t>ndustrijska revolucija u Evropi – ogroman rast bogatstva novih učesnika</a:t>
            </a:r>
          </a:p>
          <a:p>
            <a:pPr>
              <a:defRPr/>
            </a:pPr>
            <a:r>
              <a:rPr lang="en-US" smtClean="0"/>
              <a:t>Srbija – ukidanje partijske svojine bi ljude na vlasti značajno osiromašilo</a:t>
            </a:r>
          </a:p>
          <a:p>
            <a:pPr>
              <a:defRPr/>
            </a:pPr>
            <a:r>
              <a:rPr lang="en-GB" smtClean="0"/>
              <a:t>S</a:t>
            </a:r>
            <a:r>
              <a:rPr lang="en-US" smtClean="0"/>
              <a:t>etite se građevinskih dozvola ili naplatnih rampi , izostanak konkursa ...</a:t>
            </a:r>
          </a:p>
          <a:p>
            <a:pPr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Avganistan nakon 9. septembra 2001 – velika pomoć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762500" cy="4114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apravili aerodrom</a:t>
            </a:r>
          </a:p>
          <a:p>
            <a:pPr>
              <a:defRPr/>
            </a:pPr>
            <a:r>
              <a:rPr lang="en-GB" dirty="0" smtClean="0"/>
              <a:t>U</a:t>
            </a:r>
            <a:r>
              <a:rPr lang="sr-Latn-RS" dirty="0" smtClean="0"/>
              <a:t>poslili prevodioce</a:t>
            </a:r>
          </a:p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išta od obrazovanja, bolnica, puteva ... </a:t>
            </a:r>
          </a:p>
          <a:p>
            <a:pPr>
              <a:defRPr/>
            </a:pPr>
            <a:r>
              <a:rPr lang="en-GB" dirty="0" smtClean="0"/>
              <a:t>D</a:t>
            </a:r>
            <a:r>
              <a:rPr lang="sr-Latn-RS" dirty="0" smtClean="0"/>
              <a:t>ovezena značajna pomoć za obnovu naselja</a:t>
            </a:r>
          </a:p>
          <a:p>
            <a:pPr>
              <a:defRPr/>
            </a:pPr>
            <a:r>
              <a:rPr lang="en-GB" dirty="0" smtClean="0"/>
              <a:t>A</a:t>
            </a:r>
            <a:r>
              <a:rPr lang="sr-Latn-RS" dirty="0" smtClean="0"/>
              <a:t>li od balvana prevelikih za gradnju </a:t>
            </a:r>
          </a:p>
          <a:p>
            <a:pPr>
              <a:defRPr/>
            </a:pPr>
            <a:r>
              <a:rPr lang="en-GB" dirty="0" smtClean="0"/>
              <a:t>O</a:t>
            </a:r>
            <a:r>
              <a:rPr lang="sr-Latn-RS" dirty="0" smtClean="0"/>
              <a:t>tišlo sve na potpalu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724400" cy="4114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20</a:t>
            </a:r>
            <a:r>
              <a:rPr lang="sr-Latn-RS" dirty="0" smtClean="0"/>
              <a:t>%</a:t>
            </a:r>
            <a:r>
              <a:rPr lang="en-GB" dirty="0" smtClean="0"/>
              <a:t> </a:t>
            </a:r>
            <a:r>
              <a:rPr lang="sr-Latn-RS" dirty="0" smtClean="0"/>
              <a:t>–troškovi UN </a:t>
            </a:r>
          </a:p>
          <a:p>
            <a:pPr>
              <a:defRPr/>
            </a:pPr>
            <a:r>
              <a:rPr lang="sr-Latn-RS" dirty="0" smtClean="0"/>
              <a:t>20% NGO </a:t>
            </a:r>
          </a:p>
          <a:p>
            <a:pPr>
              <a:defRPr/>
            </a:pPr>
            <a:r>
              <a:rPr lang="sr-Latn-RS" dirty="0" smtClean="0"/>
              <a:t>20% podugovarači (Brisel) </a:t>
            </a:r>
          </a:p>
          <a:p>
            <a:pPr>
              <a:defRPr/>
            </a:pPr>
            <a:r>
              <a:rPr lang="en-GB" dirty="0" smtClean="0"/>
              <a:t>O</a:t>
            </a:r>
            <a:r>
              <a:rPr lang="sr-Latn-RS" dirty="0" smtClean="0"/>
              <a:t>statak za kupovinu drveta iz Irana </a:t>
            </a:r>
          </a:p>
          <a:p>
            <a:pPr>
              <a:defRPr/>
            </a:pPr>
            <a:r>
              <a:rPr lang="en-GB" dirty="0" smtClean="0"/>
              <a:t>Ismail</a:t>
            </a:r>
            <a:r>
              <a:rPr lang="sr-Latn-RS" dirty="0" smtClean="0"/>
              <a:t> </a:t>
            </a:r>
            <a:r>
              <a:rPr lang="en-GB" dirty="0" smtClean="0"/>
              <a:t>Khan’s trucking cartel </a:t>
            </a:r>
            <a:r>
              <a:rPr lang="sr-Latn-RS" dirty="0" smtClean="0"/>
              <a:t>– naduvane cene prevoza </a:t>
            </a:r>
          </a:p>
          <a:p>
            <a:pPr>
              <a:defRPr/>
            </a:pPr>
            <a:r>
              <a:rPr lang="en-GB" dirty="0" smtClean="0"/>
              <a:t>S</a:t>
            </a:r>
            <a:r>
              <a:rPr lang="sr-Latn-RS" dirty="0" smtClean="0"/>
              <a:t>tudije govore da najviše </a:t>
            </a:r>
            <a:r>
              <a:rPr lang="en-GB" dirty="0" smtClean="0"/>
              <a:t>10</a:t>
            </a:r>
            <a:r>
              <a:rPr lang="sr-Latn-RS" dirty="0" smtClean="0"/>
              <a:t>-20% pomoći ikada stigne na cilj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Hiljade istraga se vode, neke se reše</a:t>
            </a:r>
          </a:p>
          <a:p>
            <a:pPr>
              <a:defRPr/>
            </a:pPr>
            <a:r>
              <a:rPr lang="en-GB" dirty="0" smtClean="0"/>
              <a:t>A</a:t>
            </a:r>
            <a:r>
              <a:rPr lang="sr-Latn-RS" dirty="0" smtClean="0"/>
              <a:t>li nije stvar u prevarama nego nekompetenciji ili još gore </a:t>
            </a:r>
          </a:p>
          <a:p>
            <a:pPr>
              <a:defRPr/>
            </a:pPr>
            <a:r>
              <a:rPr lang="sr-Latn-RS" dirty="0" smtClean="0"/>
              <a:t>“</a:t>
            </a:r>
            <a:r>
              <a:rPr lang="en-GB" dirty="0" smtClean="0"/>
              <a:t>simply business as usual</a:t>
            </a:r>
            <a:r>
              <a:rPr lang="sr-Latn-RS" dirty="0" smtClean="0"/>
              <a:t> </a:t>
            </a:r>
            <a:r>
              <a:rPr lang="en-GB" dirty="0" smtClean="0"/>
              <a:t>for aid organizations</a:t>
            </a:r>
            <a:r>
              <a:rPr lang="sr-Latn-RS" dirty="0" smtClean="0"/>
              <a:t>..</a:t>
            </a:r>
            <a:r>
              <a:rPr lang="en-GB" dirty="0" smtClean="0"/>
              <a:t>.</a:t>
            </a:r>
            <a:r>
              <a:rPr lang="sr-Latn-RS" dirty="0" smtClean="0"/>
              <a:t>”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076700" cy="4114800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Zemlje poput </a:t>
            </a:r>
            <a:r>
              <a:rPr lang="en-GB" dirty="0" smtClean="0"/>
              <a:t>A</a:t>
            </a:r>
            <a:r>
              <a:rPr lang="sr-Latn-RS" dirty="0" smtClean="0"/>
              <a:t>v</a:t>
            </a:r>
            <a:r>
              <a:rPr lang="en-GB" dirty="0" err="1" smtClean="0"/>
              <a:t>ghanistan</a:t>
            </a:r>
            <a:r>
              <a:rPr lang="sr-Latn-RS" dirty="0" smtClean="0"/>
              <a:t>a su siromašne zbog ekstraktivnih institucija </a:t>
            </a:r>
          </a:p>
          <a:p>
            <a:pPr>
              <a:defRPr/>
            </a:pPr>
            <a:r>
              <a:rPr lang="en-GB" dirty="0" smtClean="0"/>
              <a:t>S</a:t>
            </a:r>
            <a:r>
              <a:rPr lang="sr-Latn-RS" dirty="0" smtClean="0"/>
              <a:t>vojinska prava</a:t>
            </a:r>
          </a:p>
          <a:p>
            <a:pPr>
              <a:defRPr/>
            </a:pPr>
            <a:r>
              <a:rPr lang="en-GB" dirty="0" smtClean="0"/>
              <a:t>P</a:t>
            </a:r>
            <a:r>
              <a:rPr lang="sr-Latn-RS" dirty="0" smtClean="0"/>
              <a:t>ravosudni sistem </a:t>
            </a:r>
          </a:p>
          <a:p>
            <a:pPr>
              <a:defRPr/>
            </a:pPr>
            <a:r>
              <a:rPr lang="en-GB" dirty="0" smtClean="0"/>
              <a:t>S</a:t>
            </a:r>
            <a:r>
              <a:rPr lang="sr-Latn-RS" dirty="0" smtClean="0"/>
              <a:t>vaka pomoć obogati elitu i osiromaši narod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e može se raditi od polovine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Indija – niko od osoblja  ne dolazi na posao u bolnicama, a dobjijau platu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r>
              <a:rPr lang="en-GB" dirty="0" smtClean="0"/>
              <a:t>2006 </a:t>
            </a:r>
            <a:r>
              <a:rPr lang="en-GB" dirty="0" err="1" smtClean="0"/>
              <a:t>Seva</a:t>
            </a:r>
            <a:r>
              <a:rPr lang="en-GB" dirty="0" smtClean="0"/>
              <a:t> </a:t>
            </a:r>
            <a:r>
              <a:rPr lang="en-GB" dirty="0" err="1" smtClean="0"/>
              <a:t>Mandir</a:t>
            </a:r>
            <a:r>
              <a:rPr lang="sr-Latn-RS" dirty="0" smtClean="0"/>
              <a:t> (NGO) napravili plan da se uvede brojači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</a:t>
            </a:r>
            <a:r>
              <a:rPr lang="sr-Latn-RS" dirty="0" smtClean="0"/>
              <a:t>rajalo godinu dana</a:t>
            </a:r>
          </a:p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aprasno se pokvarilo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r>
              <a:rPr lang="en-GB" dirty="0" smtClean="0"/>
              <a:t>D</a:t>
            </a:r>
            <a:r>
              <a:rPr lang="sr-Latn-RS" dirty="0" smtClean="0"/>
              <a:t>anas i dalje ne radi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r>
              <a:rPr lang="en-GB" dirty="0" smtClean="0"/>
              <a:t>D</a:t>
            </a:r>
            <a:r>
              <a:rPr lang="sr-Latn-RS" dirty="0" smtClean="0"/>
              <a:t>olazak na predavanja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Šta je problem kod inostrane pomoći?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Holandski sindrom</a:t>
            </a:r>
          </a:p>
          <a:p>
            <a:pPr lvl="1">
              <a:defRPr/>
            </a:pPr>
            <a:r>
              <a:rPr lang="sr-Latn-CS" dirty="0" smtClean="0"/>
              <a:t>Apresijacija</a:t>
            </a:r>
          </a:p>
          <a:p>
            <a:pPr lvl="1">
              <a:defRPr/>
            </a:pPr>
            <a:r>
              <a:rPr lang="sr-Latn-CS" dirty="0" smtClean="0"/>
              <a:t>Uvoz</a:t>
            </a:r>
          </a:p>
          <a:p>
            <a:pPr lvl="1">
              <a:defRPr/>
            </a:pPr>
            <a:r>
              <a:rPr lang="sr-Latn-CS" dirty="0" smtClean="0"/>
              <a:t>deficit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To je isto kao kod pronalaska nafte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Poglavlje 12</a:t>
            </a:r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vi-VN" b="1" dirty="0" smtClean="0"/>
              <a:t>Međunarodno kretanje resursa i</a:t>
            </a:r>
            <a:r>
              <a:rPr lang="sr-Latn-CS" b="1" dirty="0" smtClean="0"/>
              <a:t> </a:t>
            </a:r>
            <a:r>
              <a:rPr lang="en-US" b="1" dirty="0" err="1" smtClean="0"/>
              <a:t>multinacionalne</a:t>
            </a:r>
            <a:r>
              <a:rPr lang="en-US" b="1" dirty="0" smtClean="0"/>
              <a:t> </a:t>
            </a:r>
            <a:r>
              <a:rPr lang="en-US" b="1" dirty="0" err="1" smtClean="0"/>
              <a:t>korporacije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Kapitalne i tekuće transakcije??</a:t>
            </a:r>
            <a:endParaRPr lang="en-US" smtClean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Da li su to stvarno investicije?</a:t>
            </a:r>
          </a:p>
          <a:p>
            <a:pPr eaLnBrk="1" hangingPunct="1">
              <a:defRPr/>
            </a:pPr>
            <a:r>
              <a:rPr lang="sr-Latn-CS" dirty="0" smtClean="0"/>
              <a:t>Fondovi i tokovi</a:t>
            </a:r>
          </a:p>
          <a:p>
            <a:pPr eaLnBrk="1" hangingPunct="1">
              <a:defRPr/>
            </a:pPr>
            <a:r>
              <a:rPr lang="sr-Latn-CS" dirty="0" smtClean="0"/>
              <a:t>Tokovi – C+I+G+M</a:t>
            </a:r>
            <a:endParaRPr lang="en-US" dirty="0"/>
          </a:p>
          <a:p>
            <a:pPr eaLnBrk="1" hangingPunct="1">
              <a:defRPr/>
            </a:pPr>
            <a:r>
              <a:rPr lang="sr-Latn-CS" dirty="0" smtClean="0"/>
              <a:t>Fondovi - </a:t>
            </a:r>
            <a:r>
              <a:rPr lang="sr-Latn-CS" dirty="0"/>
              <a:t>definisani u svakom trenutku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Zašto narodi propadaju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5715000" cy="4114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U</a:t>
            </a:r>
            <a:r>
              <a:rPr lang="sr-Latn-RS" dirty="0" smtClean="0"/>
              <a:t> čemu se krije uzrok neuspešnih zemalja?</a:t>
            </a:r>
          </a:p>
          <a:p>
            <a:pPr>
              <a:defRPr/>
            </a:pPr>
            <a:r>
              <a:rPr lang="sr-Latn-RS" dirty="0" smtClean="0"/>
              <a:t>Često se govori da je Britanija,na primer bogata </a:t>
            </a:r>
          </a:p>
          <a:p>
            <a:pPr>
              <a:defRPr/>
            </a:pPr>
            <a:r>
              <a:rPr lang="sr-Latn-RS" dirty="0" smtClean="0"/>
              <a:t>zato što je bila imperija</a:t>
            </a:r>
          </a:p>
          <a:p>
            <a:pPr>
              <a:defRPr/>
            </a:pPr>
            <a:r>
              <a:rPr lang="en-GB" dirty="0" smtClean="0"/>
              <a:t>K</a:t>
            </a:r>
            <a:r>
              <a:rPr lang="sr-Latn-RS" dirty="0" smtClean="0"/>
              <a:t>ada bi našem tajkunu </a:t>
            </a:r>
          </a:p>
          <a:p>
            <a:pPr>
              <a:defRPr/>
            </a:pPr>
            <a:r>
              <a:rPr lang="sr-Latn-RS" dirty="0" smtClean="0"/>
              <a:t>uzeli sve   npr 2mlrd € </a:t>
            </a:r>
          </a:p>
          <a:p>
            <a:pPr>
              <a:defRPr/>
            </a:pPr>
            <a:r>
              <a:rPr lang="sr-Latn-RS" dirty="0" smtClean="0"/>
              <a:t>svi bi dobili po $250, </a:t>
            </a:r>
          </a:p>
          <a:p>
            <a:pPr>
              <a:defRPr/>
            </a:pPr>
            <a:r>
              <a:rPr lang="sr-Latn-RS" dirty="0" smtClean="0"/>
              <a:t>ako svi imaju 7 – 900 €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7" name="Picture 6" descr="1700_ad_through_2008_ad_per_capita_gdp_of_china_germany_india_japan_uk_usa_per_angus_maddis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447800"/>
            <a:ext cx="39544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Šta su to investicije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I= </a:t>
            </a:r>
            <a:r>
              <a:rPr lang="sr-Latn-CS" dirty="0" smtClean="0">
                <a:sym typeface="Symbol"/>
              </a:rPr>
              <a:t>K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Investicija je svako ulaganje koje se otpočinje radi budućeg profita</a:t>
            </a:r>
          </a:p>
          <a:p>
            <a:pPr eaLnBrk="1" hangingPunct="1">
              <a:defRPr/>
            </a:pPr>
            <a:r>
              <a:rPr lang="sr-Latn-CS" dirty="0" smtClean="0"/>
              <a:t>Da li je kupovina stana - investicija?</a:t>
            </a:r>
          </a:p>
          <a:p>
            <a:pPr eaLnBrk="1" hangingPunct="1">
              <a:defRPr/>
            </a:pPr>
            <a:r>
              <a:rPr lang="sr-Latn-CS" dirty="0" smtClean="0"/>
              <a:t>automobila?</a:t>
            </a:r>
          </a:p>
          <a:p>
            <a:pPr eaLnBrk="1" hangingPunct="1">
              <a:defRPr/>
            </a:pPr>
            <a:r>
              <a:rPr lang="sr-Latn-CS" dirty="0" smtClean="0"/>
              <a:t>nakita?</a:t>
            </a:r>
          </a:p>
          <a:p>
            <a:pPr eaLnBrk="1" hangingPunct="1">
              <a:defRPr/>
            </a:pPr>
            <a:r>
              <a:rPr lang="sr-Latn-CS" dirty="0" smtClean="0"/>
              <a:t>Hartija od vrednosti?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Portfolio </a:t>
            </a:r>
            <a:r>
              <a:rPr lang="en-US" dirty="0" err="1" smtClean="0"/>
              <a:t>investicije</a:t>
            </a:r>
            <a:r>
              <a:rPr 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čista</a:t>
            </a:r>
            <a:r>
              <a:rPr lang="en-US" b="1" dirty="0" smtClean="0"/>
              <a:t> </a:t>
            </a:r>
            <a:r>
              <a:rPr lang="en-US" b="1" dirty="0" err="1" smtClean="0"/>
              <a:t>finansijska</a:t>
            </a:r>
            <a:r>
              <a:rPr lang="en-US" b="1" dirty="0" smtClean="0"/>
              <a:t> </a:t>
            </a:r>
            <a:r>
              <a:rPr lang="en-US" b="1" dirty="0" err="1" smtClean="0"/>
              <a:t>aktiva</a:t>
            </a:r>
            <a:endParaRPr lang="sr-Latn-CS" b="1" dirty="0" smtClean="0"/>
          </a:p>
          <a:p>
            <a:pPr eaLnBrk="1" hangingPunct="1">
              <a:defRPr/>
            </a:pPr>
            <a:r>
              <a:rPr lang="en-US" b="1" dirty="0" err="1" smtClean="0"/>
              <a:t>kao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primer </a:t>
            </a:r>
            <a:r>
              <a:rPr lang="en-US" b="1" dirty="0" err="1" smtClean="0"/>
              <a:t>akcije</a:t>
            </a:r>
            <a:r>
              <a:rPr lang="en-US" b="1" dirty="0" smtClean="0"/>
              <a:t> </a:t>
            </a:r>
            <a:r>
              <a:rPr lang="en-US" b="1" dirty="0" err="1" smtClean="0"/>
              <a:t>nominovane</a:t>
            </a:r>
            <a:endParaRPr lang="en-US" b="1" dirty="0" smtClean="0"/>
          </a:p>
          <a:p>
            <a:pPr eaLnBrk="1" hangingPunct="1">
              <a:defRPr/>
            </a:pPr>
            <a:r>
              <a:rPr lang="en-US" dirty="0" smtClean="0"/>
              <a:t>u </a:t>
            </a:r>
            <a:r>
              <a:rPr lang="en-US" dirty="0" err="1" smtClean="0"/>
              <a:t>nacionalnoj</a:t>
            </a:r>
            <a:r>
              <a:rPr lang="en-US" dirty="0" smtClean="0"/>
              <a:t> </a:t>
            </a:r>
            <a:r>
              <a:rPr lang="en-US" dirty="0" err="1" smtClean="0"/>
              <a:t>valuti</a:t>
            </a:r>
            <a:r>
              <a:rPr lang="en-US" dirty="0" smtClean="0"/>
              <a:t>. </a:t>
            </a:r>
            <a:endParaRPr lang="sr-Latn-CS" dirty="0" smtClean="0"/>
          </a:p>
          <a:p>
            <a:pPr eaLnBrk="1" hangingPunct="1">
              <a:defRPr/>
            </a:pP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Portfolio </a:t>
            </a:r>
            <a:r>
              <a:rPr lang="en-US" dirty="0" err="1" smtClean="0"/>
              <a:t>investicije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 smtClean="0"/>
              <a:t>Ovde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investitor</a:t>
            </a:r>
            <a:r>
              <a:rPr lang="en-US" sz="2800" dirty="0" smtClean="0"/>
              <a:t>, </a:t>
            </a:r>
            <a:r>
              <a:rPr lang="en-US" sz="2800" dirty="0" err="1" smtClean="0"/>
              <a:t>kroz</a:t>
            </a:r>
            <a:r>
              <a:rPr lang="en-US" sz="2800" dirty="0" smtClean="0"/>
              <a:t> </a:t>
            </a:r>
            <a:r>
              <a:rPr lang="en-US" sz="2800" dirty="0" err="1" smtClean="0"/>
              <a:t>svoje</a:t>
            </a:r>
            <a:r>
              <a:rPr lang="en-US" sz="2800" dirty="0" smtClean="0"/>
              <a:t> </a:t>
            </a:r>
            <a:r>
              <a:rPr lang="en-US" sz="2800" dirty="0" err="1" smtClean="0"/>
              <a:t>akcije</a:t>
            </a:r>
            <a:r>
              <a:rPr lang="en-US" sz="2800" dirty="0" smtClean="0"/>
              <a:t> </a:t>
            </a:r>
            <a:r>
              <a:rPr lang="en-US" sz="2800" dirty="0" err="1" smtClean="0"/>
              <a:t>pozajmljuje</a:t>
            </a:r>
            <a:r>
              <a:rPr lang="en-US" sz="2800" dirty="0" smtClean="0"/>
              <a:t> </a:t>
            </a:r>
            <a:r>
              <a:rPr lang="en-US" sz="2800" dirty="0" err="1" smtClean="0"/>
              <a:t>kapital</a:t>
            </a:r>
            <a:r>
              <a:rPr lang="en-US" sz="2800" dirty="0" smtClean="0"/>
              <a:t>,</a:t>
            </a:r>
            <a:endParaRPr lang="sr-Latn-R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pl-PL" sz="2800" dirty="0" smtClean="0"/>
              <a:t>u zamenu za fiksnu isplatu na kraju perioda, ili za prinos u regularnim intervalima uz</a:t>
            </a:r>
            <a:r>
              <a:rPr lang="en-US" sz="2800" dirty="0" smtClean="0"/>
              <a:t> </a:t>
            </a:r>
            <a:r>
              <a:rPr lang="vi-VN" sz="2800" dirty="0" smtClean="0"/>
              <a:t>isplatu nominalne vrednosti akcije na određeni, unapred definisani dan.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1. Koja od  navedenih varijabli spada u varijable toka?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    A.  Vrednost kuće u kojoj živite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    </a:t>
            </a:r>
            <a:r>
              <a:rPr lang="sv-SE" sz="2400" smtClean="0"/>
              <a:t>B.  Stanje na Vašem tekućem računu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sz="2400" smtClean="0"/>
              <a:t>    </a:t>
            </a:r>
            <a:r>
              <a:rPr lang="en-US" sz="2400" smtClean="0"/>
              <a:t>C.  Vaša mesečna potrošnja hamburgera </a:t>
            </a:r>
            <a:endParaRPr lang="sr-Latn-C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sr-Latn-CS" sz="2400" smtClean="0"/>
              <a:t>    D. </a:t>
            </a:r>
            <a:r>
              <a:rPr lang="en-US" sz="2400" smtClean="0"/>
              <a:t>Zalihe </a:t>
            </a:r>
            <a:r>
              <a:rPr lang="sr-Latn-CS" sz="2400" smtClean="0"/>
              <a:t>graška</a:t>
            </a:r>
            <a:r>
              <a:rPr lang="en-US" sz="2400" smtClean="0"/>
              <a:t> u Vašem frižideru početkom meseca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Odgovor: C.  Varijable toka definisane su u intervalu, a varijable fonda u određenom vremenskom trentku. 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1066800" y="4572000"/>
            <a:ext cx="7086600" cy="1447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3352800"/>
            <a:ext cx="6096000" cy="3810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4000" dirty="0" smtClean="0"/>
              <a:t>Zašto je kupovina akcija investicija kad se KAPITAL NE UVEĆAVA?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akcijama</a:t>
            </a:r>
            <a:r>
              <a:rPr lang="en-US" dirty="0" smtClean="0"/>
              <a:t> </a:t>
            </a:r>
            <a:r>
              <a:rPr lang="en-US" dirty="0" err="1" smtClean="0"/>
              <a:t>investitor</a:t>
            </a:r>
            <a:r>
              <a:rPr lang="en-US" dirty="0" smtClean="0"/>
              <a:t> </a:t>
            </a:r>
            <a:r>
              <a:rPr lang="en-US" dirty="0" err="1" smtClean="0"/>
              <a:t>kupuje</a:t>
            </a:r>
            <a:r>
              <a:rPr lang="en-US" dirty="0" smtClean="0"/>
              <a:t> </a:t>
            </a:r>
            <a:r>
              <a:rPr lang="en-US" dirty="0" err="1" smtClean="0"/>
              <a:t>aktivu</a:t>
            </a:r>
            <a:r>
              <a:rPr lang="en-US" dirty="0" smtClean="0"/>
              <a:t>,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potraživanje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kapital</a:t>
            </a:r>
            <a:r>
              <a:rPr lang="en-US" dirty="0" smtClean="0"/>
              <a:t> </a:t>
            </a:r>
            <a:r>
              <a:rPr lang="en-US" dirty="0" err="1" smtClean="0"/>
              <a:t>firme</a:t>
            </a:r>
            <a:r>
              <a:rPr lang="en-US" dirty="0" smtClean="0"/>
              <a:t>.</a:t>
            </a:r>
            <a:endParaRPr lang="sr-Latn-CS" dirty="0" smtClean="0"/>
          </a:p>
          <a:p>
            <a:pPr eaLnBrk="1" hangingPunct="1">
              <a:defRPr/>
            </a:pPr>
            <a:r>
              <a:rPr lang="en-US" dirty="0" err="1" smtClean="0"/>
              <a:t>kupovin</a:t>
            </a:r>
            <a:r>
              <a:rPr lang="sr-Latn-C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ne </a:t>
            </a:r>
            <a:r>
              <a:rPr lang="en-US" dirty="0" err="1" smtClean="0"/>
              <a:t>obuhvata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10 </a:t>
            </a:r>
            <a:r>
              <a:rPr lang="en-US" dirty="0" err="1" smtClean="0"/>
              <a:t>odsto</a:t>
            </a:r>
            <a:r>
              <a:rPr lang="en-US" dirty="0" smtClean="0"/>
              <a:t> </a:t>
            </a:r>
            <a:r>
              <a:rPr lang="en-US" dirty="0" err="1" smtClean="0"/>
              <a:t>akcija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pravom</a:t>
            </a:r>
            <a:r>
              <a:rPr lang="en-US" dirty="0" smtClean="0"/>
              <a:t> </a:t>
            </a:r>
            <a:r>
              <a:rPr lang="en-US" dirty="0" err="1" smtClean="0"/>
              <a:t>glasa</a:t>
            </a:r>
            <a:r>
              <a:rPr lang="en-US" dirty="0" smtClean="0"/>
              <a:t> 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SAD - ako kupi više od 10%, to je direktna investicija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međunarodna robna razmena i kretanje </a:t>
            </a:r>
            <a:r>
              <a:rPr lang="en-US" smtClean="0"/>
              <a:t>proizvodnih resursa mogu se smatrati uzajamnim supstitutima. </a:t>
            </a:r>
            <a:endParaRPr lang="sr-Latn-CS" smtClean="0"/>
          </a:p>
          <a:p>
            <a:pPr>
              <a:defRPr/>
            </a:pPr>
            <a:r>
              <a:rPr lang="en-US" smtClean="0"/>
              <a:t>Na primer</a:t>
            </a:r>
            <a:r>
              <a:rPr lang="sr-Latn-CS" smtClean="0"/>
              <a:t> ....</a:t>
            </a:r>
          </a:p>
          <a:p>
            <a:pPr>
              <a:defRPr/>
            </a:pPr>
            <a:r>
              <a:rPr lang="pl-PL" smtClean="0"/>
              <a:t>kretanje proizvodnih </a:t>
            </a:r>
            <a:r>
              <a:rPr lang="en-US" smtClean="0"/>
              <a:t>resursa izazvaće izjednačavanje faktorskih prinosa i</a:t>
            </a:r>
          </a:p>
          <a:p>
            <a:pPr>
              <a:defRPr/>
            </a:pPr>
            <a:r>
              <a:rPr lang="en-US" smtClean="0"/>
              <a:t>povećaće blagostanje.</a:t>
            </a:r>
            <a:endParaRPr lang="sr-Latn-CS" smtClean="0"/>
          </a:p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Velike državne investicije bile su portfolio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sr-Latn-CS" dirty="0" smtClean="0"/>
              <a:t> </a:t>
            </a:r>
            <a:r>
              <a:rPr lang="en-US" dirty="0" err="1" smtClean="0"/>
              <a:t>stranih</a:t>
            </a:r>
            <a:r>
              <a:rPr lang="en-US" dirty="0" smtClean="0"/>
              <a:t> investicija pre I </a:t>
            </a:r>
            <a:r>
              <a:rPr lang="en-US" dirty="0" err="1" smtClean="0"/>
              <a:t>svetskog</a:t>
            </a:r>
            <a:r>
              <a:rPr lang="en-US" dirty="0" smtClean="0"/>
              <a:t> rata bile </a:t>
            </a:r>
            <a:r>
              <a:rPr lang="sr-Latn-CS" dirty="0" smtClean="0"/>
              <a:t>portfolio investicije, </a:t>
            </a:r>
          </a:p>
          <a:p>
            <a:pPr lvl="2" eaLnBrk="1" hangingPunct="1">
              <a:defRPr/>
            </a:pPr>
            <a:r>
              <a:rPr lang="en-US" dirty="0" err="1" smtClean="0"/>
              <a:t>dolazile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uglavnom</a:t>
            </a:r>
            <a:r>
              <a:rPr lang="en-US" dirty="0" smtClean="0"/>
              <a:t> iz </a:t>
            </a:r>
            <a:r>
              <a:rPr lang="en-US" dirty="0" err="1" smtClean="0"/>
              <a:t>Velike</a:t>
            </a:r>
            <a:r>
              <a:rPr lang="sr-Latn-CS" dirty="0" smtClean="0"/>
              <a:t> </a:t>
            </a:r>
            <a:r>
              <a:rPr lang="en-US" dirty="0" err="1" smtClean="0"/>
              <a:t>Britanije</a:t>
            </a:r>
            <a:r>
              <a:rPr lang="en-US" dirty="0" smtClean="0"/>
              <a:t>, </a:t>
            </a:r>
            <a:endParaRPr lang="sr-Latn-CS" dirty="0" smtClean="0"/>
          </a:p>
          <a:p>
            <a:pPr lvl="2" eaLnBrk="1" hangingPunct="1">
              <a:defRPr/>
            </a:pPr>
            <a:r>
              <a:rPr lang="en-US" dirty="0" err="1" smtClean="0"/>
              <a:t>plasira</a:t>
            </a:r>
            <a:r>
              <a:rPr lang="sr-Latn-CS" dirty="0" smtClean="0"/>
              <a:t>li</a:t>
            </a:r>
            <a:r>
              <a:rPr lang="en-US" dirty="0" smtClean="0"/>
              <a:t> u </a:t>
            </a:r>
            <a:r>
              <a:rPr lang="en-US" dirty="0" err="1" smtClean="0"/>
              <a:t>izgradnju</a:t>
            </a:r>
            <a:r>
              <a:rPr lang="en-US" dirty="0" smtClean="0"/>
              <a:t> </a:t>
            </a:r>
            <a:r>
              <a:rPr lang="en-US" dirty="0" err="1" smtClean="0"/>
              <a:t>železnica</a:t>
            </a:r>
            <a:r>
              <a:rPr lang="en-US" dirty="0" smtClean="0"/>
              <a:t>, </a:t>
            </a:r>
            <a:endParaRPr lang="sr-Latn-CS" dirty="0" smtClean="0"/>
          </a:p>
          <a:p>
            <a:pPr lvl="2" eaLnBrk="1" hangingPunct="1">
              <a:defRPr/>
            </a:pPr>
            <a:r>
              <a:rPr lang="en-US" dirty="0" err="1" smtClean="0"/>
              <a:t>osvajanje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zemalja</a:t>
            </a:r>
            <a:r>
              <a:rPr lang="en-US" dirty="0" smtClean="0"/>
              <a:t> </a:t>
            </a:r>
            <a:endParaRPr lang="sr-Latn-CS" dirty="0" smtClean="0"/>
          </a:p>
          <a:p>
            <a:pPr lvl="2" eaLnBrk="1" hangingPunct="1">
              <a:defRPr/>
            </a:pP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sr-Latn-CS" dirty="0" smtClean="0"/>
              <a:t> </a:t>
            </a:r>
            <a:r>
              <a:rPr lang="pl-PL" dirty="0" smtClean="0"/>
              <a:t>izvora sirovina u kolonijama.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investicije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382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u kapitalna dobra,</a:t>
            </a:r>
          </a:p>
          <a:p>
            <a:pPr eaLnBrk="1" hangingPunct="1">
              <a:defRPr/>
            </a:pPr>
            <a:r>
              <a:rPr lang="pl-PL" dirty="0" smtClean="0"/>
              <a:t>u zemlju ili u zalihe</a:t>
            </a:r>
          </a:p>
          <a:p>
            <a:pPr eaLnBrk="1" hangingPunct="1">
              <a:defRPr/>
            </a:pPr>
            <a:r>
              <a:rPr lang="pl-PL" dirty="0" smtClean="0"/>
              <a:t>investitor se uključuje </a:t>
            </a:r>
            <a:r>
              <a:rPr lang="en-US" dirty="0" err="1" smtClean="0"/>
              <a:t>i</a:t>
            </a:r>
            <a:r>
              <a:rPr lang="en-US" dirty="0" smtClean="0"/>
              <a:t> u menadžment, 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Ima </a:t>
            </a:r>
            <a:r>
              <a:rPr lang="en-US" dirty="0" err="1" smtClean="0"/>
              <a:t>kontrolu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upotrebom</a:t>
            </a:r>
            <a:r>
              <a:rPr lang="sr-Latn-CS" dirty="0" smtClean="0"/>
              <a:t> </a:t>
            </a:r>
            <a:r>
              <a:rPr lang="en-US" dirty="0" err="1" smtClean="0"/>
              <a:t>kapitala</a:t>
            </a:r>
            <a:r>
              <a:rPr lang="en-US" dirty="0" smtClean="0"/>
              <a:t>. </a:t>
            </a: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HOS kaže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prinosi na kapital inicijalno su veći u zemljama u kojima je koeficijent kapitala po radu (</a:t>
            </a:r>
            <a:r>
              <a:rPr lang="pl-PL" i="1" dirty="0" smtClean="0"/>
              <a:t>K/R).</a:t>
            </a:r>
          </a:p>
          <a:p>
            <a:pPr lvl="1" eaLnBrk="1" hangingPunct="1">
              <a:defRPr/>
            </a:pPr>
            <a:r>
              <a:rPr lang="pl-PL" i="1" dirty="0" smtClean="0"/>
              <a:t>Niži</a:t>
            </a:r>
          </a:p>
          <a:p>
            <a:pPr lvl="1" eaLnBrk="1" hangingPunct="1">
              <a:defRPr/>
            </a:pPr>
            <a:r>
              <a:rPr lang="pl-PL" i="1" dirty="0" smtClean="0"/>
              <a:t>Viši</a:t>
            </a:r>
          </a:p>
          <a:p>
            <a:pPr lvl="1" eaLnBrk="1" hangingPunct="1">
              <a:defRPr/>
            </a:pPr>
            <a:endParaRPr lang="pl-PL" i="1" dirty="0" smtClean="0"/>
          </a:p>
          <a:p>
            <a:pPr eaLnBrk="1" hangingPunct="1">
              <a:defRPr/>
            </a:pPr>
            <a:r>
              <a:rPr lang="sr-Latn-CS" dirty="0" smtClean="0"/>
              <a:t>Što je manje kapitala, skuplji je</a:t>
            </a: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3581400"/>
            <a:ext cx="1447800" cy="4572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err="1" smtClean="0"/>
              <a:t>Indian</a:t>
            </a:r>
            <a:r>
              <a:rPr lang="sr-Latn-CS" dirty="0" smtClean="0"/>
              <a:t> </a:t>
            </a:r>
            <a:r>
              <a:rPr lang="sr-Latn-CS" dirty="0" err="1" smtClean="0"/>
              <a:t>disease</a:t>
            </a:r>
            <a:r>
              <a:rPr lang="sr-Latn-CS" dirty="0" smtClean="0"/>
              <a:t>	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Mali prinos na kapital u zemlji sa oskudicom kapitala</a:t>
            </a:r>
          </a:p>
          <a:p>
            <a:pPr lvl="1" eaLnBrk="1" hangingPunct="1">
              <a:defRPr/>
            </a:pPr>
            <a:r>
              <a:rPr lang="sr-Latn-CS" dirty="0" smtClean="0"/>
              <a:t>Zašto?</a:t>
            </a:r>
          </a:p>
          <a:p>
            <a:pPr lvl="2" eaLnBrk="1" hangingPunct="1">
              <a:defRPr/>
            </a:pPr>
            <a:r>
              <a:rPr lang="sr-Latn-CS" dirty="0" smtClean="0"/>
              <a:t>Odgovor dat prošlog časa</a:t>
            </a:r>
          </a:p>
          <a:p>
            <a:pPr lvl="3" eaLnBrk="1" hangingPunct="1">
              <a:defRPr/>
            </a:pPr>
            <a:r>
              <a:rPr lang="sr-Latn-CS" dirty="0" smtClean="0"/>
              <a:t>Ulaganje u previsoku tehnologiju</a:t>
            </a:r>
          </a:p>
          <a:p>
            <a:pPr lvl="3" eaLnBrk="1" hangingPunct="1">
              <a:defRPr/>
            </a:pPr>
            <a:r>
              <a:rPr lang="sr-Latn-CS" dirty="0" smtClean="0"/>
              <a:t>Slaba zaposlenost i veliki porezi </a:t>
            </a:r>
          </a:p>
          <a:p>
            <a:pPr lvl="3" eaLnBrk="1" hangingPunct="1">
              <a:defRPr/>
            </a:pPr>
            <a:r>
              <a:rPr lang="sr-Latn-CS" dirty="0" smtClean="0"/>
              <a:t>Nedovoljna </a:t>
            </a:r>
            <a:r>
              <a:rPr lang="sr-Latn-CS" dirty="0" err="1" smtClean="0"/>
              <a:t>obučenost</a:t>
            </a:r>
            <a:r>
              <a:rPr lang="sr-Latn-CS" dirty="0" smtClean="0"/>
              <a:t> </a:t>
            </a:r>
          </a:p>
          <a:p>
            <a:pPr lvl="3" eaLnBrk="1" hangingPunct="1">
              <a:defRPr/>
            </a:pPr>
            <a:r>
              <a:rPr lang="sr-Latn-CS" dirty="0" smtClean="0"/>
              <a:t>velika zaštita  </a:t>
            </a:r>
          </a:p>
          <a:p>
            <a:pPr lvl="3" eaLnBrk="1" hangingPunct="1">
              <a:defRPr/>
            </a:pPr>
            <a:r>
              <a:rPr lang="sr-Latn-CS" dirty="0" smtClean="0"/>
              <a:t>Neefikasna proizvodnja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Razlikuju se jedino institucije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</a:t>
            </a:r>
            <a:r>
              <a:rPr lang="en-US" smtClean="0"/>
              <a:t>nkluzivne – stvaraju podsticaje kroz </a:t>
            </a:r>
          </a:p>
          <a:p>
            <a:pPr lvl="1">
              <a:defRPr/>
            </a:pPr>
            <a:r>
              <a:rPr lang="en-GB" smtClean="0"/>
              <a:t>P</a:t>
            </a:r>
            <a:r>
              <a:rPr lang="en-US" smtClean="0"/>
              <a:t>rivatnu svojinu</a:t>
            </a:r>
          </a:p>
          <a:p>
            <a:pPr lvl="1">
              <a:defRPr/>
            </a:pPr>
            <a:r>
              <a:rPr lang="en-GB" smtClean="0"/>
              <a:t>V</a:t>
            </a:r>
            <a:r>
              <a:rPr lang="en-US" smtClean="0"/>
              <a:t>ladavinu prava </a:t>
            </a:r>
          </a:p>
          <a:p>
            <a:pPr>
              <a:defRPr/>
            </a:pPr>
            <a:r>
              <a:rPr lang="en-US" smtClean="0"/>
              <a:t>Država obezbeđuje javna dobra</a:t>
            </a:r>
          </a:p>
          <a:p>
            <a:pPr lvl="1">
              <a:defRPr/>
            </a:pPr>
            <a:r>
              <a:rPr lang="en-US" smtClean="0"/>
              <a:t>Znanje (obrazovanje)</a:t>
            </a:r>
          </a:p>
          <a:p>
            <a:pPr lvl="1">
              <a:defRPr/>
            </a:pPr>
            <a:r>
              <a:rPr lang="en-GB" smtClean="0"/>
              <a:t>I</a:t>
            </a:r>
            <a:r>
              <a:rPr lang="en-US" smtClean="0"/>
              <a:t>nfrastrukturu </a:t>
            </a:r>
          </a:p>
          <a:p>
            <a:pPr>
              <a:defRPr/>
            </a:pPr>
            <a:r>
              <a:rPr lang="en-US" smtClean="0"/>
              <a:t>Državu kontrolišu građani</a:t>
            </a:r>
          </a:p>
          <a:p>
            <a:pPr>
              <a:defRPr/>
            </a:pPr>
            <a:r>
              <a:rPr lang="en-US" smtClean="0"/>
              <a:t>Država ima monopol nad nasiljem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Motivi za strane portfolio investicije</a:t>
            </a:r>
            <a:br>
              <a:rPr lang="it-IT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da zarade u inostranstvu veći</a:t>
            </a:r>
            <a:r>
              <a:rPr lang="sr-Latn-CS" dirty="0" smtClean="0"/>
              <a:t> </a:t>
            </a:r>
            <a:r>
              <a:rPr lang="pl-PL" dirty="0" smtClean="0"/>
              <a:t>prinos nego što bi mogli da zarade kod kuće.</a:t>
            </a:r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r>
              <a:rPr lang="en-US" dirty="0" err="1" smtClean="0"/>
              <a:t>sigurno</a:t>
            </a:r>
            <a:r>
              <a:rPr lang="en-US" dirty="0" smtClean="0"/>
              <a:t> je </a:t>
            </a:r>
            <a:r>
              <a:rPr lang="en-US" dirty="0" err="1" smtClean="0"/>
              <a:t>tačno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ne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odgovor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pitanja</a:t>
            </a:r>
            <a:r>
              <a:rPr lang="en-US" dirty="0" smtClean="0"/>
              <a:t>. 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Nedostaje…</a:t>
            </a:r>
          </a:p>
          <a:p>
            <a:pPr eaLnBrk="1" hangingPunct="1">
              <a:defRPr/>
            </a:pPr>
            <a:r>
              <a:rPr lang="sr-Latn-CS" dirty="0" smtClean="0"/>
              <a:t>rizik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Veći profit i manji rizik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Rizik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posedovanju</a:t>
            </a:r>
            <a:r>
              <a:rPr lang="en-US" dirty="0" smtClean="0"/>
              <a:t> </a:t>
            </a:r>
            <a:r>
              <a:rPr lang="en-US" dirty="0" err="1" smtClean="0"/>
              <a:t>obveznica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</a:t>
            </a:r>
            <a:endParaRPr lang="sr-Latn-CS" dirty="0" smtClean="0"/>
          </a:p>
          <a:p>
            <a:pPr lvl="1" eaLnBrk="1" hangingPunct="1">
              <a:defRPr/>
            </a:pPr>
            <a:r>
              <a:rPr lang="en-US" dirty="0" smtClean="0"/>
              <a:t>u </a:t>
            </a:r>
            <a:r>
              <a:rPr lang="en-US" dirty="0" err="1" smtClean="0"/>
              <a:t>mogućnosti</a:t>
            </a:r>
            <a:r>
              <a:rPr lang="en-US" dirty="0" smtClean="0"/>
              <a:t> </a:t>
            </a:r>
            <a:r>
              <a:rPr lang="en-US" dirty="0" err="1" smtClean="0"/>
              <a:t>bankrotstva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varijabilitetu</a:t>
            </a:r>
            <a:r>
              <a:rPr lang="en-US" dirty="0" smtClean="0"/>
              <a:t> </a:t>
            </a:r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tržišne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KOJA JE AKCIJA RIZIČNIJA</a:t>
            </a:r>
            <a:endParaRPr lang="en-US" dirty="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2962275"/>
          <a:ext cx="7543800" cy="138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143000"/>
                <a:gridCol w="1676400"/>
                <a:gridCol w="2209800"/>
              </a:tblGrid>
              <a:tr h="639786">
                <a:tc>
                  <a:txBody>
                    <a:bodyPr/>
                    <a:lstStyle/>
                    <a:p>
                      <a:endParaRPr lang="sr-Latn-CS" sz="1800" dirty="0" smtClean="0"/>
                    </a:p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PRINOS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VARIJACIJA PRINOSA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VEROVATNOĆA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70670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A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30%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+/-10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50%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70670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B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30%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+/-20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50%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3886200"/>
            <a:ext cx="1828800" cy="457200"/>
          </a:xfrm>
          <a:prstGeom prst="rect">
            <a:avLst/>
          </a:prstGeom>
          <a:solidFill>
            <a:srgbClr val="FF00FF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promene</a:t>
            </a:r>
            <a:r>
              <a:rPr lang="en-US" sz="2800" dirty="0" smtClean="0"/>
              <a:t> </a:t>
            </a:r>
            <a:r>
              <a:rPr lang="en-US" sz="2800" dirty="0" err="1" smtClean="0"/>
              <a:t>prinosa</a:t>
            </a:r>
            <a:r>
              <a:rPr lang="en-US" sz="2800" dirty="0" smtClean="0"/>
              <a:t> </a:t>
            </a:r>
            <a:r>
              <a:rPr lang="en-US" sz="2800" dirty="0" err="1" smtClean="0"/>
              <a:t>budu</a:t>
            </a:r>
            <a:r>
              <a:rPr lang="en-US" sz="2800" dirty="0" smtClean="0"/>
              <a:t> </a:t>
            </a:r>
            <a:r>
              <a:rPr lang="en-US" sz="2800" dirty="0" err="1" smtClean="0"/>
              <a:t>inverzno</a:t>
            </a:r>
            <a:r>
              <a:rPr lang="en-US" sz="2800" dirty="0" smtClean="0"/>
              <a:t>, </a:t>
            </a:r>
            <a:r>
              <a:rPr lang="en-US" sz="2800" dirty="0" err="1" smtClean="0"/>
              <a:t>odnosno</a:t>
            </a:r>
            <a:r>
              <a:rPr lang="en-US" sz="2800" dirty="0" smtClean="0"/>
              <a:t> </a:t>
            </a:r>
            <a:r>
              <a:rPr lang="en-US" sz="2800" dirty="0" err="1" smtClean="0"/>
              <a:t>negativno</a:t>
            </a:r>
            <a:r>
              <a:rPr lang="en-US" sz="2800" dirty="0" smtClean="0"/>
              <a:t> </a:t>
            </a:r>
            <a:r>
              <a:rPr lang="en-US" sz="2800" dirty="0" err="1" smtClean="0"/>
              <a:t>korelirane</a:t>
            </a:r>
            <a:r>
              <a:rPr lang="en-US" sz="2800" dirty="0" smtClean="0"/>
              <a:t> u </a:t>
            </a:r>
            <a:r>
              <a:rPr lang="en-US" sz="2800" dirty="0" err="1" smtClean="0"/>
              <a:t>vremenu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onda</a:t>
            </a:r>
            <a:r>
              <a:rPr lang="en-US" sz="2800" dirty="0" smtClean="0"/>
              <a:t> bi </a:t>
            </a:r>
            <a:r>
              <a:rPr lang="en-US" sz="2800" dirty="0" err="1" smtClean="0"/>
              <a:t>držanjem</a:t>
            </a:r>
            <a:r>
              <a:rPr lang="en-US" sz="2800" dirty="0" smtClean="0"/>
              <a:t> </a:t>
            </a:r>
            <a:r>
              <a:rPr lang="en-US" sz="2800" dirty="0" err="1" smtClean="0"/>
              <a:t>obeju</a:t>
            </a:r>
            <a:r>
              <a:rPr lang="en-US" sz="2800" dirty="0" smtClean="0"/>
              <a:t> </a:t>
            </a:r>
            <a:r>
              <a:rPr lang="en-US" sz="2800" dirty="0" err="1" smtClean="0"/>
              <a:t>akcija</a:t>
            </a:r>
            <a:r>
              <a:rPr lang="en-US" sz="2800" dirty="0" smtClean="0"/>
              <a:t> </a:t>
            </a:r>
            <a:r>
              <a:rPr lang="en-US" sz="2800" dirty="0" err="1" smtClean="0"/>
              <a:t>investitor</a:t>
            </a:r>
            <a:r>
              <a:rPr lang="en-US" sz="2800" dirty="0" smtClean="0"/>
              <a:t> </a:t>
            </a:r>
            <a:r>
              <a:rPr lang="en-US" sz="2800" dirty="0" err="1" smtClean="0"/>
              <a:t>još</a:t>
            </a:r>
            <a:r>
              <a:rPr lang="en-US" sz="2800" dirty="0" smtClean="0"/>
              <a:t> </a:t>
            </a:r>
            <a:r>
              <a:rPr lang="en-US" sz="2800" dirty="0" err="1" smtClean="0"/>
              <a:t>uvek</a:t>
            </a:r>
            <a:r>
              <a:rPr lang="en-US" sz="2800" dirty="0" smtClean="0"/>
              <a:t> </a:t>
            </a:r>
            <a:r>
              <a:rPr lang="en-US" sz="2800" dirty="0" err="1" smtClean="0"/>
              <a:t>mogao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ostvari</a:t>
            </a:r>
            <a:r>
              <a:rPr lang="en-US" sz="2800" dirty="0" smtClean="0"/>
              <a:t> </a:t>
            </a:r>
            <a:r>
              <a:rPr lang="sr-Latn-CS" sz="2800" dirty="0" smtClean="0"/>
              <a:t>isti </a:t>
            </a:r>
            <a:r>
              <a:rPr lang="en-US" sz="2800" dirty="0" err="1" smtClean="0"/>
              <a:t>prinos</a:t>
            </a:r>
            <a:r>
              <a:rPr lang="en-US" sz="2800" dirty="0" smtClean="0"/>
              <a:t> </a:t>
            </a:r>
            <a:r>
              <a:rPr lang="pl-PL" sz="2800" dirty="0" smtClean="0"/>
              <a:t>uz mnogo manji rizik. </a:t>
            </a:r>
          </a:p>
          <a:p>
            <a:pPr eaLnBrk="1" hangingPunct="1">
              <a:defRPr/>
            </a:pPr>
            <a:endParaRPr lang="pl-PL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Da</a:t>
            </a:r>
            <a:r>
              <a:rPr lang="en-US" sz="2800" dirty="0" smtClean="0"/>
              <a:t> bi se </a:t>
            </a:r>
            <a:r>
              <a:rPr lang="en-US" sz="2800" dirty="0" err="1" smtClean="0"/>
              <a:t>ostvario</a:t>
            </a:r>
            <a:r>
              <a:rPr lang="en-US" sz="2800" dirty="0" smtClean="0"/>
              <a:t> </a:t>
            </a:r>
            <a:r>
              <a:rPr lang="en-US" sz="2800" dirty="0" err="1" smtClean="0"/>
              <a:t>takav</a:t>
            </a:r>
            <a:r>
              <a:rPr lang="en-US" sz="2800" dirty="0" smtClean="0"/>
              <a:t> portfolio, </a:t>
            </a:r>
            <a:r>
              <a:rPr lang="en-US" sz="2800" dirty="0" err="1" smtClean="0"/>
              <a:t>neophodno</a:t>
            </a:r>
            <a:r>
              <a:rPr lang="en-US" sz="2800" dirty="0" smtClean="0"/>
              <a:t> je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postoje</a:t>
            </a:r>
            <a:r>
              <a:rPr lang="en-US" sz="2800" dirty="0" smtClean="0"/>
              <a:t> </a:t>
            </a:r>
            <a:r>
              <a:rPr lang="en-US" sz="2800" dirty="0" err="1" smtClean="0"/>
              <a:t>dvosmerni</a:t>
            </a:r>
            <a:r>
              <a:rPr lang="en-US" sz="2800" dirty="0" smtClean="0"/>
              <a:t> </a:t>
            </a:r>
            <a:r>
              <a:rPr lang="en-US" sz="2800" dirty="0" err="1" smtClean="0"/>
              <a:t>tokovi</a:t>
            </a:r>
            <a:r>
              <a:rPr lang="en-US" sz="2800" dirty="0" smtClean="0"/>
              <a:t> </a:t>
            </a:r>
            <a:r>
              <a:rPr lang="en-US" sz="2800" dirty="0" err="1" smtClean="0"/>
              <a:t>kapitala</a:t>
            </a:r>
            <a:endParaRPr lang="sr-Latn-CS" sz="2800" dirty="0" smtClean="0"/>
          </a:p>
          <a:p>
            <a:pPr eaLnBrk="1" hangingPunct="1">
              <a:defRPr/>
            </a:pPr>
            <a:endParaRPr lang="pl-PL" sz="2800" dirty="0" smtClean="0"/>
          </a:p>
          <a:p>
            <a:pPr eaLnBrk="1" hangingPunct="1">
              <a:defRPr/>
            </a:pPr>
            <a:endParaRPr lang="pl-PL" sz="2800" dirty="0" smtClean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1219200" y="5181600"/>
          <a:ext cx="7543800" cy="138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143000"/>
                <a:gridCol w="1676400"/>
                <a:gridCol w="2209800"/>
              </a:tblGrid>
              <a:tr h="639786">
                <a:tc>
                  <a:txBody>
                    <a:bodyPr/>
                    <a:lstStyle/>
                    <a:p>
                      <a:endParaRPr lang="sr-Latn-CS" sz="1800" dirty="0" smtClean="0"/>
                    </a:p>
                    <a:p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PRINOS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VARIJACIJA PRINOSA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VEROVATNOĆA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70670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A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30%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+/-10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50%</a:t>
                      </a:r>
                      <a:endParaRPr lang="en-US" sz="1800" dirty="0"/>
                    </a:p>
                  </a:txBody>
                  <a:tcPr marT="45699" marB="45699"/>
                </a:tc>
              </a:tr>
              <a:tr h="370670">
                <a:tc>
                  <a:txBody>
                    <a:bodyPr/>
                    <a:lstStyle/>
                    <a:p>
                      <a:pPr algn="ctr"/>
                      <a:r>
                        <a:rPr lang="sr-Latn-CS" sz="1800" dirty="0" smtClean="0"/>
                        <a:t>B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30%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+/-20</a:t>
                      </a:r>
                      <a:endParaRPr lang="en-US" sz="1800" dirty="0"/>
                    </a:p>
                  </a:txBody>
                  <a:tcPr marT="45699" marB="45699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50%</a:t>
                      </a:r>
                      <a:endParaRPr lang="en-US" sz="1800" dirty="0"/>
                    </a:p>
                  </a:txBody>
                  <a:tcPr marT="45699" marB="4569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Rezime-</a:t>
            </a:r>
            <a:r>
              <a:rPr lang="vi-VN" sz="3200" dirty="0" smtClean="0"/>
              <a:t>postojanje dvostranih međunarodnih portfolio investicija</a:t>
            </a:r>
            <a:r>
              <a:rPr lang="sr-Latn-CS" sz="3200" dirty="0" smtClean="0"/>
              <a:t> može da objasni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err="1" smtClean="0"/>
              <a:t>diverzifikacij</a:t>
            </a:r>
            <a:r>
              <a:rPr lang="sr-Latn-CS" b="1" dirty="0"/>
              <a:t>u</a:t>
            </a:r>
            <a:r>
              <a:rPr lang="en-US" b="1" dirty="0" smtClean="0"/>
              <a:t> </a:t>
            </a:r>
            <a:r>
              <a:rPr lang="en-US" b="1" dirty="0" err="1" smtClean="0"/>
              <a:t>rizik</a:t>
            </a:r>
            <a:r>
              <a:rPr lang="sr-Latn-CS" b="1" dirty="0" smtClean="0"/>
              <a:t>a</a:t>
            </a:r>
          </a:p>
          <a:p>
            <a:pPr eaLnBrk="1" hangingPunct="1">
              <a:defRPr/>
            </a:pPr>
            <a:r>
              <a:rPr lang="sr-Latn-CS" b="1" dirty="0" smtClean="0"/>
              <a:t>neizvesnost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 l="35417" t="37778" r="22083" b="25926"/>
          <a:stretch>
            <a:fillRect/>
          </a:stretch>
        </p:blipFill>
        <p:spPr bwMode="auto">
          <a:xfrm>
            <a:off x="457200" y="-1524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108325"/>
            <a:ext cx="7772400" cy="4054475"/>
          </a:xfrm>
          <a:noFill/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7543800" y="1295400"/>
            <a:ext cx="609600" cy="53340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7543800" y="1863725"/>
            <a:ext cx="609600" cy="2286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543800" y="2819400"/>
            <a:ext cx="609600" cy="2286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543800" y="4911725"/>
            <a:ext cx="609600" cy="2286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7543800" y="6096000"/>
            <a:ext cx="609600" cy="2286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</a:t>
            </a:r>
            <a:r>
              <a:rPr lang="sr-Latn-RS" dirty="0" smtClean="0"/>
              <a:t>ortfolio teorija ne može da objasni zašto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err="1" smtClean="0"/>
              <a:t>rezidenti</a:t>
            </a:r>
            <a:r>
              <a:rPr lang="en-US" u="sng" dirty="0" smtClean="0"/>
              <a:t> </a:t>
            </a:r>
            <a:r>
              <a:rPr lang="en-US" u="sng" dirty="0" err="1" smtClean="0"/>
              <a:t>neke</a:t>
            </a:r>
            <a:r>
              <a:rPr lang="en-US" u="sng" dirty="0" smtClean="0"/>
              <a:t> </a:t>
            </a:r>
            <a:r>
              <a:rPr lang="en-US" u="sng" dirty="0" err="1" smtClean="0"/>
              <a:t>zemlje</a:t>
            </a:r>
            <a:r>
              <a:rPr lang="en-US" u="sng" dirty="0" smtClean="0"/>
              <a:t> </a:t>
            </a:r>
            <a:r>
              <a:rPr lang="en-US" u="sng" dirty="0" err="1" smtClean="0"/>
              <a:t>jednostavno</a:t>
            </a:r>
            <a:r>
              <a:rPr lang="en-US" u="sng" dirty="0" smtClean="0"/>
              <a:t> ne </a:t>
            </a:r>
            <a:r>
              <a:rPr lang="en-US" u="sng" dirty="0" err="1" smtClean="0"/>
              <a:t>pozajme</a:t>
            </a:r>
            <a:r>
              <a:rPr lang="sr-Latn-RS" u="sng" dirty="0"/>
              <a:t> </a:t>
            </a:r>
            <a:r>
              <a:rPr lang="en-US" u="sng" dirty="0" err="1" smtClean="0"/>
              <a:t>novac</a:t>
            </a:r>
            <a:r>
              <a:rPr lang="en-US" u="sng" dirty="0" smtClean="0"/>
              <a:t> od </a:t>
            </a:r>
            <a:r>
              <a:rPr lang="en-US" u="sng" dirty="0" err="1" smtClean="0"/>
              <a:t>rezidenata</a:t>
            </a:r>
            <a:r>
              <a:rPr lang="en-US" u="sng" dirty="0" smtClean="0"/>
              <a:t> </a:t>
            </a:r>
            <a:r>
              <a:rPr lang="en-US" u="sng" dirty="0" err="1" smtClean="0"/>
              <a:t>druge</a:t>
            </a:r>
            <a:r>
              <a:rPr lang="en-US" u="sng" dirty="0" smtClean="0"/>
              <a:t> </a:t>
            </a:r>
            <a:r>
              <a:rPr lang="en-US" u="sng" dirty="0" err="1" smtClean="0"/>
              <a:t>zemlje</a:t>
            </a:r>
            <a:r>
              <a:rPr lang="en-US" u="sng" dirty="0" smtClean="0"/>
              <a:t>,</a:t>
            </a:r>
            <a:r>
              <a:rPr lang="en-US" dirty="0" smtClean="0"/>
              <a:t> pa da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pokrenu</a:t>
            </a:r>
            <a:r>
              <a:rPr lang="en-US" dirty="0" smtClean="0"/>
              <a:t> </a:t>
            </a:r>
            <a:r>
              <a:rPr lang="en-US" dirty="0" err="1" smtClean="0"/>
              <a:t>realne</a:t>
            </a:r>
            <a:r>
              <a:rPr lang="en-US" dirty="0" smtClean="0"/>
              <a:t> </a:t>
            </a:r>
            <a:r>
              <a:rPr lang="en-US" dirty="0" err="1" smtClean="0"/>
              <a:t>investicije</a:t>
            </a:r>
            <a:r>
              <a:rPr lang="en-US" dirty="0" smtClean="0"/>
              <a:t>,</a:t>
            </a:r>
          </a:p>
          <a:p>
            <a:pPr eaLnBrk="1" hangingPunct="1">
              <a:defRPr/>
            </a:pPr>
            <a:r>
              <a:rPr lang="it-IT" dirty="0" smtClean="0"/>
              <a:t>a ne da to umesto njih čine strani investitori.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Razlog broj 1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5438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err="1" smtClean="0"/>
              <a:t>često</a:t>
            </a:r>
            <a:r>
              <a:rPr lang="en-US" u="sng" dirty="0" smtClean="0"/>
              <a:t> </a:t>
            </a:r>
            <a:r>
              <a:rPr lang="en-US" u="sng" dirty="0" err="1" smtClean="0"/>
              <a:t>poseduju</a:t>
            </a:r>
            <a:r>
              <a:rPr lang="en-US" u="sng" dirty="0" smtClean="0"/>
              <a:t> </a:t>
            </a:r>
            <a:r>
              <a:rPr lang="en-US" u="sng" dirty="0" err="1" smtClean="0"/>
              <a:t>neko</a:t>
            </a:r>
            <a:r>
              <a:rPr lang="en-US" u="sng" dirty="0" smtClean="0"/>
              <a:t> </a:t>
            </a:r>
            <a:r>
              <a:rPr lang="en-US" u="sng" dirty="0" err="1" smtClean="0"/>
              <a:t>ekskluzivno</a:t>
            </a:r>
            <a:r>
              <a:rPr lang="en-US" u="sng" dirty="0" smtClean="0"/>
              <a:t> </a:t>
            </a:r>
            <a:r>
              <a:rPr lang="en-US" u="sng" dirty="0" err="1" smtClean="0"/>
              <a:t>znanje</a:t>
            </a:r>
            <a:r>
              <a:rPr lang="en-US" u="sng" dirty="0" smtClean="0"/>
              <a:t> </a:t>
            </a:r>
            <a:r>
              <a:rPr lang="en-US" u="sng" dirty="0" err="1" smtClean="0"/>
              <a:t>ili</a:t>
            </a:r>
            <a:r>
              <a:rPr lang="en-US" u="sng" dirty="0" smtClean="0"/>
              <a:t> </a:t>
            </a:r>
            <a:r>
              <a:rPr lang="en-US" u="sng" dirty="0" err="1" smtClean="0"/>
              <a:t>upravljačku</a:t>
            </a:r>
            <a:r>
              <a:rPr lang="en-US" u="sng" dirty="0" smtClean="0"/>
              <a:t> </a:t>
            </a:r>
            <a:r>
              <a:rPr lang="en-US" u="sng" dirty="0" err="1" smtClean="0"/>
              <a:t>veštinu</a:t>
            </a:r>
            <a:endParaRPr lang="sr-Latn-CS" u="sng" dirty="0" smtClean="0"/>
          </a:p>
          <a:p>
            <a:pPr lvl="1" eaLnBrk="1" hangingPunct="1">
              <a:defRPr/>
            </a:pPr>
            <a:r>
              <a:rPr lang="pl-PL" dirty="0" err="1" smtClean="0"/>
              <a:t>Firme</a:t>
            </a:r>
            <a:r>
              <a:rPr lang="pl-PL" dirty="0" smtClean="0"/>
              <a:t> koje </a:t>
            </a:r>
            <a:r>
              <a:rPr lang="pl-PL" dirty="0" err="1" smtClean="0"/>
              <a:t>imaju</a:t>
            </a:r>
            <a:r>
              <a:rPr lang="pl-PL" dirty="0" smtClean="0"/>
              <a:t> monopol i „</a:t>
            </a:r>
            <a:r>
              <a:rPr lang="pl-PL" dirty="0" err="1" smtClean="0"/>
              <a:t>sele</a:t>
            </a:r>
            <a:r>
              <a:rPr lang="pl-PL" dirty="0" smtClean="0"/>
              <a:t>” </a:t>
            </a:r>
            <a:r>
              <a:rPr lang="pl-PL" dirty="0" err="1" smtClean="0"/>
              <a:t>proizvodnju</a:t>
            </a:r>
            <a:r>
              <a:rPr lang="pl-PL" dirty="0" smtClean="0"/>
              <a:t> u </a:t>
            </a:r>
            <a:r>
              <a:rPr lang="pl-PL" dirty="0" err="1" smtClean="0"/>
              <a:t>inostranstvo</a:t>
            </a:r>
            <a:r>
              <a:rPr lang="pl-PL" dirty="0" smtClean="0"/>
              <a:t> -IBM</a:t>
            </a:r>
          </a:p>
          <a:p>
            <a:pPr lvl="1" eaLnBrk="1" hangingPunct="1">
              <a:defRPr/>
            </a:pPr>
            <a:r>
              <a:rPr lang="pl-PL" dirty="0" smtClean="0"/>
              <a:t>To uključuje </a:t>
            </a:r>
            <a:r>
              <a:rPr lang="pl-PL" b="1" dirty="0" smtClean="0"/>
              <a:t>horizontalnu integraciju, tj. </a:t>
            </a:r>
            <a:r>
              <a:rPr lang="vi-VN" dirty="0" smtClean="0"/>
              <a:t>pokretanje proizvodnje onih proizvoda koji se takođe proizvode i kod kuće.</a:t>
            </a:r>
            <a:endParaRPr lang="sr-Latn-C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</a:t>
            </a:r>
            <a:r>
              <a:rPr lang="sr-Latn-RS" dirty="0" smtClean="0"/>
              <a:t>e prenose sva znanja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</a:t>
            </a:r>
            <a:r>
              <a:rPr lang="sr-Latn-RS" dirty="0" smtClean="0"/>
              <a:t>a se licenciranje i ne isplati</a:t>
            </a:r>
          </a:p>
          <a:p>
            <a:pPr>
              <a:defRPr/>
            </a:pPr>
            <a:r>
              <a:rPr lang="en-GB" dirty="0" smtClean="0"/>
              <a:t>Z</a:t>
            </a:r>
            <a:r>
              <a:rPr lang="sr-Latn-RS" dirty="0" smtClean="0"/>
              <a:t>bog ubrzanog tehnološkog razvoja</a:t>
            </a:r>
          </a:p>
          <a:p>
            <a:pPr>
              <a:defRPr/>
            </a:pPr>
            <a:endParaRPr lang="sr-Latn-RS" dirty="0" smtClean="0"/>
          </a:p>
          <a:p>
            <a:pPr marL="342900" lvl="1" indent="-342900"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 err="1" smtClean="0"/>
              <a:t>Ovakva</a:t>
            </a:r>
            <a:r>
              <a:rPr lang="en-US" dirty="0" smtClean="0"/>
              <a:t> </a:t>
            </a:r>
            <a:r>
              <a:rPr lang="en-US" dirty="0" err="1" smtClean="0"/>
              <a:t>situacija</a:t>
            </a:r>
            <a:r>
              <a:rPr lang="en-US" dirty="0" smtClean="0"/>
              <a:t> u </a:t>
            </a:r>
            <a:r>
              <a:rPr lang="en-US" dirty="0" err="1" smtClean="0"/>
              <a:t>osnovi</a:t>
            </a:r>
            <a:r>
              <a:rPr lang="en-US" dirty="0" smtClean="0"/>
              <a:t> je </a:t>
            </a:r>
            <a:r>
              <a:rPr lang="en-US" dirty="0" err="1" smtClean="0"/>
              <a:t>ista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i="1" dirty="0" smtClean="0"/>
              <a:t>General Electric, Nokia, Toyota</a:t>
            </a:r>
            <a:r>
              <a:rPr lang="pl-PL" dirty="0" smtClean="0"/>
              <a:t>i to je, u </a:t>
            </a:r>
            <a:r>
              <a:rPr lang="pl-PL" dirty="0" err="1" smtClean="0"/>
              <a:t>stvari</a:t>
            </a:r>
            <a:r>
              <a:rPr lang="pl-PL" dirty="0" smtClean="0"/>
              <a:t>, </a:t>
            </a:r>
            <a:r>
              <a:rPr lang="pl-PL" dirty="0" err="1" smtClean="0"/>
              <a:t>osnovni</a:t>
            </a:r>
            <a:r>
              <a:rPr lang="pl-PL" dirty="0" smtClean="0"/>
              <a:t> </a:t>
            </a:r>
            <a:r>
              <a:rPr lang="pl-PL" dirty="0" err="1" smtClean="0"/>
              <a:t>motiv</a:t>
            </a:r>
            <a:r>
              <a:rPr lang="pl-PL" dirty="0" smtClean="0"/>
              <a:t> za </a:t>
            </a:r>
            <a:r>
              <a:rPr lang="pl-PL" dirty="0" err="1" smtClean="0"/>
              <a:t>dolazak</a:t>
            </a:r>
            <a:r>
              <a:rPr lang="pl-PL" dirty="0" smtClean="0"/>
              <a:t> SDI</a:t>
            </a:r>
            <a:endParaRPr lang="vi-VN" sz="2400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7056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 l="25833" t="17036" r="25417" b="25185"/>
          <a:stretch>
            <a:fillRect/>
          </a:stretch>
        </p:blipFill>
        <p:spPr bwMode="auto">
          <a:xfrm>
            <a:off x="1219200" y="3733800"/>
            <a:ext cx="6553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8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Ni religija, ni geografija, ni mentalitet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Me</a:t>
            </a:r>
            <a:r>
              <a:rPr lang="sr-Latn-RS" dirty="0" smtClean="0"/>
              <a:t>ksiko</a:t>
            </a:r>
            <a:r>
              <a:rPr lang="en-GB" dirty="0" smtClean="0"/>
              <a:t>/ </a:t>
            </a:r>
            <a:r>
              <a:rPr lang="en-GB" dirty="0" err="1" smtClean="0"/>
              <a:t>Ameri</a:t>
            </a:r>
            <a:r>
              <a:rPr lang="sr-Latn-RS" dirty="0" smtClean="0"/>
              <a:t>k</a:t>
            </a:r>
            <a:r>
              <a:rPr lang="en-GB" dirty="0" smtClean="0"/>
              <a:t>a</a:t>
            </a:r>
            <a:r>
              <a:rPr lang="sr-Latn-RS" dirty="0" smtClean="0"/>
              <a:t>   $9000-$55000 pc</a:t>
            </a:r>
            <a:endParaRPr lang="en-GB" dirty="0" smtClean="0"/>
          </a:p>
          <a:p>
            <a:pPr>
              <a:defRPr/>
            </a:pPr>
            <a:r>
              <a:rPr lang="sr-Latn-RS" dirty="0" smtClean="0"/>
              <a:t>Južna</a:t>
            </a:r>
            <a:r>
              <a:rPr lang="en-GB" dirty="0" smtClean="0"/>
              <a:t>/ </a:t>
            </a:r>
            <a:r>
              <a:rPr lang="sr-Latn-RS" dirty="0" smtClean="0"/>
              <a:t>Severna Koreja $27000-$656pc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Bo</a:t>
            </a:r>
            <a:r>
              <a:rPr lang="sr-Latn-RS" dirty="0" smtClean="0"/>
              <a:t>cv</a:t>
            </a:r>
            <a:r>
              <a:rPr lang="en-GB" dirty="0" err="1" smtClean="0"/>
              <a:t>ana</a:t>
            </a:r>
            <a:r>
              <a:rPr lang="en-GB" dirty="0" smtClean="0"/>
              <a:t>/ </a:t>
            </a:r>
            <a:r>
              <a:rPr lang="en-GB" dirty="0" err="1" smtClean="0"/>
              <a:t>Zimbab</a:t>
            </a:r>
            <a:r>
              <a:rPr lang="sr-Latn-RS" dirty="0" smtClean="0"/>
              <a:t>v</a:t>
            </a:r>
            <a:r>
              <a:rPr lang="en-GB" dirty="0" smtClean="0"/>
              <a:t>e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 l="12083" t="35556" r="42500" b="21481"/>
          <a:stretch>
            <a:fillRect/>
          </a:stretch>
        </p:blipFill>
        <p:spPr bwMode="auto">
          <a:xfrm>
            <a:off x="4724400" y="4038600"/>
            <a:ext cx="41529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391400" y="4572000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$900 p.c</a:t>
            </a:r>
            <a:endParaRPr lang="en-GB" b="1">
              <a:solidFill>
                <a:srgbClr val="FF0000"/>
              </a:solidFill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019800" y="5178425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$ 8000 p.c</a:t>
            </a:r>
            <a:endParaRPr lang="en-GB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Razlog broj 2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obezbedi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sr-Latn-CS" dirty="0" smtClean="0"/>
              <a:t>  </a:t>
            </a:r>
            <a:r>
              <a:rPr lang="en-US" dirty="0" err="1" smtClean="0"/>
              <a:t>snabdevanjem</a:t>
            </a:r>
            <a:r>
              <a:rPr lang="en-US" dirty="0" smtClean="0"/>
              <a:t> </a:t>
            </a:r>
            <a:r>
              <a:rPr lang="en-US" dirty="0" err="1" smtClean="0"/>
              <a:t>neophodnim</a:t>
            </a:r>
            <a:r>
              <a:rPr lang="en-US" dirty="0" smtClean="0"/>
              <a:t> </a:t>
            </a:r>
            <a:r>
              <a:rPr lang="en-US" dirty="0" err="1" smtClean="0"/>
              <a:t>repromaterijalom</a:t>
            </a:r>
            <a:r>
              <a:rPr lang="en-US" dirty="0" smtClean="0"/>
              <a:t>,</a:t>
            </a:r>
            <a:endParaRPr lang="sr-Latn-RS" dirty="0" smtClean="0"/>
          </a:p>
          <a:p>
            <a:pPr eaLnBrk="1" hangingPunct="1">
              <a:defRPr/>
            </a:pPr>
            <a:r>
              <a:rPr lang="en-GB" dirty="0" smtClean="0"/>
              <a:t>D</a:t>
            </a:r>
            <a:r>
              <a:rPr lang="sr-Latn-RS" dirty="0" smtClean="0"/>
              <a:t>a osiguraju ponudu repromaterijala pri minimalnim troškovima </a:t>
            </a:r>
            <a:endParaRPr lang="sr-Latn-CS" dirty="0" smtClean="0"/>
          </a:p>
          <a:p>
            <a:pPr eaLnBrk="1" hangingPunct="1">
              <a:defRPr/>
            </a:pPr>
            <a:r>
              <a:rPr lang="en-US" dirty="0" err="1" smtClean="0"/>
              <a:t>Ovo</a:t>
            </a:r>
            <a:r>
              <a:rPr lang="en-US" dirty="0" smtClean="0"/>
              <a:t> je </a:t>
            </a:r>
            <a:r>
              <a:rPr lang="en-US" b="1" dirty="0" err="1" smtClean="0"/>
              <a:t>vertikalna</a:t>
            </a:r>
            <a:r>
              <a:rPr lang="en-US" b="1" dirty="0" smtClean="0"/>
              <a:t> </a:t>
            </a:r>
            <a:r>
              <a:rPr lang="en-US" b="1" dirty="0" err="1" smtClean="0"/>
              <a:t>integracija</a:t>
            </a:r>
            <a:endParaRPr lang="sr-Latn-CS" b="1" dirty="0" smtClean="0"/>
          </a:p>
          <a:p>
            <a:pPr lvl="1" eaLnBrk="1" hangingPunct="1">
              <a:defRPr/>
            </a:pPr>
            <a:r>
              <a:rPr lang="sr-Latn-CS" b="1" dirty="0" smtClean="0"/>
              <a:t>Posedovanje sirovina</a:t>
            </a:r>
          </a:p>
          <a:p>
            <a:pPr lvl="1" eaLnBrk="1" hangingPunct="1">
              <a:defRPr/>
            </a:pPr>
            <a:r>
              <a:rPr lang="sr-Latn-CS" b="1" dirty="0" smtClean="0"/>
              <a:t>Distributivne mreže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200" dirty="0" smtClean="0"/>
              <a:t>Razlog 3 – tržišne distorzije</a:t>
            </a:r>
            <a:endParaRPr lang="en-US" sz="32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Da iskoriste povoljne carinske propise, subvencije, itd</a:t>
            </a:r>
            <a:endParaRPr lang="en-US" dirty="0" smtClean="0"/>
          </a:p>
          <a:p>
            <a:pPr lvl="1" eaLnBrk="1" hangingPunct="1">
              <a:defRPr/>
            </a:pPr>
            <a:r>
              <a:rPr lang="sr-Latn-CS" dirty="0" smtClean="0"/>
              <a:t>FIAT</a:t>
            </a:r>
          </a:p>
          <a:p>
            <a:pPr eaLnBrk="1" hangingPunct="1">
              <a:defRPr/>
            </a:pP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investitor</a:t>
            </a:r>
            <a:r>
              <a:rPr lang="en-US" dirty="0" smtClean="0"/>
              <a:t> </a:t>
            </a:r>
            <a:r>
              <a:rPr lang="en-US" dirty="0" err="1" smtClean="0"/>
              <a:t>otkupi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sr-Latn-CS" dirty="0" smtClean="0"/>
              <a:t> </a:t>
            </a:r>
            <a:r>
              <a:rPr lang="pl-PL" dirty="0" smtClean="0"/>
              <a:t>lokalnog oligopola i tako sa domaćinima podeli profit,</a:t>
            </a:r>
          </a:p>
          <a:p>
            <a:pPr lvl="1" eaLnBrk="1" hangingPunct="1">
              <a:defRPr/>
            </a:pPr>
            <a:r>
              <a:rPr lang="pl-PL" sz="2000" dirty="0" smtClean="0"/>
              <a:t>Delta – Maksi - </a:t>
            </a:r>
            <a:r>
              <a:rPr lang="pl-PL" sz="2000" dirty="0" err="1" smtClean="0"/>
              <a:t>Delez</a:t>
            </a:r>
            <a:endParaRPr lang="pl-PL" sz="2000" dirty="0" smtClean="0"/>
          </a:p>
          <a:p>
            <a:pPr lvl="1" eaLnBrk="1" hangingPunct="1">
              <a:defRPr/>
            </a:pPr>
            <a:r>
              <a:rPr lang="pl-PL" sz="2000" dirty="0" smtClean="0"/>
              <a:t>Priča o Merkatoru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Dvostrane FDI	- postoje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SAD ima razvijeniju kompjutersku industriju</a:t>
            </a:r>
          </a:p>
          <a:p>
            <a:pPr>
              <a:defRPr/>
            </a:pPr>
            <a:r>
              <a:rPr lang="sr-Latn-RS" dirty="0" smtClean="0"/>
              <a:t>Japan ima razvijeniju industriju automobila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7463" y="304800"/>
            <a:ext cx="9104313" cy="6553200"/>
          </a:xfrm>
          <a:noFill/>
        </p:spPr>
      </p:pic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1577975" y="990600"/>
            <a:ext cx="5191125" cy="3082925"/>
          </a:xfrm>
          <a:custGeom>
            <a:avLst/>
            <a:gdLst>
              <a:gd name="T0" fmla="*/ 0 w 5191433"/>
              <a:gd name="T1" fmla="*/ 3087024 h 3082413"/>
              <a:gd name="T2" fmla="*/ 0 w 5191433"/>
              <a:gd name="T3" fmla="*/ 0 h 3082413"/>
              <a:gd name="T4" fmla="*/ 5173914 w 5191433"/>
              <a:gd name="T5" fmla="*/ 2555287 h 3082413"/>
              <a:gd name="T6" fmla="*/ 5188661 w 5191433"/>
              <a:gd name="T7" fmla="*/ 3057489 h 3082413"/>
              <a:gd name="T8" fmla="*/ 0 w 5191433"/>
              <a:gd name="T9" fmla="*/ 3087024 h 30824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91433"/>
              <a:gd name="T16" fmla="*/ 0 h 3082413"/>
              <a:gd name="T17" fmla="*/ 5191433 w 5191433"/>
              <a:gd name="T18" fmla="*/ 3082413 h 30824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91433" h="3082413">
                <a:moveTo>
                  <a:pt x="0" y="3082413"/>
                </a:moveTo>
                <a:lnTo>
                  <a:pt x="0" y="0"/>
                </a:lnTo>
                <a:lnTo>
                  <a:pt x="5176684" y="2551471"/>
                </a:lnTo>
                <a:lnTo>
                  <a:pt x="5191433" y="3052916"/>
                </a:lnTo>
                <a:lnTo>
                  <a:pt x="0" y="3082413"/>
                </a:lnTo>
                <a:close/>
              </a:path>
            </a:pathLst>
          </a:custGeom>
          <a:solidFill>
            <a:schemeClr val="accent1">
              <a:alpha val="38823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743200" y="5257800"/>
            <a:ext cx="6096000" cy="1588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</p:spPr>
      </p:cxn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6754813" y="1106488"/>
            <a:ext cx="1031875" cy="3008312"/>
          </a:xfrm>
          <a:custGeom>
            <a:avLst/>
            <a:gdLst>
              <a:gd name="T0" fmla="*/ 29362 w 1032387"/>
              <a:gd name="T1" fmla="*/ 3005446 h 3008671"/>
              <a:gd name="T2" fmla="*/ 1027789 w 1032387"/>
              <a:gd name="T3" fmla="*/ 3005446 h 3008671"/>
              <a:gd name="T4" fmla="*/ 1013106 w 1032387"/>
              <a:gd name="T5" fmla="*/ 0 h 3008671"/>
              <a:gd name="T6" fmla="*/ 0 w 1032387"/>
              <a:gd name="T7" fmla="*/ 987080 h 3008671"/>
              <a:gd name="T8" fmla="*/ 29362 w 1032387"/>
              <a:gd name="T9" fmla="*/ 3005446 h 30086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2387"/>
              <a:gd name="T16" fmla="*/ 0 h 3008671"/>
              <a:gd name="T17" fmla="*/ 1032387 w 1032387"/>
              <a:gd name="T18" fmla="*/ 3008671 h 30086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2387" h="3008671">
                <a:moveTo>
                  <a:pt x="29497" y="3008671"/>
                </a:moveTo>
                <a:lnTo>
                  <a:pt x="1032387" y="3008671"/>
                </a:lnTo>
                <a:lnTo>
                  <a:pt x="1017639" y="0"/>
                </a:lnTo>
                <a:lnTo>
                  <a:pt x="0" y="988142"/>
                </a:lnTo>
                <a:lnTo>
                  <a:pt x="29497" y="3008671"/>
                </a:lnTo>
                <a:close/>
              </a:path>
            </a:pathLst>
          </a:cu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914400" y="5561013"/>
            <a:ext cx="6705600" cy="1587"/>
          </a:xfrm>
          <a:prstGeom prst="line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715000" y="4113213"/>
            <a:ext cx="990600" cy="158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6089" name="Straight Connector 14"/>
          <p:cNvCxnSpPr>
            <a:cxnSpLocks noChangeShapeType="1"/>
          </p:cNvCxnSpPr>
          <p:nvPr/>
        </p:nvCxnSpPr>
        <p:spPr bwMode="auto">
          <a:xfrm>
            <a:off x="4114800" y="5791200"/>
            <a:ext cx="4343400" cy="15875"/>
          </a:xfrm>
          <a:prstGeom prst="line">
            <a:avLst/>
          </a:prstGeom>
          <a:noFill/>
          <a:ln w="76200" algn="ctr">
            <a:solidFill>
              <a:srgbClr val="336699"/>
            </a:solidFill>
            <a:round/>
            <a:headEnd/>
            <a:tailEnd/>
          </a:ln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181601" y="3581400"/>
            <a:ext cx="1066800" cy="317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5715000" y="3048000"/>
            <a:ext cx="9906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6233319" y="3580606"/>
            <a:ext cx="1066800" cy="15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16200000" flipH="1">
            <a:off x="5600700" y="1866900"/>
            <a:ext cx="990600" cy="914400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76800" y="1447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solidFill>
                  <a:schemeClr val="bg1"/>
                </a:solidFill>
              </a:rPr>
              <a:t>Dobitak domaćina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5486400" y="2590800"/>
            <a:ext cx="990600" cy="762000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2282825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solidFill>
                  <a:schemeClr val="bg1"/>
                </a:solidFill>
              </a:rPr>
              <a:t>Dobitak MNK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5" grpId="0"/>
      <p:bldP spid="28" grpId="0"/>
      <p:bldP spid="2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err="1"/>
              <a:t>S</a:t>
            </a:r>
            <a:r>
              <a:rPr lang="en-US" dirty="0" err="1" smtClean="0"/>
              <a:t>trane</a:t>
            </a:r>
            <a:r>
              <a:rPr lang="en-US" dirty="0" smtClean="0"/>
              <a:t> </a:t>
            </a: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investicije</a:t>
            </a:r>
            <a:r>
              <a:rPr lang="en-US" dirty="0" smtClean="0"/>
              <a:t> u SAD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Izgleda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priliv</a:t>
            </a:r>
            <a:r>
              <a:rPr lang="en-US" dirty="0" smtClean="0"/>
              <a:t> </a:t>
            </a:r>
            <a:r>
              <a:rPr lang="en-US" dirty="0" err="1" smtClean="0"/>
              <a:t>direktnih</a:t>
            </a:r>
            <a:r>
              <a:rPr lang="en-US" dirty="0" smtClean="0"/>
              <a:t> </a:t>
            </a:r>
            <a:r>
              <a:rPr lang="en-US" dirty="0" err="1" smtClean="0"/>
              <a:t>investicija</a:t>
            </a:r>
            <a:r>
              <a:rPr lang="en-US" dirty="0" smtClean="0"/>
              <a:t> u SAD </a:t>
            </a:r>
            <a:r>
              <a:rPr lang="en-US" dirty="0" err="1" smtClean="0"/>
              <a:t>ponaša</a:t>
            </a:r>
            <a:r>
              <a:rPr lang="en-US" dirty="0" smtClean="0"/>
              <a:t> </a:t>
            </a:r>
            <a:r>
              <a:rPr lang="en-US" dirty="0" err="1" smtClean="0"/>
              <a:t>ciklično</a:t>
            </a:r>
            <a:r>
              <a:rPr lang="en-US" dirty="0" smtClean="0"/>
              <a:t>, </a:t>
            </a:r>
            <a:r>
              <a:rPr lang="en-US" dirty="0" err="1" smtClean="0"/>
              <a:t>rastući</a:t>
            </a:r>
            <a:r>
              <a:rPr lang="en-US" dirty="0" smtClean="0"/>
              <a:t> u </a:t>
            </a:r>
            <a:r>
              <a:rPr lang="en-US" dirty="0" err="1" smtClean="0"/>
              <a:t>fazi</a:t>
            </a:r>
            <a:r>
              <a:rPr lang="en-US" dirty="0" smtClean="0"/>
              <a:t> </a:t>
            </a:r>
            <a:r>
              <a:rPr lang="en-US" dirty="0" err="1" smtClean="0"/>
              <a:t>poleta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padajući</a:t>
            </a:r>
            <a:r>
              <a:rPr lang="en-US" dirty="0" smtClean="0"/>
              <a:t> u </a:t>
            </a:r>
            <a:r>
              <a:rPr lang="en-US" dirty="0" err="1" smtClean="0"/>
              <a:t>fazi</a:t>
            </a:r>
            <a:r>
              <a:rPr lang="en-US" dirty="0" smtClean="0"/>
              <a:t> </a:t>
            </a:r>
            <a:r>
              <a:rPr lang="en-US" dirty="0" err="1" smtClean="0"/>
              <a:t>recesije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</a:t>
            </a:r>
            <a:r>
              <a:rPr lang="sr-Latn-RS" dirty="0" smtClean="0"/>
              <a:t>rotivnici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Ako je bila puna zaposlenost, vidimo sa slike da je </a:t>
            </a:r>
            <a:r>
              <a:rPr lang="sr-Latn-RS" dirty="0"/>
              <a:t>p</a:t>
            </a:r>
            <a:r>
              <a:rPr lang="sr-Latn-RS" dirty="0" smtClean="0"/>
              <a:t>rosečni prinos kapitala porastao u zemlji koja izvozi, a pao u zemlji koji ga prima </a:t>
            </a:r>
          </a:p>
          <a:p>
            <a:pPr>
              <a:defRPr/>
            </a:pPr>
            <a:r>
              <a:rPr lang="en-GB" dirty="0" smtClean="0"/>
              <a:t>O</a:t>
            </a:r>
            <a:r>
              <a:rPr lang="sr-Latn-RS" dirty="0" smtClean="0"/>
              <a:t>dnosi poslove u inostranstvo - zato u SAD postoji otpor američkim SDI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U drugoj polovini 1980. godine Amerikanci su se zabrinuli time što bi stranci, </a:t>
            </a:r>
            <a:r>
              <a:rPr lang="en-US" dirty="0" err="1" smtClean="0"/>
              <a:t>naročito</a:t>
            </a:r>
            <a:r>
              <a:rPr lang="en-US" dirty="0" smtClean="0"/>
              <a:t> se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Japance</a:t>
            </a:r>
            <a:r>
              <a:rPr lang="en-US" dirty="0" smtClean="0"/>
              <a:t>, </a:t>
            </a:r>
            <a:r>
              <a:rPr lang="en-US" dirty="0" err="1" smtClean="0"/>
              <a:t>mogli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„</a:t>
            </a:r>
            <a:r>
              <a:rPr lang="en-US" dirty="0" err="1" smtClean="0"/>
              <a:t>kupe</a:t>
            </a:r>
            <a:r>
              <a:rPr lang="en-US" dirty="0" smtClean="0"/>
              <a:t>” </a:t>
            </a:r>
            <a:r>
              <a:rPr lang="en-US" dirty="0" err="1" smtClean="0"/>
              <a:t>Ameriku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Ali – </a:t>
            </a:r>
            <a:r>
              <a:rPr lang="en-US" dirty="0" err="1" smtClean="0"/>
              <a:t>nisu</a:t>
            </a:r>
            <a:r>
              <a:rPr lang="en-US" dirty="0" smtClean="0"/>
              <a:t>,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razloga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Recesija</a:t>
            </a:r>
            <a:r>
              <a:rPr lang="en-US" dirty="0" smtClean="0"/>
              <a:t> </a:t>
            </a:r>
            <a:r>
              <a:rPr lang="en-US" dirty="0" err="1" smtClean="0"/>
              <a:t>oterala</a:t>
            </a:r>
            <a:r>
              <a:rPr lang="en-US" dirty="0" smtClean="0"/>
              <a:t> </a:t>
            </a:r>
            <a:r>
              <a:rPr lang="en-US" dirty="0" err="1" smtClean="0"/>
              <a:t>investitore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SAD </a:t>
            </a:r>
            <a:r>
              <a:rPr lang="en-US" dirty="0" err="1" smtClean="0"/>
              <a:t>napredovao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mtClean="0"/>
              <a:t>Međunarodno kretanje kapitala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Strane direktne investicije i tranzicija</a:t>
            </a:r>
          </a:p>
          <a:p>
            <a:pPr eaLnBrk="1" hangingPunct="1">
              <a:defRPr/>
            </a:pPr>
            <a:r>
              <a:rPr lang="sr-Latn-CS" dirty="0" smtClean="0"/>
              <a:t>Rusi – </a:t>
            </a:r>
            <a:r>
              <a:rPr lang="sr-Latn-CS" dirty="0" err="1" smtClean="0"/>
              <a:t>vaučeri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Istočna Evropa – tenderi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Problemi koje multinacionalne kompanije izazivaju u </a:t>
            </a:r>
            <a:r>
              <a:rPr lang="pl-PL" sz="2400" dirty="0" err="1" smtClean="0"/>
              <a:t>zemlji</a:t>
            </a:r>
            <a:r>
              <a:rPr lang="pl-PL" sz="2400" dirty="0" smtClean="0"/>
              <a:t> </a:t>
            </a:r>
            <a:r>
              <a:rPr lang="sr-Latn-RS" sz="2400" dirty="0" smtClean="0"/>
              <a:t>u koju dolaze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000" dirty="0" smtClean="0"/>
              <a:t>(1) ne izvoze znanja ako se zemlja </a:t>
            </a:r>
            <a:r>
              <a:rPr lang="en-US" sz="2000" dirty="0" err="1" smtClean="0"/>
              <a:t>smatra</a:t>
            </a:r>
            <a:r>
              <a:rPr lang="en-US" sz="2000" dirty="0" smtClean="0"/>
              <a:t> </a:t>
            </a:r>
            <a:r>
              <a:rPr lang="sr-Latn-RS" sz="2000" dirty="0" smtClean="0"/>
              <a:t>“</a:t>
            </a:r>
            <a:r>
              <a:rPr lang="en-US" sz="2000" dirty="0" err="1" smtClean="0"/>
              <a:t>neprijateljsk</a:t>
            </a:r>
            <a:r>
              <a:rPr lang="sr-Latn-RS" sz="2000" dirty="0" smtClean="0"/>
              <a:t>om”</a:t>
            </a:r>
            <a:r>
              <a:rPr lang="en-US" sz="2000" dirty="0" smtClean="0"/>
              <a:t>, </a:t>
            </a:r>
            <a:endParaRPr lang="sr-Latn-CS" dirty="0" smtClean="0"/>
          </a:p>
          <a:p>
            <a:pPr eaLnBrk="1" hangingPunct="1">
              <a:defRPr/>
            </a:pPr>
            <a:r>
              <a:rPr lang="en-US" sz="2000" dirty="0" smtClean="0"/>
              <a:t>(2)</a:t>
            </a:r>
            <a:r>
              <a:rPr lang="en-US" dirty="0" smtClean="0"/>
              <a:t> </a:t>
            </a:r>
            <a:r>
              <a:rPr lang="en-US" sz="2000" dirty="0" err="1" smtClean="0"/>
              <a:t>direktno</a:t>
            </a:r>
            <a:r>
              <a:rPr lang="en-US" sz="2000" dirty="0" smtClean="0"/>
              <a:t> </a:t>
            </a:r>
            <a:r>
              <a:rPr lang="sr-Latn-RS" sz="2000" dirty="0" smtClean="0"/>
              <a:t>se </a:t>
            </a:r>
            <a:r>
              <a:rPr lang="en-US" sz="2000" dirty="0" err="1" smtClean="0"/>
              <a:t>finansira</a:t>
            </a:r>
            <a:r>
              <a:rPr lang="sr-Latn-RS" sz="2000" dirty="0" smtClean="0"/>
              <a:t>ju</a:t>
            </a:r>
            <a:r>
              <a:rPr lang="en-US" sz="2000" dirty="0" smtClean="0"/>
              <a:t> iz</a:t>
            </a:r>
            <a:r>
              <a:rPr lang="sr-Latn-CS" sz="2000" dirty="0" smtClean="0"/>
              <a:t> i</a:t>
            </a:r>
            <a:r>
              <a:rPr lang="en-US" sz="2000" dirty="0" err="1" smtClean="0"/>
              <a:t>nostranstva</a:t>
            </a:r>
            <a:r>
              <a:rPr lang="en-US" sz="2000" dirty="0" smtClean="0"/>
              <a:t>, </a:t>
            </a:r>
            <a:r>
              <a:rPr lang="en-US" sz="2000" dirty="0" err="1" smtClean="0"/>
              <a:t>ukoliko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kamatne</a:t>
            </a:r>
            <a:r>
              <a:rPr lang="sr-Latn-CS" sz="2000" dirty="0" smtClean="0"/>
              <a:t> </a:t>
            </a:r>
            <a:r>
              <a:rPr lang="it-IT" sz="2000" dirty="0" smtClean="0"/>
              <a:t>stope previsoke (da bi se izbegla čvrsta domaća monetarna politika</a:t>
            </a:r>
            <a:r>
              <a:rPr lang="sr-Latn-RS" sz="2000" dirty="0" smtClean="0"/>
              <a:t>)</a:t>
            </a:r>
            <a:endParaRPr lang="sr-Latn-CS" sz="2000" dirty="0" smtClean="0"/>
          </a:p>
          <a:p>
            <a:pPr eaLnBrk="1" hangingPunct="1">
              <a:defRPr/>
            </a:pPr>
            <a:r>
              <a:rPr lang="en-US" sz="2000" dirty="0" smtClean="0"/>
              <a:t>(</a:t>
            </a:r>
            <a:r>
              <a:rPr lang="sr-Latn-CS" sz="2000" dirty="0" smtClean="0"/>
              <a:t>3</a:t>
            </a:r>
            <a:r>
              <a:rPr lang="en-US" sz="2000" dirty="0" smtClean="0"/>
              <a:t>) </a:t>
            </a:r>
            <a:r>
              <a:rPr lang="sr-Latn-CS" sz="2000" dirty="0" smtClean="0"/>
              <a:t>izmeštaju razvoj u centralu</a:t>
            </a:r>
          </a:p>
          <a:p>
            <a:pPr eaLnBrk="1" hangingPunct="1">
              <a:defRPr/>
            </a:pPr>
            <a:r>
              <a:rPr lang="sr-Latn-CS" sz="2000" dirty="0" smtClean="0"/>
              <a:t>(4) </a:t>
            </a:r>
            <a:r>
              <a:rPr lang="en-US" sz="2000" dirty="0" err="1" smtClean="0"/>
              <a:t>uticaj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sr-Latn-CS" sz="2000" dirty="0" smtClean="0"/>
              <a:t> </a:t>
            </a:r>
            <a:r>
              <a:rPr lang="en-US" sz="2000" dirty="0" err="1" smtClean="0"/>
              <a:t>izmenu</a:t>
            </a:r>
            <a:r>
              <a:rPr lang="en-US" sz="2000" dirty="0" smtClean="0"/>
              <a:t> </a:t>
            </a:r>
            <a:r>
              <a:rPr lang="en-US" sz="2000" dirty="0" err="1" smtClean="0"/>
              <a:t>lokalnih</a:t>
            </a:r>
            <a:r>
              <a:rPr lang="en-US" sz="2000" dirty="0" smtClean="0"/>
              <a:t> </a:t>
            </a:r>
            <a:r>
              <a:rPr lang="en-US" sz="2000" dirty="0" err="1" smtClean="0"/>
              <a:t>ukusa</a:t>
            </a:r>
            <a:r>
              <a:rPr lang="sr-Latn-RS" sz="2000" dirty="0" smtClean="0"/>
              <a:t> (Koka kola ..)</a:t>
            </a:r>
            <a:endParaRPr lang="en-US" sz="2000" dirty="0" smtClean="0"/>
          </a:p>
          <a:p>
            <a:pPr eaLnBrk="1" hangingPunct="1">
              <a:defRPr/>
            </a:pPr>
            <a:endParaRPr lang="sr-Latn-CS" sz="2000" dirty="0" smtClean="0"/>
          </a:p>
          <a:p>
            <a:pPr eaLnBrk="1" hangingPunct="1">
              <a:defRPr/>
            </a:pPr>
            <a:endParaRPr lang="it-IT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Problemi kod kuće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Gubitak radnih mesta</a:t>
            </a:r>
          </a:p>
          <a:p>
            <a:pPr>
              <a:defRPr/>
            </a:pPr>
            <a:r>
              <a:rPr lang="en-US" sz="1600" dirty="0" smtClean="0"/>
              <a:t>ne </a:t>
            </a:r>
            <a:r>
              <a:rPr lang="en-US" sz="1600" dirty="0" err="1" smtClean="0"/>
              <a:t>treba</a:t>
            </a:r>
            <a:r>
              <a:rPr lang="en-US" sz="1600" dirty="0" smtClean="0"/>
              <a:t> </a:t>
            </a:r>
            <a:r>
              <a:rPr lang="en-US" sz="1600" dirty="0" err="1" smtClean="0"/>
              <a:t>zaboraviti</a:t>
            </a:r>
            <a:r>
              <a:rPr lang="en-US" sz="1600" dirty="0" smtClean="0"/>
              <a:t> da bi se u </a:t>
            </a:r>
            <a:r>
              <a:rPr lang="en-US" sz="1600" dirty="0" err="1" smtClean="0"/>
              <a:t>tim</a:t>
            </a:r>
            <a:r>
              <a:rPr lang="en-US" sz="1600" dirty="0" smtClean="0"/>
              <a:t> </a:t>
            </a:r>
            <a:r>
              <a:rPr lang="en-US" sz="1600" dirty="0" err="1" smtClean="0"/>
              <a:t>manje</a:t>
            </a:r>
            <a:r>
              <a:rPr lang="en-US" sz="1600" dirty="0" smtClean="0"/>
              <a:t> </a:t>
            </a:r>
            <a:r>
              <a:rPr lang="en-US" sz="1600" dirty="0" err="1" smtClean="0"/>
              <a:t>konkurentnim</a:t>
            </a:r>
            <a:r>
              <a:rPr lang="en-US" sz="1600" dirty="0" smtClean="0"/>
              <a:t> </a:t>
            </a:r>
            <a:r>
              <a:rPr lang="en-US" sz="1600" dirty="0" err="1" smtClean="0"/>
              <a:t>sektorima</a:t>
            </a:r>
            <a:r>
              <a:rPr lang="en-US" sz="1600" dirty="0" smtClean="0"/>
              <a:t> </a:t>
            </a:r>
            <a:r>
              <a:rPr lang="en-US" sz="1600" dirty="0" err="1" smtClean="0"/>
              <a:t>možda</a:t>
            </a:r>
            <a:r>
              <a:rPr lang="sr-Latn-RS" sz="1600" dirty="0"/>
              <a:t> </a:t>
            </a:r>
            <a:r>
              <a:rPr lang="it-IT" sz="1600" dirty="0" smtClean="0"/>
              <a:t>desila ista stvar čak i da nije bilo stranih investicija</a:t>
            </a:r>
            <a:endParaRPr lang="sr-Latn-CS" sz="1600" dirty="0" smtClean="0"/>
          </a:p>
          <a:p>
            <a:pPr>
              <a:defRPr/>
            </a:pPr>
            <a:r>
              <a:rPr lang="sr-Latn-CS" dirty="0" smtClean="0"/>
              <a:t>Izvoz napredne tehnologije</a:t>
            </a:r>
          </a:p>
          <a:p>
            <a:pPr>
              <a:defRPr/>
            </a:pPr>
            <a:r>
              <a:rPr lang="sr-Latn-CS" dirty="0" smtClean="0"/>
              <a:t>Transferne cene, </a:t>
            </a:r>
          </a:p>
          <a:p>
            <a:pPr>
              <a:defRPr/>
            </a:pPr>
            <a:r>
              <a:rPr lang="sr-Latn-CS" dirty="0" smtClean="0"/>
              <a:t>manji porezi i </a:t>
            </a:r>
          </a:p>
          <a:p>
            <a:pPr>
              <a:defRPr/>
            </a:pPr>
            <a:r>
              <a:rPr lang="sr-Latn-CS" dirty="0" smtClean="0"/>
              <a:t>gubitak domaćeg BDP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1431925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Nogales</a:t>
            </a:r>
            <a:endParaRPr lang="en-GB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13" t="27779" r="34895" b="29630"/>
          <a:stretch>
            <a:fillRect/>
          </a:stretch>
        </p:blipFill>
        <p:spPr>
          <a:xfrm>
            <a:off x="1371600" y="1219200"/>
            <a:ext cx="7226300" cy="5360988"/>
          </a:xfr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381000"/>
            <a:ext cx="457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Nogales, Sonora: $14,810 per person; versus</a:t>
            </a:r>
            <a:br>
              <a:rPr lang="en-GB"/>
            </a:br>
            <a:r>
              <a:rPr lang="en-GB"/>
              <a:t>Nogales, Arizona: $25,174 per person</a:t>
            </a:r>
            <a:br>
              <a:rPr lang="en-GB"/>
            </a:br>
            <a:r>
              <a:rPr lang="en-GB"/>
              <a:t> Difference: $10,364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 l="34167" t="13333" r="22501" b="42963"/>
          <a:stretch>
            <a:fillRect/>
          </a:stretch>
        </p:blipFill>
        <p:spPr bwMode="auto">
          <a:xfrm>
            <a:off x="685800" y="12192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85800"/>
            <a:ext cx="8534400" cy="5086350"/>
          </a:xfr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15000"/>
            <a:ext cx="6477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4276" name="Straight Connector 6"/>
          <p:cNvCxnSpPr>
            <a:cxnSpLocks noChangeShapeType="1"/>
          </p:cNvCxnSpPr>
          <p:nvPr/>
        </p:nvCxnSpPr>
        <p:spPr bwMode="auto">
          <a:xfrm>
            <a:off x="6019800" y="6324600"/>
            <a:ext cx="16764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4277" name="Straight Arrow Connector 10"/>
          <p:cNvCxnSpPr>
            <a:cxnSpLocks noChangeShapeType="1"/>
          </p:cNvCxnSpPr>
          <p:nvPr/>
        </p:nvCxnSpPr>
        <p:spPr bwMode="auto">
          <a:xfrm>
            <a:off x="5867400" y="5029200"/>
            <a:ext cx="914400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4278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5221288" y="4381500"/>
            <a:ext cx="1293812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4279" name="Straight Arrow Connector 17"/>
          <p:cNvCxnSpPr>
            <a:cxnSpLocks noChangeShapeType="1"/>
          </p:cNvCxnSpPr>
          <p:nvPr/>
        </p:nvCxnSpPr>
        <p:spPr bwMode="auto">
          <a:xfrm rot="5400000" flipH="1" flipV="1">
            <a:off x="5221287" y="4456113"/>
            <a:ext cx="1293813" cy="158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5676900" y="2476500"/>
            <a:ext cx="990600" cy="914400"/>
          </a:xfrm>
          <a:prstGeom prst="straightConnector1">
            <a:avLst/>
          </a:prstGeom>
          <a:noFill/>
          <a:ln w="38100" algn="ctr">
            <a:solidFill>
              <a:srgbClr val="FF0066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76800" y="2057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b="1">
                <a:solidFill>
                  <a:schemeClr val="bg1"/>
                </a:solidFill>
              </a:rPr>
              <a:t>Svetski autput raste za EGM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Zašto to onda nije više zastupljeno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I</a:t>
            </a:r>
            <a:r>
              <a:rPr lang="sr-Latn-RS" dirty="0" smtClean="0"/>
              <a:t>nteresne grupe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000" dirty="0" smtClean="0"/>
              <a:t>Kakav je efekat stranih investicija na platni bilans</a:t>
            </a:r>
            <a:br>
              <a:rPr lang="pl-PL" sz="2000" dirty="0" smtClean="0"/>
            </a:br>
            <a:r>
              <a:rPr lang="pl-PL" sz="2000" dirty="0" smtClean="0"/>
              <a:t>u zemlji porekla i u zemlji domaćina na kratak i</a:t>
            </a:r>
            <a:br>
              <a:rPr lang="pl-PL" sz="2000" dirty="0" smtClean="0"/>
            </a:br>
            <a:r>
              <a:rPr lang="pl-PL" sz="2000" dirty="0" smtClean="0"/>
              <a:t>na dugi rok? Sa kakvim se problemima susreću</a:t>
            </a:r>
            <a:br>
              <a:rPr lang="pl-PL" sz="2000" dirty="0" smtClean="0"/>
            </a:br>
            <a:r>
              <a:rPr lang="en-US" sz="2000" dirty="0" err="1" smtClean="0"/>
              <a:t>nacije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visokim</a:t>
            </a:r>
            <a:r>
              <a:rPr lang="en-US" sz="2000" dirty="0" smtClean="0"/>
              <a:t> </a:t>
            </a:r>
            <a:r>
              <a:rPr lang="en-US" sz="2000" dirty="0" err="1" smtClean="0"/>
              <a:t>korporativnim</a:t>
            </a:r>
            <a:r>
              <a:rPr lang="en-US" sz="2000" dirty="0" smtClean="0"/>
              <a:t> </a:t>
            </a:r>
            <a:r>
              <a:rPr lang="en-US" sz="2000" dirty="0" err="1" smtClean="0"/>
              <a:t>porezima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Kratak rok – deficit u ZUR</a:t>
            </a:r>
          </a:p>
          <a:p>
            <a:pPr>
              <a:defRPr/>
            </a:pPr>
            <a:r>
              <a:rPr lang="sr-Latn-CS" dirty="0" smtClean="0"/>
              <a:t>Dugi rok – smanjenje deficita</a:t>
            </a:r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r>
              <a:rPr lang="sr-Latn-CS" dirty="0" smtClean="0"/>
              <a:t>Domaćin – suficit</a:t>
            </a:r>
          </a:p>
          <a:p>
            <a:pPr>
              <a:defRPr/>
            </a:pPr>
            <a:r>
              <a:rPr lang="sr-Latn-CS" dirty="0" smtClean="0"/>
              <a:t>Smanjenje</a:t>
            </a:r>
          </a:p>
          <a:p>
            <a:pPr>
              <a:defRPr/>
            </a:pPr>
            <a:endParaRPr lang="sr-Latn-CS" dirty="0" smtClean="0"/>
          </a:p>
          <a:p>
            <a:pPr>
              <a:defRPr/>
            </a:pPr>
            <a:r>
              <a:rPr lang="sr-Latn-CS" dirty="0" smtClean="0"/>
              <a:t>Definicija dobrog i lošeg deficita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Direktne investicije ozačavaju transfer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 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a.  </a:t>
            </a:r>
            <a:r>
              <a:rPr lang="en-GB" dirty="0" smtClean="0"/>
              <a:t>K</a:t>
            </a:r>
            <a:r>
              <a:rPr lang="sr-Latn-RS" dirty="0" smtClean="0"/>
              <a:t>apitala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b.  </a:t>
            </a:r>
            <a:r>
              <a:rPr lang="en-GB" dirty="0" smtClean="0"/>
              <a:t>T</a:t>
            </a:r>
            <a:r>
              <a:rPr lang="sr-Latn-RS" dirty="0" smtClean="0"/>
              <a:t>ehnolgoijije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c.  </a:t>
            </a:r>
            <a:r>
              <a:rPr lang="en-GB" dirty="0" smtClean="0"/>
              <a:t>M</a:t>
            </a:r>
            <a:r>
              <a:rPr lang="sr-Latn-RS" dirty="0" smtClean="0"/>
              <a:t>enadžmenta</a:t>
            </a:r>
          </a:p>
          <a:p>
            <a:pPr>
              <a:defRPr/>
            </a:pPr>
            <a:r>
              <a:rPr lang="en-US" dirty="0" smtClean="0"/>
              <a:t>d.  </a:t>
            </a:r>
            <a:r>
              <a:rPr lang="en-GB" dirty="0" smtClean="0"/>
              <a:t>S</a:t>
            </a:r>
            <a:r>
              <a:rPr lang="sr-Latn-RS" dirty="0" smtClean="0"/>
              <a:t>vega navedenog 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90600" y="2667000"/>
            <a:ext cx="6629400" cy="4572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25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Zašto zemlje ne  pozajmljuju novac pa same investiraju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  </a:t>
            </a:r>
            <a:r>
              <a:rPr lang="sr-Latn-RS" dirty="0" smtClean="0"/>
              <a:t>MNK štite tehnološka znanja </a:t>
            </a:r>
          </a:p>
          <a:p>
            <a:pPr>
              <a:defRPr/>
            </a:pPr>
            <a:r>
              <a:rPr lang="en-US" dirty="0" smtClean="0"/>
              <a:t>b.  Bank</a:t>
            </a:r>
            <a:r>
              <a:rPr lang="sr-Latn-RS" dirty="0" smtClean="0"/>
              <a:t>e jeftinije pozajmljuju novac nerazvijenim zemljama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c.  </a:t>
            </a:r>
            <a:r>
              <a:rPr lang="en-GB" dirty="0" smtClean="0"/>
              <a:t>S</a:t>
            </a:r>
            <a:r>
              <a:rPr lang="sr-Latn-RS" dirty="0" smtClean="0"/>
              <a:t>trancima nije dozvoljena vertikalna integracija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d.  </a:t>
            </a:r>
            <a:r>
              <a:rPr lang="en-GB" dirty="0" smtClean="0"/>
              <a:t>S</a:t>
            </a:r>
            <a:r>
              <a:rPr lang="sr-Latn-RS" dirty="0" smtClean="0"/>
              <a:t>ve zajedno je tačno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2057400"/>
            <a:ext cx="6629400" cy="4572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Šta NIJE razlog dolaska SDI?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  Horizontal</a:t>
            </a:r>
            <a:r>
              <a:rPr lang="sr-Latn-RS" dirty="0" smtClean="0"/>
              <a:t>na i </a:t>
            </a:r>
            <a:r>
              <a:rPr lang="en-US" dirty="0" err="1" smtClean="0"/>
              <a:t>verti</a:t>
            </a:r>
            <a:r>
              <a:rPr lang="sr-Latn-RS" dirty="0" smtClean="0"/>
              <a:t>kalna </a:t>
            </a:r>
            <a:r>
              <a:rPr lang="en-US" dirty="0" err="1" smtClean="0"/>
              <a:t>integra</a:t>
            </a:r>
            <a:r>
              <a:rPr lang="sr-Latn-RS" dirty="0" smtClean="0"/>
              <a:t>cija</a:t>
            </a:r>
          </a:p>
          <a:p>
            <a:pPr>
              <a:defRPr/>
            </a:pPr>
            <a:r>
              <a:rPr lang="en-US" dirty="0" smtClean="0"/>
              <a:t>b.  </a:t>
            </a:r>
            <a:r>
              <a:rPr lang="en-GB" dirty="0" smtClean="0"/>
              <a:t>M</a:t>
            </a:r>
            <a:r>
              <a:rPr lang="sr-Latn-RS" dirty="0" smtClean="0"/>
              <a:t>aksimizacija profita i diversifikacija rizika</a:t>
            </a:r>
          </a:p>
          <a:p>
            <a:pPr>
              <a:defRPr/>
            </a:pPr>
            <a:r>
              <a:rPr lang="en-US" dirty="0" smtClean="0"/>
              <a:t>c.  </a:t>
            </a:r>
            <a:r>
              <a:rPr lang="en-GB" dirty="0" smtClean="0"/>
              <a:t>P</a:t>
            </a:r>
            <a:r>
              <a:rPr lang="sr-Latn-RS" dirty="0" smtClean="0"/>
              <a:t>odsticanje razvoja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d.  </a:t>
            </a:r>
            <a:r>
              <a:rPr lang="en-GB" dirty="0" smtClean="0"/>
              <a:t>I</a:t>
            </a:r>
            <a:r>
              <a:rPr lang="sr-Latn-RS" dirty="0" smtClean="0"/>
              <a:t>zbegavanje carina i drugih restrikcija</a:t>
            </a:r>
            <a:endParaRPr lang="en-GB" dirty="0" smtClean="0"/>
          </a:p>
          <a:p>
            <a:pPr>
              <a:defRPr/>
            </a:pPr>
            <a:r>
              <a:rPr lang="en-US" dirty="0" smtClean="0"/>
              <a:t> </a:t>
            </a: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3733800"/>
            <a:ext cx="6629400" cy="4572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sz="3600" smtClean="0"/>
              <a:t>Međunarodna razmena i razvoj</a:t>
            </a:r>
            <a:r>
              <a:rPr lang="sr-Latn-CS" smtClean="0"/>
              <a:t/>
            </a:r>
            <a:br>
              <a:rPr lang="sr-Latn-CS" smtClean="0"/>
            </a:br>
            <a:r>
              <a:rPr lang="sr-Latn-CS" sz="2400" smtClean="0"/>
              <a:t/>
            </a:r>
            <a:br>
              <a:rPr lang="sr-Latn-CS" sz="2400" smtClean="0"/>
            </a:br>
            <a:endParaRPr lang="en-US" sz="24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533900" cy="41148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133600"/>
          <a:ext cx="8686800" cy="4262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168648"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1. </a:t>
                      </a:r>
                      <a:r>
                        <a:rPr lang="vi-VN" sz="1800" dirty="0" smtClean="0"/>
                        <a:t>Ukažite na koje sve načine </a:t>
                      </a:r>
                      <a:r>
                        <a:rPr lang="sr-Latn-CS" sz="1800" dirty="0" smtClean="0"/>
                        <a:t> m</a:t>
                      </a:r>
                      <a:r>
                        <a:rPr lang="vi-VN" sz="1800" dirty="0" smtClean="0"/>
                        <a:t>eđunarodna </a:t>
                      </a:r>
                      <a:r>
                        <a:rPr lang="sr-Latn-CS" sz="1800" dirty="0" smtClean="0"/>
                        <a:t>razmena može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uspori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razvoj</a:t>
                      </a:r>
                      <a:r>
                        <a:rPr lang="en-US" sz="1800" dirty="0" smtClean="0"/>
                        <a:t>.</a:t>
                      </a:r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2. </a:t>
                      </a:r>
                      <a:r>
                        <a:rPr lang="pt-BR" sz="1800" b="1" dirty="0" err="1" smtClean="0"/>
                        <a:t>Navedite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suprotne</a:t>
                      </a:r>
                      <a:r>
                        <a:rPr lang="pt-BR" sz="1800" b="1" dirty="0" smtClean="0"/>
                        <a:t> argumente na </a:t>
                      </a:r>
                      <a:r>
                        <a:rPr lang="pt-BR" sz="1800" b="1" dirty="0" err="1" smtClean="0"/>
                        <a:t>svaku</a:t>
                      </a:r>
                      <a:r>
                        <a:rPr lang="pt-BR" sz="1800" b="1" dirty="0" smtClean="0"/>
                        <a:t> </a:t>
                      </a:r>
                      <a:r>
                        <a:rPr lang="pt-BR" sz="1800" b="1" dirty="0" err="1" smtClean="0"/>
                        <a:t>primedbu</a:t>
                      </a:r>
                      <a:r>
                        <a:rPr lang="sr-Latn-CS" sz="1800" b="1" dirty="0" smtClean="0"/>
                        <a:t> </a:t>
                      </a:r>
                      <a:r>
                        <a:rPr lang="vi-VN" sz="1800" dirty="0" smtClean="0"/>
                        <a:t>iz Problema 1</a:t>
                      </a:r>
                      <a:endParaRPr lang="sr-Latn-CS" sz="1800" dirty="0" smtClean="0"/>
                    </a:p>
                    <a:p>
                      <a:endParaRPr lang="en-GB" sz="1800" dirty="0"/>
                    </a:p>
                  </a:txBody>
                  <a:tcPr marT="45726" marB="45726"/>
                </a:tc>
              </a:tr>
              <a:tr h="640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dirty="0" smtClean="0"/>
                        <a:t>zadržava primarnu proizvodnju</a:t>
                      </a:r>
                      <a:r>
                        <a:rPr lang="en-US" sz="1800" dirty="0" smtClean="0"/>
                        <a:t>; </a:t>
                      </a:r>
                    </a:p>
                    <a:p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uvodi složenije tehnike</a:t>
                      </a:r>
                      <a:endParaRPr lang="en-GB" sz="1800" dirty="0"/>
                    </a:p>
                  </a:txBody>
                  <a:tcPr marT="45726" marB="45726"/>
                </a:tc>
              </a:tr>
              <a:tr h="914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dirty="0" smtClean="0"/>
                        <a:t>korišćenje previše kapitalno –intenzivnih tehnika</a:t>
                      </a:r>
                    </a:p>
                    <a:p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oporezivanje</a:t>
                      </a:r>
                      <a:endParaRPr lang="en-GB" sz="1800" dirty="0"/>
                    </a:p>
                  </a:txBody>
                  <a:tcPr marT="45726" marB="45726"/>
                </a:tc>
              </a:tr>
              <a:tr h="640159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dirty="0" smtClean="0"/>
                        <a:t>Jača sklonost potrošnji</a:t>
                      </a:r>
                      <a:r>
                        <a:rPr lang="en-US" sz="1800" dirty="0" smtClean="0"/>
                        <a:t>; </a:t>
                      </a:r>
                    </a:p>
                    <a:p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sr-Latn-CS" sz="1800" dirty="0" smtClean="0"/>
                        <a:t>Oporezivanje</a:t>
                      </a:r>
                      <a:endParaRPr lang="en-GB" sz="1800" dirty="0"/>
                    </a:p>
                  </a:txBody>
                  <a:tcPr marT="45726" marB="45726"/>
                </a:tc>
              </a:tr>
              <a:tr h="89896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1800" dirty="0" smtClean="0"/>
                        <a:t>Strana eksploatacija</a:t>
                      </a:r>
                      <a:r>
                        <a:rPr lang="en-US" sz="1800" dirty="0" smtClean="0"/>
                        <a:t>; </a:t>
                      </a:r>
                    </a:p>
                    <a:p>
                      <a:endParaRPr lang="en-GB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V</a:t>
                      </a:r>
                      <a:r>
                        <a:rPr lang="sr-Latn-RS" sz="1800" dirty="0" smtClean="0"/>
                        <a:t>ladavina zakona </a:t>
                      </a:r>
                      <a:br>
                        <a:rPr lang="sr-Latn-RS" sz="1800" dirty="0" smtClean="0"/>
                      </a:br>
                      <a:r>
                        <a:rPr lang="sr-Latn-RS" sz="1800" dirty="0" smtClean="0"/>
                        <a:t>strana eksploatacija</a:t>
                      </a:r>
                      <a:endParaRPr lang="en-GB" sz="1800" dirty="0"/>
                    </a:p>
                  </a:txBody>
                  <a:tcPr marT="45726" marB="4572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458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3. </a:t>
            </a:r>
            <a:r>
              <a:rPr lang="en-US" b="1" dirty="0" err="1" smtClean="0"/>
              <a:t>Nacrtajte</a:t>
            </a:r>
            <a:r>
              <a:rPr lang="en-US" b="1" dirty="0" smtClean="0"/>
              <a:t> </a:t>
            </a:r>
            <a:r>
              <a:rPr lang="en-US" b="1" dirty="0" err="1" smtClean="0"/>
              <a:t>hipotetičku</a:t>
            </a:r>
            <a:r>
              <a:rPr lang="en-US" b="1" dirty="0" smtClean="0"/>
              <a:t> </a:t>
            </a:r>
            <a:r>
              <a:rPr lang="en-US" b="1" dirty="0" err="1" smtClean="0"/>
              <a:t>granicu</a:t>
            </a:r>
            <a:r>
              <a:rPr lang="en-US" b="1" dirty="0" smtClean="0"/>
              <a:t> </a:t>
            </a:r>
            <a:r>
              <a:rPr lang="en-US" b="1" dirty="0" err="1" smtClean="0"/>
              <a:t>proizvodnje</a:t>
            </a:r>
            <a:r>
              <a:rPr lang="en-US" b="1" dirty="0" smtClean="0"/>
              <a:t> </a:t>
            </a:r>
            <a:r>
              <a:rPr lang="en-US" dirty="0" err="1" smtClean="0"/>
              <a:t>jedne</a:t>
            </a:r>
            <a:r>
              <a:rPr lang="sr-Latn-CS" dirty="0" smtClean="0"/>
              <a:t> </a:t>
            </a:r>
            <a:r>
              <a:rPr lang="pl-PL" dirty="0" smtClean="0"/>
              <a:t>zemlje u razvoju koja pokazuje rastuće troškove.</a:t>
            </a:r>
          </a:p>
          <a:p>
            <a:pPr lvl="1" eaLnBrk="1" hangingPunct="1">
              <a:defRPr/>
            </a:pPr>
            <a:r>
              <a:rPr lang="pl-PL" dirty="0" smtClean="0"/>
              <a:t> </a:t>
            </a:r>
            <a:endParaRPr lang="en-US" dirty="0" smtClean="0"/>
          </a:p>
        </p:txBody>
      </p:sp>
      <p:pic>
        <p:nvPicPr>
          <p:cNvPr id="4" name="Picture 3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41719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Freeform 5"/>
          <p:cNvSpPr>
            <a:spLocks noChangeArrowheads="1"/>
          </p:cNvSpPr>
          <p:nvPr/>
        </p:nvSpPr>
        <p:spPr bwMode="auto">
          <a:xfrm>
            <a:off x="3851275" y="4648200"/>
            <a:ext cx="1216025" cy="1171575"/>
          </a:xfrm>
          <a:custGeom>
            <a:avLst/>
            <a:gdLst>
              <a:gd name="T0" fmla="*/ 0 w 1215614"/>
              <a:gd name="T1" fmla="*/ 0 h 1151068"/>
              <a:gd name="T2" fmla="*/ 517591 w 1215614"/>
              <a:gd name="T3" fmla="*/ 111520 h 1151068"/>
              <a:gd name="T4" fmla="*/ 841085 w 1215614"/>
              <a:gd name="T5" fmla="*/ 384126 h 1151068"/>
              <a:gd name="T6" fmla="*/ 1196928 w 1215614"/>
              <a:gd name="T7" fmla="*/ 830207 h 1151068"/>
              <a:gd name="T8" fmla="*/ 1218494 w 1215614"/>
              <a:gd name="T9" fmla="*/ 1325852 h 1151068"/>
              <a:gd name="T10" fmla="*/ 0 w 1215614"/>
              <a:gd name="T11" fmla="*/ 1313461 h 1151068"/>
              <a:gd name="T12" fmla="*/ 0 w 1215614"/>
              <a:gd name="T13" fmla="*/ 0 h 11510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5614"/>
              <a:gd name="T22" fmla="*/ 0 h 1151068"/>
              <a:gd name="T23" fmla="*/ 1215614 w 1215614"/>
              <a:gd name="T24" fmla="*/ 1151068 h 11510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5614" h="1151068">
                <a:moveTo>
                  <a:pt x="0" y="0"/>
                </a:moveTo>
                <a:lnTo>
                  <a:pt x="516367" y="96819"/>
                </a:lnTo>
                <a:lnTo>
                  <a:pt x="839097" y="333487"/>
                </a:lnTo>
                <a:lnTo>
                  <a:pt x="1194099" y="720762"/>
                </a:lnTo>
                <a:lnTo>
                  <a:pt x="1215614" y="1151068"/>
                </a:lnTo>
                <a:lnTo>
                  <a:pt x="0" y="114031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fi-FI" sz="2400" dirty="0" smtClean="0"/>
              <a:t>Neka se na horizontalnoj osi meri količina primarnih</a:t>
            </a:r>
            <a:r>
              <a:rPr lang="sr-Latn-CS" sz="2400" dirty="0" smtClean="0"/>
              <a:t> </a:t>
            </a:r>
            <a:r>
              <a:rPr lang="pt-BR" sz="2400" dirty="0" smtClean="0"/>
              <a:t>proizvoda a na vertikalnoj količina industrijskih</a:t>
            </a:r>
            <a:r>
              <a:rPr lang="sr-Latn-CS" sz="2400" dirty="0" smtClean="0"/>
              <a:t> </a:t>
            </a:r>
            <a:r>
              <a:rPr lang="vi-VN" sz="2400" dirty="0" smtClean="0"/>
              <a:t>prerađevina.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r-Latn-CS" dirty="0" smtClean="0"/>
              <a:t>P</a:t>
            </a:r>
            <a:r>
              <a:rPr lang="vi-VN" dirty="0" smtClean="0"/>
              <a:t>rikažite</a:t>
            </a:r>
            <a:r>
              <a:rPr lang="sr-Latn-CS" dirty="0" smtClean="0"/>
              <a:t> </a:t>
            </a:r>
            <a:r>
              <a:rPr lang="vi-VN" dirty="0" smtClean="0"/>
              <a:t>uticaj tehnoloških unapređenja u proizvodnji</a:t>
            </a:r>
            <a:r>
              <a:rPr lang="sr-Latn-CS" dirty="0" smtClean="0"/>
              <a:t> </a:t>
            </a:r>
            <a:r>
              <a:rPr lang="pl-PL" dirty="0" smtClean="0"/>
              <a:t>primarnih proizvoda na položaj granice proizvodnje.</a:t>
            </a:r>
          </a:p>
          <a:p>
            <a:pPr lvl="1"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41719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6324600" cy="4114800"/>
          </a:xfrm>
        </p:spPr>
        <p:txBody>
          <a:bodyPr/>
          <a:lstStyle/>
          <a:p>
            <a:pPr>
              <a:defRPr/>
            </a:pPr>
            <a:r>
              <a:rPr lang="sr-Latn-RS" dirty="0" smtClean="0"/>
              <a:t>Ako institucije nisu inkluzivne</a:t>
            </a:r>
          </a:p>
          <a:p>
            <a:pPr>
              <a:defRPr/>
            </a:pPr>
            <a:r>
              <a:rPr lang="en-GB" dirty="0" smtClean="0"/>
              <a:t>O</a:t>
            </a:r>
            <a:r>
              <a:rPr lang="sr-Latn-RS" dirty="0" smtClean="0"/>
              <a:t>nda su ekstraktivne</a:t>
            </a:r>
          </a:p>
          <a:p>
            <a:pPr lvl="1">
              <a:defRPr/>
            </a:pPr>
            <a:r>
              <a:rPr lang="en-GB" dirty="0" smtClean="0"/>
              <a:t>O</a:t>
            </a:r>
            <a:r>
              <a:rPr lang="sr-Latn-RS" dirty="0" smtClean="0"/>
              <a:t>nda odabrani pojedinci prisvajaju korist i dohotke</a:t>
            </a:r>
          </a:p>
          <a:p>
            <a:pPr lvl="1">
              <a:defRPr/>
            </a:pPr>
            <a:endParaRPr lang="sr-Latn-RS" dirty="0" smtClean="0"/>
          </a:p>
          <a:p>
            <a:pPr lvl="1">
              <a:defRPr/>
            </a:pPr>
            <a:r>
              <a:rPr lang="sr-Latn-RS" dirty="0" smtClean="0"/>
              <a:t>Why nations fail </a:t>
            </a:r>
            <a:endParaRPr lang="en-GB" dirty="0"/>
          </a:p>
        </p:txBody>
      </p:sp>
      <p:pic>
        <p:nvPicPr>
          <p:cNvPr id="4" name="Picture 3" descr="71obsqEDYbL._SL1199_-2jry8t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133600"/>
            <a:ext cx="246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4.</a:t>
            </a:r>
            <a:r>
              <a:rPr lang="vi-VN" dirty="0" smtClean="0"/>
              <a:t>Kakav će efekat </a:t>
            </a:r>
            <a:r>
              <a:rPr lang="sr-Latn-CS" dirty="0" smtClean="0"/>
              <a:t>na odnose razmene </a:t>
            </a:r>
            <a:r>
              <a:rPr lang="vi-VN" dirty="0" smtClean="0"/>
              <a:t>najverovatnije izazvati unapređenje</a:t>
            </a:r>
            <a:r>
              <a:rPr lang="sr-Latn-C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primarnih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pl-PL" dirty="0" smtClean="0"/>
              <a:t>? Zbog čega? </a:t>
            </a:r>
          </a:p>
          <a:p>
            <a:pPr lvl="1" eaLnBrk="1" hangingPunct="1">
              <a:defRPr/>
            </a:pPr>
            <a:r>
              <a:rPr lang="pl-PL" dirty="0" smtClean="0"/>
              <a:t>Rast Q, pad P, </a:t>
            </a:r>
          </a:p>
          <a:p>
            <a:pPr lvl="1" eaLnBrk="1" hangingPunct="1">
              <a:defRPr/>
            </a:pPr>
            <a:r>
              <a:rPr lang="pl-PL" dirty="0" smtClean="0"/>
              <a:t>Pogoršanje odnosa razmene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/>
              <a:t>5. Nacrtajte sliku koja pokazuje zašto trgovina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ventil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višak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733800"/>
            <a:ext cx="4171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6.Neka su u zemlji u razvoju indeksi</a:t>
            </a:r>
            <a:br>
              <a:rPr lang="pl-PL" sz="2400" dirty="0" smtClean="0"/>
            </a:br>
            <a:r>
              <a:rPr lang="pl-PL" sz="2400" dirty="0" smtClean="0"/>
              <a:t> izvoznih </a:t>
            </a:r>
            <a:r>
              <a:rPr lang="en-US" sz="2400" dirty="0" err="1" smtClean="0"/>
              <a:t>cena</a:t>
            </a:r>
            <a:r>
              <a:rPr lang="en-US" sz="2400" dirty="0" smtClean="0"/>
              <a:t>, </a:t>
            </a:r>
            <a:r>
              <a:rPr lang="en-US" sz="2400" dirty="0" err="1" smtClean="0"/>
              <a:t>uvoznih</a:t>
            </a:r>
            <a:r>
              <a:rPr lang="en-US" sz="2400" dirty="0" smtClean="0"/>
              <a:t> </a:t>
            </a:r>
            <a:r>
              <a:rPr lang="en-US" sz="2400" dirty="0" err="1" smtClean="0"/>
              <a:t>cena</a:t>
            </a:r>
            <a:r>
              <a:rPr lang="en-US" sz="2400" dirty="0" smtClean="0"/>
              <a:t>, </a:t>
            </a:r>
            <a:r>
              <a:rPr lang="en-US" sz="2400" dirty="0" err="1" smtClean="0"/>
              <a:t>obima</a:t>
            </a:r>
            <a:r>
              <a:rPr lang="en-US" sz="2400" dirty="0" smtClean="0"/>
              <a:t> </a:t>
            </a:r>
            <a:r>
              <a:rPr lang="en-US" sz="2400" dirty="0" err="1" smtClean="0"/>
              <a:t>izvoza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produktivnosti</a:t>
            </a:r>
            <a:r>
              <a:rPr lang="sr-Latn-CS" sz="2400" dirty="0" smtClean="0"/>
              <a:t> </a:t>
            </a:r>
            <a:r>
              <a:rPr lang="pl-PL" sz="2400" dirty="0" smtClean="0"/>
              <a:t>u izvoznom </a:t>
            </a:r>
            <a:r>
              <a:rPr lang="pl-PL" sz="2400" dirty="0" err="1" smtClean="0"/>
              <a:t>sektoru</a:t>
            </a:r>
            <a:r>
              <a:rPr lang="pl-PL" sz="2400" dirty="0" smtClean="0"/>
              <a:t> </a:t>
            </a:r>
            <a:r>
              <a:rPr lang="en-US" sz="2400" dirty="0" smtClean="0"/>
              <a:t>201</a:t>
            </a:r>
            <a:r>
              <a:rPr lang="sr-Latn-RS" sz="2400" dirty="0" smtClean="0"/>
              <a:t>5=</a:t>
            </a:r>
            <a:r>
              <a:rPr lang="pl-PL" sz="2400" dirty="0" smtClean="0"/>
              <a:t>100.</a:t>
            </a:r>
            <a:br>
              <a:rPr lang="pl-PL" sz="2400" dirty="0" smtClean="0"/>
            </a:b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Šta</a:t>
            </a:r>
            <a:r>
              <a:rPr lang="en-US" dirty="0" smtClean="0"/>
              <a:t> bi </a:t>
            </a:r>
            <a:r>
              <a:rPr lang="en-US" dirty="0" err="1" smtClean="0"/>
              <a:t>bilo</a:t>
            </a:r>
            <a:r>
              <a:rPr lang="en-US" dirty="0" smtClean="0"/>
              <a:t> 20</a:t>
            </a:r>
            <a:r>
              <a:rPr lang="sr-Latn-CS" dirty="0" smtClean="0"/>
              <a:t>16</a:t>
            </a:r>
            <a:r>
              <a:rPr lang="en-US" dirty="0" smtClean="0"/>
              <a:t>.:</a:t>
            </a:r>
          </a:p>
          <a:p>
            <a:pPr lvl="1" eaLnBrk="1" hangingPunct="1">
              <a:defRPr/>
            </a:pPr>
            <a:r>
              <a:rPr lang="pl-PL" dirty="0" smtClean="0"/>
              <a:t>(a) sa robnim odnosima razmene ove zemlje ako </a:t>
            </a:r>
            <a:r>
              <a:rPr lang="en-US" dirty="0" smtClean="0"/>
              <a:t>se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njenih</a:t>
            </a:r>
            <a:r>
              <a:rPr lang="en-US" dirty="0" smtClean="0"/>
              <a:t> </a:t>
            </a:r>
            <a:r>
              <a:rPr lang="en-US" dirty="0" err="1" smtClean="0"/>
              <a:t>izvoznih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</a:t>
            </a:r>
            <a:r>
              <a:rPr lang="en-US" dirty="0" err="1" smtClean="0"/>
              <a:t>poveća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10</a:t>
            </a:r>
            <a:r>
              <a:rPr lang="sr-Latn-CS" dirty="0" smtClean="0"/>
              <a:t>% a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uvoznih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se</a:t>
            </a:r>
            <a:r>
              <a:rPr lang="sr-Latn-CS" dirty="0" smtClean="0"/>
              <a:t> </a:t>
            </a:r>
            <a:r>
              <a:rPr lang="en-US" dirty="0" err="1" smtClean="0"/>
              <a:t>poveća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20</a:t>
            </a:r>
            <a:r>
              <a:rPr lang="sr-Latn-CS" dirty="0" smtClean="0"/>
              <a:t>%</a:t>
            </a:r>
            <a:r>
              <a:rPr lang="en-US" dirty="0" smtClean="0"/>
              <a:t>?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N=110/120=</a:t>
            </a:r>
            <a:r>
              <a:rPr lang="en-US" dirty="0" smtClean="0"/>
              <a:t>91.7  </a:t>
            </a:r>
            <a:endParaRPr lang="sr-Latn-CS" dirty="0" smtClean="0"/>
          </a:p>
          <a:p>
            <a:pPr eaLnBrk="1" hangingPunct="1">
              <a:defRPr/>
            </a:pPr>
            <a:r>
              <a:rPr lang="sr-Latn-CS" dirty="0" smtClean="0"/>
              <a:t> pogoršanje</a:t>
            </a: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5438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(b)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dohodnim</a:t>
            </a:r>
            <a:r>
              <a:rPr lang="en-US" dirty="0" smtClean="0"/>
              <a:t> </a:t>
            </a:r>
            <a:r>
              <a:rPr lang="en-US" dirty="0" err="1" smtClean="0"/>
              <a:t>odnosima</a:t>
            </a:r>
            <a:r>
              <a:rPr lang="en-US" dirty="0" smtClean="0"/>
              <a:t> </a:t>
            </a:r>
            <a:r>
              <a:rPr lang="en-US" dirty="0" err="1" smtClean="0"/>
              <a:t>razmene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sr-Latn-C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njenog</a:t>
            </a:r>
            <a:r>
              <a:rPr lang="en-US" dirty="0" smtClean="0"/>
              <a:t> </a:t>
            </a:r>
            <a:r>
              <a:rPr lang="en-US" dirty="0" err="1" smtClean="0"/>
              <a:t>obima</a:t>
            </a:r>
            <a:r>
              <a:rPr lang="en-US" dirty="0" smtClean="0"/>
              <a:t> </a:t>
            </a:r>
            <a:r>
              <a:rPr lang="en-US" dirty="0" err="1" smtClean="0"/>
              <a:t>izvoza</a:t>
            </a:r>
            <a:r>
              <a:rPr lang="en-US" dirty="0" smtClean="0"/>
              <a:t> </a:t>
            </a:r>
            <a:r>
              <a:rPr lang="en-US" dirty="0" err="1" smtClean="0"/>
              <a:t>poveća</a:t>
            </a:r>
            <a:r>
              <a:rPr lang="sr-Latn-C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30 </a:t>
            </a:r>
            <a:r>
              <a:rPr lang="en-US" dirty="0" err="1" smtClean="0"/>
              <a:t>procenata</a:t>
            </a:r>
            <a:r>
              <a:rPr lang="en-US" dirty="0" smtClean="0"/>
              <a:t>?</a:t>
            </a:r>
            <a:endParaRPr lang="sr-Latn-CS" dirty="0" smtClean="0"/>
          </a:p>
          <a:p>
            <a:pPr lvl="1" eaLnBrk="1" hangingPunct="1">
              <a:defRPr/>
            </a:pPr>
            <a:r>
              <a:rPr lang="sr-Latn-CS" dirty="0" smtClean="0"/>
              <a:t>I=110/120*130=11</a:t>
            </a:r>
            <a:r>
              <a:rPr lang="en-US" dirty="0" smtClean="0"/>
              <a:t>9.</a:t>
            </a:r>
            <a:r>
              <a:rPr lang="sr-Latn-CS" dirty="0" smtClean="0"/>
              <a:t>2</a:t>
            </a:r>
            <a:r>
              <a:rPr lang="en-US" dirty="0" smtClean="0"/>
              <a:t>  </a:t>
            </a:r>
            <a:endParaRPr lang="sr-Latn-CS" dirty="0" smtClean="0"/>
          </a:p>
          <a:p>
            <a:pPr lvl="1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sr-Latn-C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6.</a:t>
            </a:r>
            <a:br>
              <a:rPr lang="pl-PL" sz="2400" dirty="0" smtClean="0"/>
            </a:br>
            <a:r>
              <a:rPr lang="sr-Latn-CS" sz="2400" dirty="0" smtClean="0"/>
              <a:t>N=110/120=</a:t>
            </a:r>
            <a:r>
              <a:rPr lang="en-US" sz="2400" dirty="0" smtClean="0"/>
              <a:t>91.7  </a:t>
            </a: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sr-Latn-CS" sz="2400" dirty="0" smtClean="0"/>
              <a:t/>
            </a:r>
            <a:br>
              <a:rPr lang="sr-Latn-CS" sz="2400" dirty="0" smtClean="0"/>
            </a:br>
            <a:r>
              <a:rPr lang="pl-PL" sz="2400" dirty="0" err="1" smtClean="0"/>
              <a:t>Šta</a:t>
            </a:r>
            <a:r>
              <a:rPr lang="pl-PL" sz="2400" dirty="0" smtClean="0"/>
              <a:t> </a:t>
            </a:r>
            <a:r>
              <a:rPr lang="pl-PL" sz="2400" dirty="0" err="1" smtClean="0"/>
              <a:t>bi</a:t>
            </a:r>
            <a:r>
              <a:rPr lang="pl-PL" sz="2400" dirty="0" smtClean="0"/>
              <a:t> bilo ...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 smtClean="0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447800" y="990600"/>
            <a:ext cx="3148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/>
              <a:t>N=110/120=</a:t>
            </a:r>
            <a:r>
              <a:rPr lang="en-US" sz="2400"/>
              <a:t>91.7  </a:t>
            </a:r>
            <a:endParaRPr lang="sr-Latn-C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sr-Latn-CS" dirty="0" smtClean="0"/>
              <a:t>N=110/120=</a:t>
            </a:r>
            <a:r>
              <a:rPr lang="en-US" dirty="0" smtClean="0"/>
              <a:t>91.7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CS" dirty="0" smtClean="0"/>
              <a:t>I=110/120*130=11</a:t>
            </a:r>
            <a:r>
              <a:rPr lang="en-US" dirty="0" smtClean="0"/>
              <a:t>9.</a:t>
            </a:r>
            <a:r>
              <a:rPr lang="sr-Latn-CS" dirty="0" smtClean="0"/>
              <a:t>2</a:t>
            </a:r>
            <a:r>
              <a:rPr lang="en-US" dirty="0" smtClean="0"/>
              <a:t> 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šta</a:t>
            </a:r>
            <a:r>
              <a:rPr lang="pl-PL" dirty="0" smtClean="0"/>
              <a:t> </a:t>
            </a:r>
            <a:r>
              <a:rPr lang="pl-PL" dirty="0" err="1" smtClean="0"/>
              <a:t>bi</a:t>
            </a:r>
            <a:r>
              <a:rPr lang="pl-PL" dirty="0" smtClean="0"/>
              <a:t> bilo…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pl-PL" dirty="0" smtClean="0"/>
              <a:t>(c) sa pojedinačnim faktorskim odnosima razmene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produktivnosti</a:t>
            </a:r>
            <a:r>
              <a:rPr lang="en-US" dirty="0" smtClean="0"/>
              <a:t> u </a:t>
            </a:r>
            <a:r>
              <a:rPr lang="en-US" dirty="0" err="1" smtClean="0"/>
              <a:t>izvoznom</a:t>
            </a:r>
            <a:r>
              <a:rPr lang="sr-Latn-CS" dirty="0" smtClean="0"/>
              <a:t> </a:t>
            </a:r>
            <a:r>
              <a:rPr lang="pl-PL" dirty="0" smtClean="0"/>
              <a:t>sektoru poveća za 40 procenata?</a:t>
            </a:r>
          </a:p>
          <a:p>
            <a:pPr lvl="1" eaLnBrk="1" hangingPunct="1">
              <a:defRPr/>
            </a:pPr>
            <a:r>
              <a:rPr lang="sr-Latn-CS" dirty="0" smtClean="0"/>
              <a:t>S=110/120*140=128.4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Da li je zemlja u 2000. u boljem ili slabijem položaju u poređenju sa 1980? Zbog </a:t>
            </a:r>
            <a:r>
              <a:rPr lang="en-US" smtClean="0"/>
              <a:t>čega?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676400" y="3962400"/>
            <a:ext cx="462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3600"/>
              <a:t>N=110/120=</a:t>
            </a:r>
            <a:r>
              <a:rPr lang="en-US" sz="3600"/>
              <a:t>91.7  </a:t>
            </a:r>
            <a:endParaRPr lang="sr-Latn-CS" sz="360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76400" y="4876800"/>
            <a:ext cx="5741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3600"/>
              <a:t>S=110/120*140=128.4</a:t>
            </a:r>
            <a:endParaRPr lang="en-US" sz="360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219200" y="4419600"/>
            <a:ext cx="6405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/>
            <a:r>
              <a:rPr lang="sr-Latn-CS" sz="3600"/>
              <a:t>I=110/120*130=11</a:t>
            </a:r>
            <a:r>
              <a:rPr lang="en-US" sz="3600"/>
              <a:t>9.</a:t>
            </a:r>
            <a:r>
              <a:rPr lang="sr-Latn-CS" sz="3600"/>
              <a:t>2</a:t>
            </a:r>
            <a:r>
              <a:rPr lang="en-US" sz="3600"/>
              <a:t>  </a:t>
            </a:r>
            <a:endParaRPr lang="sr-Latn-C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/>
              <a:t>8. Objasnite pomoću grafikona, na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pogoršanje</a:t>
            </a:r>
            <a:r>
              <a:rPr lang="en-US" dirty="0" smtClean="0"/>
              <a:t> </a:t>
            </a:r>
            <a:r>
              <a:rPr lang="en-US" dirty="0" err="1" smtClean="0"/>
              <a:t>odnosa</a:t>
            </a:r>
            <a:r>
              <a:rPr lang="en-US" dirty="0" smtClean="0"/>
              <a:t> </a:t>
            </a:r>
            <a:r>
              <a:rPr lang="en-US" dirty="0" err="1" smtClean="0"/>
              <a:t>razmene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sr-Latn-CS" dirty="0" smtClean="0"/>
              <a:t> privrednog </a:t>
            </a:r>
            <a:r>
              <a:rPr lang="en-US" dirty="0" err="1" smtClean="0"/>
              <a:t>rasta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dovede</a:t>
            </a:r>
            <a:r>
              <a:rPr lang="en-US" dirty="0" smtClean="0"/>
              <a:t> do toga </a:t>
            </a:r>
            <a:r>
              <a:rPr lang="en-US" dirty="0" err="1" smtClean="0"/>
              <a:t>da</a:t>
            </a:r>
            <a:r>
              <a:rPr lang="en-US" dirty="0" smtClean="0"/>
              <a:t> je</a:t>
            </a:r>
            <a:r>
              <a:rPr lang="sr-Latn-CS" dirty="0" smtClean="0"/>
              <a:t> </a:t>
            </a:r>
            <a:r>
              <a:rPr lang="pl-PL" dirty="0" smtClean="0"/>
              <a:t>zemlja u gorem položaju posle rasta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25" y="838200"/>
            <a:ext cx="90773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>
            <a:off x="2095500" y="1943100"/>
            <a:ext cx="1524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Nacrtajte sliku koja prikazuje da kada ponuda proizvoda raste, njegova cena pada za iznos utoliko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 </a:t>
            </a:r>
            <a:r>
              <a:rPr lang="en-US" dirty="0" err="1" smtClean="0"/>
              <a:t>veća</a:t>
            </a:r>
            <a:r>
              <a:rPr lang="en-US" dirty="0" smtClean="0"/>
              <a:t> cenovna </a:t>
            </a:r>
            <a:r>
              <a:rPr lang="en-US" dirty="0" err="1" smtClean="0"/>
              <a:t>neelastičnost</a:t>
            </a:r>
            <a:r>
              <a:rPr lang="en-US" dirty="0" smtClean="0"/>
              <a:t> </a:t>
            </a:r>
            <a:r>
              <a:rPr lang="en-US" dirty="0" err="1" smtClean="0"/>
              <a:t>krive</a:t>
            </a:r>
            <a:r>
              <a:rPr lang="sr-Latn-CS" dirty="0" smtClean="0"/>
              <a:t> </a:t>
            </a:r>
            <a:r>
              <a:rPr lang="en-US" dirty="0" err="1" smtClean="0"/>
              <a:t>tražnje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proizvodom</a:t>
            </a:r>
            <a:r>
              <a:rPr lang="en-US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 descr="1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24325"/>
            <a:ext cx="41719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vi-VN" sz="2400" dirty="0" smtClean="0"/>
              <a:t>12. Zbog čega nije uspostavljen Novi međunarodni</a:t>
            </a:r>
            <a:r>
              <a:rPr lang="sr-Latn-CS" sz="2400" dirty="0" smtClean="0"/>
              <a:t> </a:t>
            </a:r>
            <a:r>
              <a:rPr lang="pl-PL" sz="2400" dirty="0" smtClean="0"/>
              <a:t>ekonomski </a:t>
            </a:r>
            <a:r>
              <a:rPr lang="pl-PL" sz="2400" dirty="0" err="1" smtClean="0"/>
              <a:t>poredak</a:t>
            </a:r>
            <a:r>
              <a:rPr lang="pl-PL" sz="2400" dirty="0" smtClean="0"/>
              <a:t> koje su </a:t>
            </a:r>
            <a:r>
              <a:rPr lang="pl-PL" sz="2400" dirty="0" err="1" smtClean="0"/>
              <a:t>zahtevale</a:t>
            </a:r>
            <a:r>
              <a:rPr lang="pl-PL" sz="2400" dirty="0" smtClean="0"/>
              <a:t> </a:t>
            </a:r>
            <a:r>
              <a:rPr lang="pl-PL" sz="2400" dirty="0" err="1" smtClean="0"/>
              <a:t>zemlje</a:t>
            </a:r>
            <a:r>
              <a:rPr lang="pl-PL" sz="2400" dirty="0" smtClean="0"/>
              <a:t> u</a:t>
            </a:r>
            <a:br>
              <a:rPr lang="pl-PL" sz="2400" dirty="0" smtClean="0"/>
            </a:br>
            <a:r>
              <a:rPr lang="en-US" sz="2400" dirty="0" err="1" smtClean="0"/>
              <a:t>razvoju</a:t>
            </a:r>
            <a:r>
              <a:rPr lang="en-US" sz="2400" dirty="0" smtClean="0"/>
              <a:t>?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čega</a:t>
            </a:r>
            <a:r>
              <a:rPr lang="en-US" dirty="0" smtClean="0"/>
              <a:t> on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predmet</a:t>
            </a:r>
            <a:r>
              <a:rPr lang="en-US" dirty="0" smtClean="0"/>
              <a:t> </a:t>
            </a:r>
            <a:r>
              <a:rPr lang="en-US" dirty="0" err="1" smtClean="0"/>
              <a:t>gorućih</a:t>
            </a:r>
            <a:r>
              <a:rPr lang="sr-Latn-CS" dirty="0" smtClean="0"/>
              <a:t> </a:t>
            </a:r>
            <a:r>
              <a:rPr lang="en-US" dirty="0" err="1" smtClean="0"/>
              <a:t>debata</a:t>
            </a:r>
            <a:r>
              <a:rPr lang="en-US" dirty="0" smtClean="0"/>
              <a:t>?</a:t>
            </a:r>
            <a:endParaRPr lang="sr-Latn-C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Zato što bogate  zemlje nisu htele da izgube dobit</a:t>
            </a:r>
          </a:p>
          <a:p>
            <a:pPr eaLnBrk="1" hangingPunct="1">
              <a:defRPr/>
            </a:pPr>
            <a:r>
              <a:rPr lang="sr-Latn-CS" dirty="0" smtClean="0"/>
              <a:t>Priče su prestale zbog velikih kriza u </a:t>
            </a:r>
            <a:r>
              <a:rPr lang="sr-Latn-CS" dirty="0" err="1" smtClean="0"/>
              <a:t>nerazvijenimi</a:t>
            </a:r>
            <a:r>
              <a:rPr lang="sr-Latn-CS" dirty="0" smtClean="0"/>
              <a:t> zemljama </a:t>
            </a:r>
          </a:p>
          <a:p>
            <a:pPr eaLnBrk="1" hangingPunct="1">
              <a:defRPr/>
            </a:pPr>
            <a:r>
              <a:rPr lang="sr-Latn-CS" dirty="0" smtClean="0"/>
              <a:t>Ovu temu zamenila je nova – globalizacija</a:t>
            </a:r>
            <a:endParaRPr lang="en-US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</a:t>
            </a:r>
            <a:r>
              <a:rPr lang="sr-Latn-RS" dirty="0" smtClean="0"/>
              <a:t>užna i Severna Koreja</a:t>
            </a:r>
            <a:br>
              <a:rPr lang="sr-Latn-RS" dirty="0" smtClean="0"/>
            </a:br>
            <a:r>
              <a:rPr lang="sr-Latn-RS" dirty="0" smtClean="0"/>
              <a:t>nema razlike u geografiji, mentalitetu, istoriji...</a:t>
            </a:r>
            <a:endParaRPr lang="en-GB" dirty="0"/>
          </a:p>
        </p:txBody>
      </p:sp>
      <p:pic>
        <p:nvPicPr>
          <p:cNvPr id="9219" name="Content Placeholder 3" descr="Korea_Lights-s52d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6200" y="2282825"/>
            <a:ext cx="6100763" cy="457517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416300" y="4572000"/>
            <a:ext cx="866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$27000</a:t>
            </a:r>
            <a:endParaRPr lang="en-GB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44900" y="3657600"/>
            <a:ext cx="84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$656pc</a:t>
            </a:r>
            <a:endParaRPr lang="en-GB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172200" y="2667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Jedina razlika je </a:t>
            </a:r>
          </a:p>
          <a:p>
            <a:r>
              <a:rPr lang="en-US"/>
              <a:t>u političkim institucijama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/>
              <a:t>13. Na koji način je primena zaključaka Urugvajske runde pomogla zemljama u razvoju? Na koji način </a:t>
            </a:r>
            <a:r>
              <a:rPr lang="en-US" b="1" dirty="0" err="1" smtClean="0"/>
              <a:t>ona</a:t>
            </a:r>
            <a:r>
              <a:rPr lang="en-US" b="1" dirty="0" smtClean="0"/>
              <a:t> to </a:t>
            </a:r>
            <a:r>
              <a:rPr lang="en-US" b="1" dirty="0" err="1" smtClean="0"/>
              <a:t>nije</a:t>
            </a:r>
            <a:r>
              <a:rPr lang="en-US" b="1" dirty="0" smtClean="0"/>
              <a:t> </a:t>
            </a:r>
            <a:r>
              <a:rPr lang="en-US" b="1" dirty="0" err="1" smtClean="0"/>
              <a:t>uradila</a:t>
            </a:r>
            <a:r>
              <a:rPr lang="en-US" b="1" dirty="0" smtClean="0"/>
              <a:t>?</a:t>
            </a:r>
            <a:endParaRPr lang="sr-Latn-CS" b="1" dirty="0" smtClean="0"/>
          </a:p>
          <a:p>
            <a:pPr eaLnBrk="1" hangingPunct="1">
              <a:defRPr/>
            </a:pPr>
            <a:r>
              <a:rPr lang="sr-Latn-CS" dirty="0" smtClean="0"/>
              <a:t>Smanjenje zaštite poljoprivrednih proizvoda u razvijenim zemljama</a:t>
            </a:r>
          </a:p>
          <a:p>
            <a:pPr eaLnBrk="1" hangingPunct="1">
              <a:defRPr/>
            </a:pPr>
            <a:r>
              <a:rPr lang="sr-Latn-CS" dirty="0" smtClean="0"/>
              <a:t>Ali nedovoljno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446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14. </a:t>
            </a:r>
            <a:r>
              <a:rPr lang="en-US" dirty="0" err="1" smtClean="0"/>
              <a:t>Objasnite</a:t>
            </a:r>
            <a:r>
              <a:rPr lang="en-US" dirty="0" smtClean="0"/>
              <a:t> </a:t>
            </a:r>
            <a:r>
              <a:rPr lang="en-US" dirty="0" err="1" smtClean="0"/>
              <a:t>zašto</a:t>
            </a:r>
            <a:r>
              <a:rPr lang="en-US" dirty="0" smtClean="0"/>
              <a:t> se </a:t>
            </a:r>
            <a:r>
              <a:rPr lang="en-US" dirty="0" err="1" smtClean="0"/>
              <a:t>osiromašujući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izgleda</a:t>
            </a:r>
            <a:r>
              <a:rPr lang="en-US" dirty="0" smtClean="0"/>
              <a:t> </a:t>
            </a:r>
            <a:r>
              <a:rPr lang="en-US" dirty="0" err="1" smtClean="0"/>
              <a:t>nije</a:t>
            </a:r>
            <a:r>
              <a:rPr lang="sr-Latn-RS" dirty="0" smtClean="0"/>
              <a:t> </a:t>
            </a:r>
            <a:r>
              <a:rPr lang="pl-PL" dirty="0" err="1" smtClean="0"/>
              <a:t>pojavio</a:t>
            </a:r>
            <a:r>
              <a:rPr lang="pl-PL" dirty="0" smtClean="0"/>
              <a:t> u </a:t>
            </a:r>
            <a:r>
              <a:rPr lang="pl-PL" dirty="0" err="1" smtClean="0"/>
              <a:t>većini</a:t>
            </a:r>
            <a:r>
              <a:rPr lang="pl-PL" dirty="0" smtClean="0"/>
              <a:t> </a:t>
            </a:r>
            <a:r>
              <a:rPr lang="pl-PL" dirty="0" err="1" smtClean="0"/>
              <a:t>zemalja</a:t>
            </a:r>
            <a:r>
              <a:rPr lang="pl-PL" dirty="0" smtClean="0"/>
              <a:t> u </a:t>
            </a:r>
            <a:r>
              <a:rPr lang="pl-PL" dirty="0" err="1" smtClean="0"/>
              <a:t>razvoju</a:t>
            </a:r>
            <a:r>
              <a:rPr lang="pl-PL" dirty="0" smtClean="0"/>
              <a:t> tokom </a:t>
            </a:r>
            <a:r>
              <a:rPr lang="pl-PL" dirty="0" err="1" smtClean="0"/>
              <a:t>protekle</a:t>
            </a:r>
            <a:r>
              <a:rPr lang="pl-PL" dirty="0" smtClean="0"/>
              <a:t> </a:t>
            </a:r>
            <a:r>
              <a:rPr lang="en-US" dirty="0" smtClean="0"/>
              <a:t>tri </a:t>
            </a:r>
            <a:r>
              <a:rPr lang="en-US" dirty="0" err="1" smtClean="0"/>
              <a:t>decenije</a:t>
            </a:r>
            <a:r>
              <a:rPr lang="en-US" dirty="0" smtClean="0"/>
              <a:t>.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810000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Zato što je obim razmene porastao i dohodni odnosi razmene su se poboljšali</a:t>
            </a:r>
            <a:endParaRPr lang="sr-Latn-RS" dirty="0" smtClean="0"/>
          </a:p>
          <a:p>
            <a:pPr eaLnBrk="1" hangingPunct="1">
              <a:defRPr/>
            </a:pPr>
            <a:r>
              <a:rPr lang="en-GB" dirty="0" smtClean="0"/>
              <a:t>P</a:t>
            </a:r>
            <a:r>
              <a:rPr lang="sr-Latn-RS" dirty="0" smtClean="0"/>
              <a:t>ošlo se stepenicama komparativnih prednosti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15. </a:t>
            </a:r>
            <a:r>
              <a:rPr lang="en-US" b="1" dirty="0" err="1" smtClean="0"/>
              <a:t>Objasnite</a:t>
            </a:r>
            <a:r>
              <a:rPr lang="en-US" b="1" dirty="0" smtClean="0"/>
              <a:t> </a:t>
            </a:r>
            <a:r>
              <a:rPr lang="en-US" b="1" dirty="0" err="1" smtClean="0"/>
              <a:t>razloge</a:t>
            </a:r>
            <a:r>
              <a:rPr lang="en-US" b="1" dirty="0" smtClean="0"/>
              <a:t> </a:t>
            </a:r>
            <a:r>
              <a:rPr lang="en-US" b="1" dirty="0" err="1" smtClean="0"/>
              <a:t>zbog</a:t>
            </a:r>
            <a:r>
              <a:rPr lang="en-US" b="1" dirty="0" smtClean="0"/>
              <a:t> </a:t>
            </a:r>
            <a:r>
              <a:rPr lang="en-US" b="1" dirty="0" err="1" smtClean="0"/>
              <a:t>kojih</a:t>
            </a:r>
            <a:r>
              <a:rPr lang="en-US" b="1" dirty="0" smtClean="0"/>
              <a:t> bi </a:t>
            </a:r>
            <a:r>
              <a:rPr lang="en-US" b="1" dirty="0" err="1" smtClean="0"/>
              <a:t>bogate</a:t>
            </a:r>
            <a:r>
              <a:rPr lang="en-US" b="1" dirty="0" smtClean="0"/>
              <a:t> </a:t>
            </a:r>
            <a:r>
              <a:rPr lang="en-US" b="1" dirty="0" err="1" smtClean="0"/>
              <a:t>zemlje</a:t>
            </a:r>
            <a:r>
              <a:rPr lang="sr-Latn-RS" b="1" dirty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jedne</a:t>
            </a:r>
            <a:r>
              <a:rPr lang="en-US" b="1" dirty="0" smtClean="0"/>
              <a:t> </a:t>
            </a:r>
            <a:r>
              <a:rPr lang="en-US" b="1" dirty="0" err="1" smtClean="0"/>
              <a:t>strane</a:t>
            </a:r>
            <a:r>
              <a:rPr lang="en-US" b="1" dirty="0" smtClean="0"/>
              <a:t> morale, a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druge</a:t>
            </a:r>
            <a:r>
              <a:rPr lang="en-US" b="1" dirty="0" smtClean="0"/>
              <a:t> ne bi </a:t>
            </a:r>
            <a:r>
              <a:rPr lang="en-US" b="1" dirty="0" err="1" smtClean="0"/>
              <a:t>smele</a:t>
            </a:r>
            <a:r>
              <a:rPr lang="sr-Latn-RS" b="1" dirty="0"/>
              <a:t> </a:t>
            </a:r>
            <a:r>
              <a:rPr lang="it-IT" b="1" dirty="0" smtClean="0"/>
              <a:t>da oproste sve inostrane dugove najsiromašniji</a:t>
            </a:r>
            <a:r>
              <a:rPr lang="sr-Latn-RS" b="1" dirty="0" smtClean="0"/>
              <a:t>m </a:t>
            </a:r>
            <a:r>
              <a:rPr lang="en-US" b="1" dirty="0" err="1" smtClean="0"/>
              <a:t>zem</a:t>
            </a:r>
            <a:r>
              <a:rPr lang="sr-Latn-RS" b="1" dirty="0" smtClean="0"/>
              <a:t>ljama </a:t>
            </a:r>
            <a:r>
              <a:rPr lang="en-US" b="1" dirty="0" smtClean="0"/>
              <a:t>u </a:t>
            </a:r>
            <a:r>
              <a:rPr lang="en-US" b="1" dirty="0" err="1" smtClean="0"/>
              <a:t>razvoju</a:t>
            </a:r>
            <a:r>
              <a:rPr lang="en-US" b="1" dirty="0" smtClean="0"/>
              <a:t>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Zato što ne mogu da otplate</a:t>
            </a:r>
          </a:p>
          <a:p>
            <a:pPr eaLnBrk="1" hangingPunct="1">
              <a:defRPr/>
            </a:pPr>
            <a:r>
              <a:rPr lang="sr-Latn-CS" dirty="0" smtClean="0"/>
              <a:t>Ali to može da ih ohrabri da se nanovo ponašaju kao i ranije</a:t>
            </a:r>
          </a:p>
          <a:p>
            <a:pPr eaLnBrk="1" hangingPunct="1">
              <a:defRPr/>
            </a:pPr>
            <a:r>
              <a:rPr lang="sr-Latn-CS" dirty="0" smtClean="0"/>
              <a:t>Moralni hazard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Šta je netačno u vezi teorije spoljne trgovine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a.  </a:t>
            </a:r>
            <a:r>
              <a:rPr lang="sr-Latn-CS" dirty="0" smtClean="0"/>
              <a:t>Ona obuhvata promene u raspoloživosti faktora i u tehnologiji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b.  </a:t>
            </a:r>
            <a:r>
              <a:rPr lang="sr-Latn-CS" dirty="0" smtClean="0"/>
              <a:t>Dovodi do najbolje alokacije resursa u svakom trenutku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c.  </a:t>
            </a:r>
            <a:r>
              <a:rPr lang="sr-Latn-CS" dirty="0" smtClean="0"/>
              <a:t>To je dinamička teorija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d.  </a:t>
            </a:r>
            <a:r>
              <a:rPr lang="sr-Latn-CS" dirty="0" smtClean="0"/>
              <a:t>Zasnovana je na komparativnim prednostima</a:t>
            </a:r>
            <a:endParaRPr lang="en-US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4800600"/>
            <a:ext cx="5867400" cy="533400"/>
          </a:xfrm>
          <a:prstGeom prst="rect">
            <a:avLst/>
          </a:prstGeom>
          <a:solidFill>
            <a:schemeClr val="accent1">
              <a:alpha val="1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GDP I PPP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http://siteresources.worldbank.org/DATASTATISTICS/Resources/GNIPC.pdf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420938" y="4157663"/>
            <a:ext cx="30480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257800" y="2895600"/>
            <a:ext cx="30480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 cstate="print"/>
          <a:srcRect l="39999" t="35556" r="20833" b="28889"/>
          <a:stretch>
            <a:fillRect/>
          </a:stretch>
        </p:blipFill>
        <p:spPr bwMode="auto">
          <a:xfrm>
            <a:off x="-206375" y="1676400"/>
            <a:ext cx="9401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 l="36417" t="31296" r="24583" b="46225"/>
          <a:stretch>
            <a:fillRect/>
          </a:stretch>
        </p:blipFill>
        <p:spPr bwMode="auto">
          <a:xfrm>
            <a:off x="228600" y="152400"/>
            <a:ext cx="86963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4"/>
          <p:cNvPicPr>
            <a:picLocks noChangeAspect="1" noChangeArrowheads="1"/>
          </p:cNvPicPr>
          <p:nvPr/>
        </p:nvPicPr>
        <p:blipFill>
          <a:blip r:embed="rId3" cstate="print"/>
          <a:srcRect l="36710" t="32593" r="25417" b="42223"/>
          <a:stretch>
            <a:fillRect/>
          </a:stretch>
        </p:blipFill>
        <p:spPr bwMode="auto">
          <a:xfrm>
            <a:off x="228600" y="3581400"/>
            <a:ext cx="87630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Box 4"/>
          <p:cNvSpPr txBox="1">
            <a:spLocks noChangeArrowheads="1"/>
          </p:cNvSpPr>
          <p:nvPr/>
        </p:nvSpPr>
        <p:spPr bwMode="auto">
          <a:xfrm>
            <a:off x="838200" y="3124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hlinkClick r:id="rId4"/>
              </a:rPr>
              <a:t>U</a:t>
            </a:r>
            <a:r>
              <a:rPr lang="en-US">
                <a:hlinkClick r:id="rId4"/>
              </a:rPr>
              <a:t>sd </a:t>
            </a:r>
            <a:r>
              <a:rPr lang="en-US"/>
              <a:t>vs. </a:t>
            </a:r>
            <a:r>
              <a:rPr lang="en-US">
                <a:hlinkClick r:id="rId5"/>
              </a:rPr>
              <a:t>PPP</a:t>
            </a:r>
            <a:r>
              <a:rPr lang="en-US"/>
              <a:t>, 2013</a:t>
            </a:r>
            <a:endParaRPr lang="en-GB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6781800" y="304800"/>
            <a:ext cx="1752600" cy="228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7010400" y="4343400"/>
            <a:ext cx="1752600" cy="228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Ustanovili smo: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dirty="0" smtClean="0"/>
              <a:t>vezu između </a:t>
            </a:r>
            <a:r>
              <a:rPr lang="sr-Latn-CS" dirty="0" smtClean="0"/>
              <a:t>razmene i </a:t>
            </a:r>
            <a:r>
              <a:rPr lang="vi-VN" dirty="0" smtClean="0"/>
              <a:t>razvoja</a:t>
            </a:r>
          </a:p>
          <a:p>
            <a:pPr>
              <a:defRPr/>
            </a:pPr>
            <a:r>
              <a:rPr lang="vi-VN" dirty="0" smtClean="0"/>
              <a:t>vezu između odnosa razmene</a:t>
            </a:r>
            <a:r>
              <a:rPr lang="sr-Latn-CS" dirty="0" smtClean="0"/>
              <a:t>, </a:t>
            </a:r>
            <a:r>
              <a:rPr lang="vi-VN" dirty="0" smtClean="0"/>
              <a:t> izvozne nestabilnosti i</a:t>
            </a:r>
            <a:r>
              <a:rPr lang="sr-Latn-CS" dirty="0" smtClean="0"/>
              <a:t> </a:t>
            </a:r>
            <a:r>
              <a:rPr lang="en-US" dirty="0" err="1" smtClean="0"/>
              <a:t>ekonomskog</a:t>
            </a:r>
            <a:r>
              <a:rPr lang="en-US" dirty="0" smtClean="0"/>
              <a:t> </a:t>
            </a:r>
            <a:r>
              <a:rPr lang="en-US" dirty="0" err="1" smtClean="0"/>
              <a:t>razvoja</a:t>
            </a:r>
            <a:endParaRPr lang="en-US" dirty="0" smtClean="0"/>
          </a:p>
          <a:p>
            <a:pPr>
              <a:defRPr/>
            </a:pPr>
            <a:r>
              <a:rPr lang="pl-PL" dirty="0" smtClean="0"/>
              <a:t>Uporedili razvojne strategije zasnovane na supstituciji uvoza i na izvoznoj </a:t>
            </a:r>
            <a:r>
              <a:rPr lang="en-US" dirty="0" err="1" smtClean="0"/>
              <a:t>orijentaciji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• </a:t>
            </a:r>
            <a:r>
              <a:rPr lang="en-US" dirty="0" err="1" smtClean="0"/>
              <a:t>Opi</a:t>
            </a:r>
            <a:r>
              <a:rPr lang="sr-Latn-CS" dirty="0" smtClean="0"/>
              <a:t>sali </a:t>
            </a:r>
            <a:r>
              <a:rPr lang="en-US" dirty="0" err="1" smtClean="0"/>
              <a:t>tekuće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sr-Latn-CS" dirty="0" smtClean="0"/>
              <a:t>ZUR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Z</a:t>
            </a:r>
            <a:r>
              <a:rPr lang="sr-Latn-RS" dirty="0" smtClean="0"/>
              <a:t>ašto narodi propadaju danas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>
              <a:defRPr/>
            </a:pPr>
            <a:r>
              <a:rPr lang="en-GB" smtClean="0"/>
              <a:t>2000 Zimbab</a:t>
            </a:r>
            <a:r>
              <a:rPr lang="en-US" smtClean="0"/>
              <a:t>v</a:t>
            </a:r>
            <a:r>
              <a:rPr lang="en-GB" smtClean="0"/>
              <a:t>e </a:t>
            </a:r>
            <a:r>
              <a:rPr lang="en-US" smtClean="0"/>
              <a:t>– lutrija posle hiperinflacije </a:t>
            </a:r>
          </a:p>
          <a:p>
            <a:pPr>
              <a:defRPr/>
            </a:pPr>
            <a:r>
              <a:rPr lang="en-GB" smtClean="0"/>
              <a:t>N</a:t>
            </a:r>
            <a:r>
              <a:rPr lang="en-US" smtClean="0"/>
              <a:t>agrađuje se osoba koja je na računu imala 5000 Z. </a:t>
            </a:r>
            <a:r>
              <a:rPr lang="en-GB" smtClean="0"/>
              <a:t>D</a:t>
            </a:r>
            <a:r>
              <a:rPr lang="en-US" smtClean="0"/>
              <a:t>olara </a:t>
            </a:r>
          </a:p>
          <a:p>
            <a:pPr>
              <a:defRPr/>
            </a:pPr>
            <a:r>
              <a:rPr lang="en-GB" smtClean="0"/>
              <a:t>L</a:t>
            </a:r>
            <a:r>
              <a:rPr lang="en-US" smtClean="0"/>
              <a:t>utriju je dobio - </a:t>
            </a:r>
            <a:r>
              <a:rPr lang="en-GB" smtClean="0">
                <a:hlinkClick r:id="rId2"/>
              </a:rPr>
              <a:t>Robert Mugabe </a:t>
            </a:r>
            <a:r>
              <a:rPr lang="en-US" smtClean="0"/>
              <a:t>u  iznosu od Z100,000 ($2,600)</a:t>
            </a:r>
          </a:p>
          <a:p>
            <a:pPr>
              <a:defRPr/>
            </a:pPr>
            <a:r>
              <a:rPr lang="en-GB" smtClean="0"/>
              <a:t>P</a:t>
            </a:r>
            <a:r>
              <a:rPr lang="en-US" smtClean="0"/>
              <a:t>okazuje koliko su institucije postale ekstraktivne </a:t>
            </a:r>
          </a:p>
          <a:p>
            <a:pPr>
              <a:defRPr/>
            </a:pPr>
            <a:r>
              <a:rPr lang="en-GB" smtClean="0"/>
              <a:t>D</a:t>
            </a:r>
            <a:r>
              <a:rPr lang="en-US" smtClean="0"/>
              <a:t>o </a:t>
            </a:r>
            <a:r>
              <a:rPr lang="en-GB" smtClean="0"/>
              <a:t>2008</a:t>
            </a:r>
            <a:r>
              <a:rPr lang="en-US" smtClean="0"/>
              <a:t> dohodak pc prepolovljen, nezaposlenost </a:t>
            </a:r>
            <a:r>
              <a:rPr lang="en-GB" smtClean="0"/>
              <a:t>94%.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Institucije se menjaju, nekad na bolje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r-Latn-RS" dirty="0" smtClean="0"/>
              <a:t>Rusija u doba Lenjina – dugi rast nakon toga – uključilo velike narodne mase, obrazovanje, infrastrukturu</a:t>
            </a:r>
          </a:p>
          <a:p>
            <a:pPr>
              <a:defRPr/>
            </a:pPr>
            <a:r>
              <a:rPr lang="sr-Latn-RS" dirty="0" smtClean="0"/>
              <a:t>Nobelovac Pol Samjuelson 1961. u svom udžbeniku tvrdio da će SSSR preteknuti SAD do </a:t>
            </a:r>
            <a:r>
              <a:rPr lang="en-GB" dirty="0" smtClean="0"/>
              <a:t>1984</a:t>
            </a:r>
            <a:r>
              <a:rPr lang="sr-Latn-RS" dirty="0" smtClean="0"/>
              <a:t>, godine (verovatno do </a:t>
            </a:r>
            <a:r>
              <a:rPr lang="en-GB" dirty="0" smtClean="0"/>
              <a:t>1997</a:t>
            </a:r>
            <a:r>
              <a:rPr lang="sr-Latn-RS" dirty="0" smtClean="0"/>
              <a:t>)</a:t>
            </a:r>
          </a:p>
          <a:p>
            <a:pPr>
              <a:defRPr/>
            </a:pPr>
            <a:r>
              <a:rPr lang="sr-Latn-RS" dirty="0" smtClean="0"/>
              <a:t>U izdanju od </a:t>
            </a:r>
            <a:r>
              <a:rPr lang="en-GB" dirty="0" smtClean="0"/>
              <a:t>1980</a:t>
            </a:r>
            <a:r>
              <a:rPr lang="sr-Latn-RS" dirty="0" smtClean="0"/>
              <a:t>. datum je samo promenjen – na </a:t>
            </a:r>
            <a:r>
              <a:rPr lang="en-GB" dirty="0" smtClean="0"/>
              <a:t>2002 </a:t>
            </a:r>
            <a:r>
              <a:rPr lang="sr-Latn-RS" dirty="0" smtClean="0"/>
              <a:t>i </a:t>
            </a:r>
            <a:r>
              <a:rPr lang="en-GB" dirty="0" smtClean="0"/>
              <a:t>2012.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47160</TotalTime>
  <Words>2468</Words>
  <Application>Microsoft Office PowerPoint</Application>
  <PresentationFormat>On-screen Show (4:3)</PresentationFormat>
  <Paragraphs>382</Paragraphs>
  <Slides>78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Verdana</vt:lpstr>
      <vt:lpstr>Arial</vt:lpstr>
      <vt:lpstr>Tahoma</vt:lpstr>
      <vt:lpstr>Wingdings</vt:lpstr>
      <vt:lpstr>Symbol</vt:lpstr>
      <vt:lpstr>Shimmer</vt:lpstr>
      <vt:lpstr>Dear Bono, I am afraid that your energies have been misdirected </vt:lpstr>
      <vt:lpstr>Zašto narodi propadaju</vt:lpstr>
      <vt:lpstr>Razlikuju se jedino institucije</vt:lpstr>
      <vt:lpstr>Ni religija, ni geografija, ni mentalitet ...</vt:lpstr>
      <vt:lpstr>Nogales</vt:lpstr>
      <vt:lpstr>Slide 6</vt:lpstr>
      <vt:lpstr>Južna i Severna Koreja nema razlike u geografiji, mentalitetu, istoriji...</vt:lpstr>
      <vt:lpstr>Zašto narodi propadaju danas</vt:lpstr>
      <vt:lpstr>Institucije se menjaju, nekad na bolje ...</vt:lpstr>
      <vt:lpstr>Venecija</vt:lpstr>
      <vt:lpstr>Serrata - propadanje</vt:lpstr>
      <vt:lpstr>Ekstraktivne institucije</vt:lpstr>
      <vt:lpstr>Institucije deluju kao začarani krug</vt:lpstr>
      <vt:lpstr>Avganistan nakon 9. septembra 2001 – velika pomoć</vt:lpstr>
      <vt:lpstr>Slide 15</vt:lpstr>
      <vt:lpstr>Ne može se raditi od polovine ...</vt:lpstr>
      <vt:lpstr>Šta je problem kod inostrane pomoći? </vt:lpstr>
      <vt:lpstr>Poglavlje 12</vt:lpstr>
      <vt:lpstr>Kapitalne i tekuće transakcije??</vt:lpstr>
      <vt:lpstr>Šta su to investicije</vt:lpstr>
      <vt:lpstr>Portfolio investicije </vt:lpstr>
      <vt:lpstr>Portfolio investicije </vt:lpstr>
      <vt:lpstr>Slide 23</vt:lpstr>
      <vt:lpstr>Zašto je kupovina akcija investicija kad se KAPITAL NE UVEĆAVA?</vt:lpstr>
      <vt:lpstr>Slide 25</vt:lpstr>
      <vt:lpstr>Velike državne investicije bile su portfolio</vt:lpstr>
      <vt:lpstr>Direktne investicije</vt:lpstr>
      <vt:lpstr>HOS kaže </vt:lpstr>
      <vt:lpstr>Indian disease </vt:lpstr>
      <vt:lpstr>Motivi za strane portfolio investicije </vt:lpstr>
      <vt:lpstr>Veći profit i manji rizik</vt:lpstr>
      <vt:lpstr>KOJA JE AKCIJA RIZIČNIJA</vt:lpstr>
      <vt:lpstr>ako promene prinosa budu inverzno, odnosno negativno korelirane u vremenu </vt:lpstr>
      <vt:lpstr>Rezime-postojanje dvostranih međunarodnih portfolio investicija može da objasni</vt:lpstr>
      <vt:lpstr>Slide 35</vt:lpstr>
      <vt:lpstr>Portfolio teorija ne može da objasni zašto </vt:lpstr>
      <vt:lpstr>Razlog broj 1</vt:lpstr>
      <vt:lpstr>Ne prenose sva znanja </vt:lpstr>
      <vt:lpstr>Slide 39</vt:lpstr>
      <vt:lpstr>Razlog broj 2</vt:lpstr>
      <vt:lpstr>Razlog 3 – tržišne distorzije</vt:lpstr>
      <vt:lpstr>Dvostrane FDI - postoje</vt:lpstr>
      <vt:lpstr>Slide 43</vt:lpstr>
      <vt:lpstr>Strane direktne investicije u SAD</vt:lpstr>
      <vt:lpstr>Protivnici  </vt:lpstr>
      <vt:lpstr>Slide 46</vt:lpstr>
      <vt:lpstr>Međunarodno kretanje kapitala</vt:lpstr>
      <vt:lpstr>Problemi koje multinacionalne kompanije izazivaju u zemlji u koju dolaze </vt:lpstr>
      <vt:lpstr>Problemi kod kuće</vt:lpstr>
      <vt:lpstr>Slide 50</vt:lpstr>
      <vt:lpstr>Slide 51</vt:lpstr>
      <vt:lpstr>Zašto to onda nije više zastupljeno</vt:lpstr>
      <vt:lpstr>Kakav je efekat stranih investicija na platni bilans u zemlji porekla i u zemlji domaćina na kratak i na dugi rok? Sa kakvim se problemima susreću nacije sa visokim korporativnim porezima?</vt:lpstr>
      <vt:lpstr>Direktne investicije ozačavaju transfer</vt:lpstr>
      <vt:lpstr>Zašto zemlje ne  pozajmljuju novac pa same investiraju</vt:lpstr>
      <vt:lpstr>Šta NIJE razlog dolaska SDI?</vt:lpstr>
      <vt:lpstr>Međunarodna razmena i razvoj  </vt:lpstr>
      <vt:lpstr>Slide 58</vt:lpstr>
      <vt:lpstr>Neka se na horizontalnoj osi meri količina primarnih proizvoda a na vertikalnoj količina industrijskih prerađevina.  </vt:lpstr>
      <vt:lpstr>Slide 60</vt:lpstr>
      <vt:lpstr>Slide 61</vt:lpstr>
      <vt:lpstr>6.Neka su u zemlji u razvoju indeksi  izvoznih cena, uvoznih cena, obima izvoza i produktivnosti u izvoznom sektoru 2015=100. </vt:lpstr>
      <vt:lpstr>6. N=110/120=91.7         Šta bi bilo ... </vt:lpstr>
      <vt:lpstr>N=110/120=91.7 I=110/120*130=119.2   šta bi bilo…</vt:lpstr>
      <vt:lpstr>Slide 65</vt:lpstr>
      <vt:lpstr>Slide 66</vt:lpstr>
      <vt:lpstr>Slide 67</vt:lpstr>
      <vt:lpstr>Slide 68</vt:lpstr>
      <vt:lpstr>12. Zbog čega nije uspostavljen Novi međunarodni ekonomski poredak koje su zahtevale zemlje u razvoju? </vt:lpstr>
      <vt:lpstr>Slide 70</vt:lpstr>
      <vt:lpstr>14. Objasnite zašto se osiromašujući rast izgleda nije pojavio u većini zemalja u razvoju tokom protekle tri decenije.  </vt:lpstr>
      <vt:lpstr>Slide 72</vt:lpstr>
      <vt:lpstr>Slide 73</vt:lpstr>
      <vt:lpstr>Šta je netačno u vezi teorije spoljne trgovine</vt:lpstr>
      <vt:lpstr>GDP I PPP</vt:lpstr>
      <vt:lpstr>Slide 76</vt:lpstr>
      <vt:lpstr>Slide 77</vt:lpstr>
      <vt:lpstr>Ustanovili smo: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Korisnik</cp:lastModifiedBy>
  <cp:revision>595</cp:revision>
  <dcterms:created xsi:type="dcterms:W3CDTF">2009-02-26T06:52:54Z</dcterms:created>
  <dcterms:modified xsi:type="dcterms:W3CDTF">2017-05-19T16:39:15Z</dcterms:modified>
</cp:coreProperties>
</file>