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  <p:sldMasterId id="2147483695" r:id="rId2"/>
  </p:sldMasterIdLst>
  <p:notesMasterIdLst>
    <p:notesMasterId r:id="rId43"/>
  </p:notesMasterIdLst>
  <p:sldIdLst>
    <p:sldId id="256" r:id="rId3"/>
    <p:sldId id="258" r:id="rId4"/>
    <p:sldId id="260" r:id="rId5"/>
    <p:sldId id="261" r:id="rId6"/>
    <p:sldId id="302" r:id="rId7"/>
    <p:sldId id="262" r:id="rId8"/>
    <p:sldId id="263" r:id="rId9"/>
    <p:sldId id="264" r:id="rId10"/>
    <p:sldId id="265" r:id="rId11"/>
    <p:sldId id="266" r:id="rId12"/>
    <p:sldId id="305" r:id="rId13"/>
    <p:sldId id="306" r:id="rId14"/>
    <p:sldId id="307" r:id="rId15"/>
    <p:sldId id="308" r:id="rId16"/>
    <p:sldId id="309" r:id="rId17"/>
    <p:sldId id="310" r:id="rId18"/>
    <p:sldId id="311" r:id="rId19"/>
    <p:sldId id="317" r:id="rId20"/>
    <p:sldId id="318" r:id="rId21"/>
    <p:sldId id="270" r:id="rId22"/>
    <p:sldId id="269" r:id="rId23"/>
    <p:sldId id="273" r:id="rId24"/>
    <p:sldId id="313" r:id="rId25"/>
    <p:sldId id="312" r:id="rId26"/>
    <p:sldId id="272" r:id="rId27"/>
    <p:sldId id="274" r:id="rId28"/>
    <p:sldId id="275" r:id="rId29"/>
    <p:sldId id="276" r:id="rId30"/>
    <p:sldId id="277" r:id="rId31"/>
    <p:sldId id="278" r:id="rId32"/>
    <p:sldId id="279" r:id="rId33"/>
    <p:sldId id="290" r:id="rId34"/>
    <p:sldId id="314" r:id="rId35"/>
    <p:sldId id="316" r:id="rId36"/>
    <p:sldId id="291" r:id="rId37"/>
    <p:sldId id="292" r:id="rId38"/>
    <p:sldId id="296" r:id="rId39"/>
    <p:sldId id="304" r:id="rId40"/>
    <p:sldId id="297" r:id="rId41"/>
    <p:sldId id="298" r:id="rId4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B3B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00" autoAdjust="0"/>
    <p:restoredTop sz="93241" autoAdjust="0"/>
  </p:normalViewPr>
  <p:slideViewPr>
    <p:cSldViewPr>
      <p:cViewPr varScale="1">
        <p:scale>
          <a:sx n="106" d="100"/>
          <a:sy n="106" d="100"/>
        </p:scale>
        <p:origin x="27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popo\AppData\Local\Temp\API_NE.IMP.GNFS.ZS_DS2_en_excel_v2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User\Desktop\d5559370-006a-43ff-a56b-35885fdb89d4_v2.xls" TargetMode="External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Latn-RS"/>
              <a:t>Izvoz i uvoz, Srbija 1995-2016,  % BDP</a:t>
            </a:r>
            <a:r>
              <a:rPr lang="sr-Latn-RS" baseline="0"/>
              <a:t> </a:t>
            </a:r>
            <a:r>
              <a:rPr lang="sr-Latn-RS"/>
              <a:t>WB</a:t>
            </a:r>
            <a:endParaRPr lang="en-GB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2692038495188102E-2"/>
          <c:y val="0.1535809864257765"/>
          <c:w val="0.90286351706036749"/>
          <c:h val="0.72863576102067007"/>
        </c:manualLayout>
      </c:layout>
      <c:lineChart>
        <c:grouping val="standard"/>
        <c:varyColors val="0"/>
        <c:ser>
          <c:idx val="0"/>
          <c:order val="0"/>
          <c:tx>
            <c:v>Uvoz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[API_NE.IMP.GNFS.ZS_DS2_en_excel_v2.xls]Data!$AN$4:$BI$4</c:f>
              <c:strCache>
                <c:ptCount val="22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</c:strCache>
            </c:strRef>
          </c:cat>
          <c:val>
            <c:numRef>
              <c:f>[API_NE.IMP.GNFS.ZS_DS2_en_excel_v2.xls]Data!$AN$5:$BI$5</c:f>
              <c:numCache>
                <c:formatCode>0</c:formatCode>
                <c:ptCount val="22"/>
                <c:pt idx="0">
                  <c:v>15.108693819040392</c:v>
                </c:pt>
                <c:pt idx="1">
                  <c:v>27.067747372313644</c:v>
                </c:pt>
                <c:pt idx="2">
                  <c:v>29.884807894084343</c:v>
                </c:pt>
                <c:pt idx="3">
                  <c:v>30.370256879443374</c:v>
                </c:pt>
                <c:pt idx="4">
                  <c:v>18.385016266009817</c:v>
                </c:pt>
                <c:pt idx="5">
                  <c:v>14.317078354359477</c:v>
                </c:pt>
                <c:pt idx="6">
                  <c:v>37.743763386405256</c:v>
                </c:pt>
                <c:pt idx="7">
                  <c:v>38.725344020068263</c:v>
                </c:pt>
                <c:pt idx="8">
                  <c:v>39.550591725675318</c:v>
                </c:pt>
                <c:pt idx="9">
                  <c:v>50.633298522124313</c:v>
                </c:pt>
                <c:pt idx="10">
                  <c:v>47.139201558184816</c:v>
                </c:pt>
                <c:pt idx="11">
                  <c:v>50.599341250850706</c:v>
                </c:pt>
                <c:pt idx="12">
                  <c:v>52.663373793069709</c:v>
                </c:pt>
                <c:pt idx="13">
                  <c:v>54.138921405602183</c:v>
                </c:pt>
                <c:pt idx="14">
                  <c:v>42.744742382013698</c:v>
                </c:pt>
                <c:pt idx="15">
                  <c:v>47.921456442730921</c:v>
                </c:pt>
                <c:pt idx="16">
                  <c:v>49.373528860741303</c:v>
                </c:pt>
                <c:pt idx="17">
                  <c:v>53.596635578496269</c:v>
                </c:pt>
                <c:pt idx="18">
                  <c:v>51.909303350626516</c:v>
                </c:pt>
                <c:pt idx="19">
                  <c:v>54.222962358463789</c:v>
                </c:pt>
                <c:pt idx="20">
                  <c:v>56.426365012724965</c:v>
                </c:pt>
                <c:pt idx="21">
                  <c:v>57.475225880196824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C28-4E59-BAA5-E2306DBE888B}"/>
            </c:ext>
          </c:extLst>
        </c:ser>
        <c:ser>
          <c:idx val="1"/>
          <c:order val="1"/>
          <c:tx>
            <c:v>Izvoz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[API_NE.IMP.GNFS.ZS_DS2_en_excel_v2.xls]Data!$AN$4:$BI$4</c:f>
              <c:strCache>
                <c:ptCount val="22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</c:strCache>
            </c:strRef>
          </c:cat>
          <c:val>
            <c:numRef>
              <c:f>[API_NE.IMP.GNFS.ZS_DS2_en_excel_v2.xls]Data!$AN$6:$BI$6</c:f>
              <c:numCache>
                <c:formatCode>0</c:formatCode>
                <c:ptCount val="22"/>
                <c:pt idx="0">
                  <c:v>8.107428956910363</c:v>
                </c:pt>
                <c:pt idx="1">
                  <c:v>15.013458447709397</c:v>
                </c:pt>
                <c:pt idx="2">
                  <c:v>15.662582247555862</c:v>
                </c:pt>
                <c:pt idx="3">
                  <c:v>21.158190257522826</c:v>
                </c:pt>
                <c:pt idx="4">
                  <c:v>11.732255516096455</c:v>
                </c:pt>
                <c:pt idx="5">
                  <c:v>9.8532486639494614</c:v>
                </c:pt>
                <c:pt idx="6">
                  <c:v>22.443427304715488</c:v>
                </c:pt>
                <c:pt idx="7">
                  <c:v>20.645202564839508</c:v>
                </c:pt>
                <c:pt idx="8">
                  <c:v>21.962463939155523</c:v>
                </c:pt>
                <c:pt idx="9">
                  <c:v>24.21941754449108</c:v>
                </c:pt>
                <c:pt idx="10">
                  <c:v>27.140871107164489</c:v>
                </c:pt>
                <c:pt idx="11">
                  <c:v>30.266245380433155</c:v>
                </c:pt>
                <c:pt idx="12">
                  <c:v>28.363791649795232</c:v>
                </c:pt>
                <c:pt idx="13">
                  <c:v>29.116946211632484</c:v>
                </c:pt>
                <c:pt idx="14">
                  <c:v>26.846588906685593</c:v>
                </c:pt>
                <c:pt idx="15">
                  <c:v>32.932545672937572</c:v>
                </c:pt>
                <c:pt idx="16">
                  <c:v>33.976112313925675</c:v>
                </c:pt>
                <c:pt idx="17">
                  <c:v>36.928318164781466</c:v>
                </c:pt>
                <c:pt idx="18">
                  <c:v>41.20036371859544</c:v>
                </c:pt>
                <c:pt idx="19">
                  <c:v>43.375903448244799</c:v>
                </c:pt>
                <c:pt idx="20">
                  <c:v>46.673674512753635</c:v>
                </c:pt>
                <c:pt idx="21">
                  <c:v>50.023266468593519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C28-4E59-BAA5-E2306DBE888B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629897776"/>
        <c:axId val="629896792"/>
      </c:lineChart>
      <c:catAx>
        <c:axId val="629897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9896792"/>
        <c:crosses val="autoZero"/>
        <c:auto val="1"/>
        <c:lblAlgn val="ctr"/>
        <c:lblOffset val="100"/>
        <c:noMultiLvlLbl val="0"/>
      </c:catAx>
      <c:valAx>
        <c:axId val="629896792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extTo"/>
        <c:crossAx val="629897776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2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1"/>
        <c:ser>
          <c:idx val="0"/>
          <c:order val="0"/>
          <c:invertIfNegative val="0"/>
          <c:cat>
            <c:strRef>
              <c:f>Sheet1!$A$2:$A$30</c:f>
              <c:strCache>
                <c:ptCount val="29"/>
                <c:pt idx="0">
                  <c:v>Norway</c:v>
                </c:pt>
                <c:pt idx="1">
                  <c:v>Qatar</c:v>
                </c:pt>
                <c:pt idx="2">
                  <c:v>Luxembourg</c:v>
                </c:pt>
                <c:pt idx="3">
                  <c:v>Switzerland</c:v>
                </c:pt>
                <c:pt idx="4">
                  <c:v>Denmark</c:v>
                </c:pt>
                <c:pt idx="5">
                  <c:v>Sweden</c:v>
                </c:pt>
                <c:pt idx="6">
                  <c:v>Netherlands</c:v>
                </c:pt>
                <c:pt idx="7">
                  <c:v>Australia</c:v>
                </c:pt>
                <c:pt idx="8">
                  <c:v>United States</c:v>
                </c:pt>
                <c:pt idx="9">
                  <c:v>Austria</c:v>
                </c:pt>
                <c:pt idx="10">
                  <c:v>Finland</c:v>
                </c:pt>
                <c:pt idx="11">
                  <c:v>Belgium</c:v>
                </c:pt>
                <c:pt idx="12">
                  <c:v>Canada</c:v>
                </c:pt>
                <c:pt idx="13">
                  <c:v>Japan</c:v>
                </c:pt>
                <c:pt idx="14">
                  <c:v>Germany</c:v>
                </c:pt>
                <c:pt idx="15">
                  <c:v>Singapore</c:v>
                </c:pt>
                <c:pt idx="16">
                  <c:v>France</c:v>
                </c:pt>
                <c:pt idx="17">
                  <c:v>United Arab Emirates</c:v>
                </c:pt>
                <c:pt idx="18">
                  <c:v>Ireland</c:v>
                </c:pt>
                <c:pt idx="19">
                  <c:v>United Kingdom</c:v>
                </c:pt>
                <c:pt idx="20">
                  <c:v>Hong Kong SAR, China</c:v>
                </c:pt>
                <c:pt idx="21">
                  <c:v>Italy</c:v>
                </c:pt>
                <c:pt idx="22">
                  <c:v>Iceland</c:v>
                </c:pt>
                <c:pt idx="23">
                  <c:v>European Union</c:v>
                </c:pt>
                <c:pt idx="24">
                  <c:v>Spain</c:v>
                </c:pt>
                <c:pt idx="25">
                  <c:v>Israel</c:v>
                </c:pt>
                <c:pt idx="26">
                  <c:v>Greece</c:v>
                </c:pt>
                <c:pt idx="27">
                  <c:v>Slovenia</c:v>
                </c:pt>
                <c:pt idx="28">
                  <c:v>Portugal</c:v>
                </c:pt>
              </c:strCache>
            </c:strRef>
          </c:cat>
          <c:val>
            <c:numRef>
              <c:f>Sheet1!$B$2:$B$30</c:f>
              <c:numCache>
                <c:formatCode>General</c:formatCode>
                <c:ptCount val="29"/>
                <c:pt idx="0">
                  <c:v>88890</c:v>
                </c:pt>
                <c:pt idx="1">
                  <c:v>80440</c:v>
                </c:pt>
                <c:pt idx="2">
                  <c:v>77580</c:v>
                </c:pt>
                <c:pt idx="3">
                  <c:v>76400</c:v>
                </c:pt>
                <c:pt idx="4">
                  <c:v>60120</c:v>
                </c:pt>
                <c:pt idx="5">
                  <c:v>53150</c:v>
                </c:pt>
                <c:pt idx="6">
                  <c:v>49650</c:v>
                </c:pt>
                <c:pt idx="7">
                  <c:v>49130</c:v>
                </c:pt>
                <c:pt idx="8">
                  <c:v>48620</c:v>
                </c:pt>
                <c:pt idx="9">
                  <c:v>48190</c:v>
                </c:pt>
                <c:pt idx="10">
                  <c:v>47770</c:v>
                </c:pt>
                <c:pt idx="11">
                  <c:v>45990</c:v>
                </c:pt>
                <c:pt idx="12">
                  <c:v>45560</c:v>
                </c:pt>
                <c:pt idx="13">
                  <c:v>44900</c:v>
                </c:pt>
                <c:pt idx="14">
                  <c:v>44270</c:v>
                </c:pt>
                <c:pt idx="15">
                  <c:v>42930</c:v>
                </c:pt>
                <c:pt idx="16">
                  <c:v>42420</c:v>
                </c:pt>
                <c:pt idx="17">
                  <c:v>40760</c:v>
                </c:pt>
                <c:pt idx="18">
                  <c:v>39930</c:v>
                </c:pt>
                <c:pt idx="19">
                  <c:v>37840</c:v>
                </c:pt>
                <c:pt idx="20">
                  <c:v>36010</c:v>
                </c:pt>
                <c:pt idx="21">
                  <c:v>35290</c:v>
                </c:pt>
                <c:pt idx="22">
                  <c:v>34820</c:v>
                </c:pt>
                <c:pt idx="23">
                  <c:v>34033.083468346442</c:v>
                </c:pt>
                <c:pt idx="24">
                  <c:v>30890</c:v>
                </c:pt>
                <c:pt idx="25">
                  <c:v>28930</c:v>
                </c:pt>
                <c:pt idx="26">
                  <c:v>24480</c:v>
                </c:pt>
                <c:pt idx="27">
                  <c:v>23610</c:v>
                </c:pt>
                <c:pt idx="28">
                  <c:v>21210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DD-46D5-B4B4-873850FF09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"/>
        <c:overlap val="-69"/>
        <c:axId val="125884288"/>
        <c:axId val="125913344"/>
      </c:barChart>
      <c:catAx>
        <c:axId val="1258842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5400000" vert="horz"/>
          <a:lstStyle/>
          <a:p>
            <a:pPr>
              <a:defRPr sz="900" b="0" i="0" baseline="0">
                <a:solidFill>
                  <a:srgbClr val="002060"/>
                </a:solidFill>
              </a:defRPr>
            </a:pPr>
            <a:endParaRPr lang="en-US"/>
          </a:p>
        </c:txPr>
        <c:crossAx val="125913344"/>
        <c:crosses val="autoZero"/>
        <c:auto val="1"/>
        <c:lblAlgn val="ctr"/>
        <c:lblOffset val="100"/>
        <c:noMultiLvlLbl val="0"/>
      </c:catAx>
      <c:valAx>
        <c:axId val="1259133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>
                <a:solidFill>
                  <a:srgbClr val="002060"/>
                </a:solidFill>
              </a:defRPr>
            </a:pPr>
            <a:endParaRPr lang="en-US"/>
          </a:p>
        </c:txPr>
        <c:crossAx val="125884288"/>
        <c:crosses val="autoZero"/>
        <c:crossBetween val="between"/>
      </c:valAx>
    </c:plotArea>
    <c:plotVisOnly val="1"/>
    <c:dispBlanksAs val="gap"/>
    <c:showDLblsOverMax val="0"/>
  </c:chart>
  <c:spPr>
    <a:noFill/>
  </c:sp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1"/>
        <c:ser>
          <c:idx val="0"/>
          <c:order val="0"/>
          <c:invertIfNegative val="0"/>
          <c:cat>
            <c:strRef>
              <c:f>Sheet1!$D$2:$E$24</c:f>
              <c:strCache>
                <c:ptCount val="23"/>
                <c:pt idx="0">
                  <c:v> Norway</c:v>
                </c:pt>
                <c:pt idx="1">
                  <c:v> Macau</c:v>
                </c:pt>
                <c:pt idx="2">
                  <c:v> Qatar</c:v>
                </c:pt>
                <c:pt idx="3">
                  <c:v>  Switzerland</c:v>
                </c:pt>
                <c:pt idx="4">
                  <c:v> Australia</c:v>
                </c:pt>
                <c:pt idx="5">
                  <c:v> Denmark</c:v>
                </c:pt>
                <c:pt idx="6">
                  <c:v> Sweden</c:v>
                </c:pt>
                <c:pt idx="7">
                  <c:v> Singapore</c:v>
                </c:pt>
                <c:pt idx="8">
                  <c:v> United States</c:v>
                </c:pt>
                <c:pt idx="9">
                  <c:v> Ireland</c:v>
                </c:pt>
                <c:pt idx="10">
                  <c:v> Kuwait</c:v>
                </c:pt>
                <c:pt idx="11">
                  <c:v> Iceland</c:v>
                </c:pt>
                <c:pt idx="12">
                  <c:v> Netherlands</c:v>
                </c:pt>
                <c:pt idx="13">
                  <c:v> Austria</c:v>
                </c:pt>
                <c:pt idx="14">
                  <c:v> Canada</c:v>
                </c:pt>
                <c:pt idx="15">
                  <c:v> Finland</c:v>
                </c:pt>
                <c:pt idx="16">
                  <c:v> Germany</c:v>
                </c:pt>
                <c:pt idx="17">
                  <c:v> Belgium</c:v>
                </c:pt>
                <c:pt idx="18">
                  <c:v> United Kingdom</c:v>
                </c:pt>
                <c:pt idx="19">
                  <c:v> France</c:v>
                </c:pt>
                <c:pt idx="20">
                  <c:v> United Arab Emirates</c:v>
                </c:pt>
                <c:pt idx="21">
                  <c:v>China </c:v>
                </c:pt>
                <c:pt idx="22">
                  <c:v>Serbia</c:v>
                </c:pt>
              </c:strCache>
            </c:strRef>
          </c:cat>
          <c:val>
            <c:numRef>
              <c:f>Sheet1!$F$2:$F$24</c:f>
              <c:numCache>
                <c:formatCode>#,##0</c:formatCode>
                <c:ptCount val="23"/>
                <c:pt idx="0">
                  <c:v>97363</c:v>
                </c:pt>
                <c:pt idx="1">
                  <c:v>96444</c:v>
                </c:pt>
                <c:pt idx="2">
                  <c:v>93397</c:v>
                </c:pt>
                <c:pt idx="3">
                  <c:v>84733</c:v>
                </c:pt>
                <c:pt idx="4">
                  <c:v>61887</c:v>
                </c:pt>
                <c:pt idx="5">
                  <c:v>60634</c:v>
                </c:pt>
                <c:pt idx="6">
                  <c:v>58887</c:v>
                </c:pt>
                <c:pt idx="7">
                  <c:v>56286</c:v>
                </c:pt>
                <c:pt idx="8">
                  <c:v>54629</c:v>
                </c:pt>
                <c:pt idx="9">
                  <c:v>53313</c:v>
                </c:pt>
                <c:pt idx="10">
                  <c:v>52197</c:v>
                </c:pt>
                <c:pt idx="11">
                  <c:v>52111</c:v>
                </c:pt>
                <c:pt idx="12">
                  <c:v>51590</c:v>
                </c:pt>
                <c:pt idx="13">
                  <c:v>51127</c:v>
                </c:pt>
                <c:pt idx="14">
                  <c:v>50271</c:v>
                </c:pt>
                <c:pt idx="15">
                  <c:v>49541</c:v>
                </c:pt>
                <c:pt idx="16">
                  <c:v>47627</c:v>
                </c:pt>
                <c:pt idx="17">
                  <c:v>47516</c:v>
                </c:pt>
                <c:pt idx="18">
                  <c:v>45603</c:v>
                </c:pt>
                <c:pt idx="19">
                  <c:v>42736</c:v>
                </c:pt>
                <c:pt idx="20">
                  <c:v>42522</c:v>
                </c:pt>
                <c:pt idx="21">
                  <c:v>7594</c:v>
                </c:pt>
                <c:pt idx="22">
                  <c:v>6152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CE-4F3C-AEA0-53E38044D4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7"/>
        <c:axId val="192357504"/>
        <c:axId val="192835968"/>
      </c:barChart>
      <c:catAx>
        <c:axId val="1923575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192835968"/>
        <c:crosses val="autoZero"/>
        <c:auto val="1"/>
        <c:lblAlgn val="ctr"/>
        <c:lblOffset val="100"/>
        <c:noMultiLvlLbl val="0"/>
      </c:catAx>
      <c:valAx>
        <c:axId val="192835968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19235750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BDP</a:t>
            </a:r>
            <a:r>
              <a:rPr lang="en-GB" baseline="0" dirty="0"/>
              <a:t> 201</a:t>
            </a:r>
            <a:r>
              <a:rPr lang="sr-Latn-RS" baseline="0" dirty="0"/>
              <a:t>6</a:t>
            </a:r>
            <a:endParaRPr lang="en-GB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C70-4919-9FA8-E5590B817662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C70-4919-9FA8-E5590B817662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C70-4919-9FA8-E5590B817662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C70-4919-9FA8-E5590B817662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8C70-4919-9FA8-E5590B817662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8C70-4919-9FA8-E5590B817662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8C70-4919-9FA8-E5590B817662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8C70-4919-9FA8-E5590B817662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8C70-4919-9FA8-E5590B817662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8C70-4919-9FA8-E5590B817662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8C70-4919-9FA8-E5590B817662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8C70-4919-9FA8-E5590B817662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8C70-4919-9FA8-E5590B817662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8C70-4919-9FA8-E5590B817662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8C70-4919-9FA8-E5590B817662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8C70-4919-9FA8-E5590B817662}"/>
              </c:ext>
            </c:extLst>
          </c:dPt>
          <c:dPt>
            <c:idx val="16"/>
            <c:invertIfNegative val="0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8C70-4919-9FA8-E5590B817662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3-8C70-4919-9FA8-E5590B817662}"/>
              </c:ext>
            </c:extLst>
          </c:dPt>
          <c:dPt>
            <c:idx val="18"/>
            <c:invertIfNegative val="0"/>
            <c:bubble3D val="0"/>
            <c:spPr>
              <a:solidFill>
                <a:schemeClr val="accent1">
                  <a:lumMod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5-8C70-4919-9FA8-E5590B817662}"/>
              </c:ext>
            </c:extLst>
          </c:dPt>
          <c:cat>
            <c:strRef>
              <c:f>[API_NY.GDP.MKTP.CD_DS2_en_excel_v2.xls]Data!$A$6:$A$24</c:f>
              <c:strCache>
                <c:ptCount val="19"/>
                <c:pt idx="0">
                  <c:v>United States</c:v>
                </c:pt>
                <c:pt idx="1">
                  <c:v>European Union</c:v>
                </c:pt>
                <c:pt idx="2">
                  <c:v>China</c:v>
                </c:pt>
                <c:pt idx="3">
                  <c:v>Japan</c:v>
                </c:pt>
                <c:pt idx="4">
                  <c:v>Germany</c:v>
                </c:pt>
                <c:pt idx="5">
                  <c:v>United Kingdom</c:v>
                </c:pt>
                <c:pt idx="6">
                  <c:v>France</c:v>
                </c:pt>
                <c:pt idx="7">
                  <c:v>India</c:v>
                </c:pt>
                <c:pt idx="8">
                  <c:v>Italy</c:v>
                </c:pt>
                <c:pt idx="9">
                  <c:v>Brazil</c:v>
                </c:pt>
                <c:pt idx="10">
                  <c:v>Canada</c:v>
                </c:pt>
                <c:pt idx="11">
                  <c:v>Korea, Rep.</c:v>
                </c:pt>
                <c:pt idx="12">
                  <c:v>Russian Federation</c:v>
                </c:pt>
                <c:pt idx="13">
                  <c:v>Spain</c:v>
                </c:pt>
                <c:pt idx="14">
                  <c:v>Australia</c:v>
                </c:pt>
                <c:pt idx="15">
                  <c:v>Mexico</c:v>
                </c:pt>
                <c:pt idx="16">
                  <c:v>Turkey</c:v>
                </c:pt>
                <c:pt idx="17">
                  <c:v>Netherlands</c:v>
                </c:pt>
                <c:pt idx="18">
                  <c:v>Switzerland</c:v>
                </c:pt>
              </c:strCache>
            </c:strRef>
          </c:cat>
          <c:val>
            <c:numRef>
              <c:f>[API_NY.GDP.MKTP.CD_DS2_en_excel_v2.xls]Data!$B$6:$B$24</c:f>
              <c:numCache>
                <c:formatCode>General</c:formatCode>
                <c:ptCount val="19"/>
                <c:pt idx="0">
                  <c:v>18624475000000</c:v>
                </c:pt>
                <c:pt idx="1">
                  <c:v>16487344364513.871</c:v>
                </c:pt>
                <c:pt idx="2">
                  <c:v>11199145157649.184</c:v>
                </c:pt>
                <c:pt idx="3">
                  <c:v>4940158776617.1563</c:v>
                </c:pt>
                <c:pt idx="4">
                  <c:v>3477796274496.8037</c:v>
                </c:pt>
                <c:pt idx="5">
                  <c:v>2647898654635.2383</c:v>
                </c:pt>
                <c:pt idx="6">
                  <c:v>2465453975282.2388</c:v>
                </c:pt>
                <c:pt idx="7">
                  <c:v>2263792499341.0063</c:v>
                </c:pt>
                <c:pt idx="8">
                  <c:v>1858913163927.7166</c:v>
                </c:pt>
                <c:pt idx="9">
                  <c:v>1796186586414.4456</c:v>
                </c:pt>
                <c:pt idx="10">
                  <c:v>1529760492201.3523</c:v>
                </c:pt>
                <c:pt idx="11">
                  <c:v>1411245589976.6301</c:v>
                </c:pt>
                <c:pt idx="12">
                  <c:v>1283162985989.3015</c:v>
                </c:pt>
                <c:pt idx="13">
                  <c:v>1237255019653.8586</c:v>
                </c:pt>
                <c:pt idx="14">
                  <c:v>1204616439828.4082</c:v>
                </c:pt>
                <c:pt idx="15">
                  <c:v>1046922702460.874</c:v>
                </c:pt>
                <c:pt idx="16">
                  <c:v>863711710426.51404</c:v>
                </c:pt>
                <c:pt idx="17">
                  <c:v>777227541581.30713</c:v>
                </c:pt>
                <c:pt idx="18">
                  <c:v>668851296244.23572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74-4964-BC10-3D53F5306A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57"/>
        <c:axId val="876733856"/>
        <c:axId val="876734184"/>
      </c:barChart>
      <c:catAx>
        <c:axId val="876733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6734184"/>
        <c:crosses val="autoZero"/>
        <c:auto val="1"/>
        <c:lblAlgn val="ctr"/>
        <c:lblOffset val="100"/>
        <c:noMultiLvlLbl val="0"/>
      </c:catAx>
      <c:valAx>
        <c:axId val="876734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6733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ysClr val="window" lastClr="FFFFFF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0.375</cdr:x>
      <cdr:y>0.11429</cdr:y>
    </cdr:from>
    <cdr:to>
      <cdr:x>0.59375</cdr:x>
      <cdr:y>0.22857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2E4AB108-20CC-452C-AE0C-27CEA02CD713}"/>
            </a:ext>
          </a:extLst>
        </cdr:cNvPr>
        <cdr:cNvSpPr txBox="1"/>
      </cdr:nvSpPr>
      <cdr:spPr>
        <a:xfrm xmlns:a="http://schemas.openxmlformats.org/drawingml/2006/main">
          <a:off x="1828800" y="304800"/>
          <a:ext cx="10668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r-Latn-RS" sz="1100" dirty="0"/>
            <a:t>2016</a:t>
          </a:r>
          <a:endParaRPr lang="en-GB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DE3BA1B-4E26-485B-905F-43DB7507D5F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2DC9E3-EC5B-443D-97D4-37DDF89AD53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ED32098E-416B-49B0-8DED-82816E7FCC70}" type="datetimeFigureOut">
              <a:rPr lang="en-US"/>
              <a:pPr>
                <a:defRPr/>
              </a:pPr>
              <a:t>2/23/2018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9ED0838B-6F2A-4290-AC37-B2408E1238D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BB942AD5-583B-4D7E-AB15-B6E777C42B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43CFF9-35BC-44BD-8A37-FB56F5D3607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DC4E98-A5EB-4B69-B2AC-A08E23B733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02CCA537-E203-4D42-92EF-AC61EEE1D2E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>
            <a:extLst>
              <a:ext uri="{FF2B5EF4-FFF2-40B4-BE49-F238E27FC236}">
                <a16:creationId xmlns:a16="http://schemas.microsoft.com/office/drawing/2014/main" id="{EC12EAC7-AD8E-4BF1-A68C-3BCAB3E4FB8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>
            <a:extLst>
              <a:ext uri="{FF2B5EF4-FFF2-40B4-BE49-F238E27FC236}">
                <a16:creationId xmlns:a16="http://schemas.microsoft.com/office/drawing/2014/main" id="{357F37CF-6CC2-4218-BA9C-73F73BC3E97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7588" name="Slide Number Placeholder 3">
            <a:extLst>
              <a:ext uri="{FF2B5EF4-FFF2-40B4-BE49-F238E27FC236}">
                <a16:creationId xmlns:a16="http://schemas.microsoft.com/office/drawing/2014/main" id="{28935A08-870F-4CB1-921D-2F3FE8903F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E36A11B-D9FB-4871-9B92-C2D8E619E7A0}" type="slidenum">
              <a:rPr lang="en-US" altLang="en-US"/>
              <a:pPr/>
              <a:t>32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85795"/>
            <a:ext cx="7772400" cy="1143008"/>
          </a:xfrm>
        </p:spPr>
        <p:txBody>
          <a:bodyPr/>
          <a:lstStyle>
            <a:lvl1pPr>
              <a:defRPr b="0" baseline="0">
                <a:effectLst/>
                <a:latin typeface="Trebuchet MS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71530" y="3500438"/>
            <a:ext cx="7829560" cy="178595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  <a:latin typeface="Trebuchet MS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117CD0-67C8-4EB7-B11E-7F03A2833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6827BB-FC75-4E08-916E-455967DEF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C4B8233-C5DB-496F-B3B7-3AE493CB2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01B2A57-026B-4511-AEFC-7982FDC3D6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4377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85795"/>
            <a:ext cx="7772400" cy="1143008"/>
          </a:xfrm>
        </p:spPr>
        <p:txBody>
          <a:bodyPr/>
          <a:lstStyle>
            <a:lvl1pPr>
              <a:defRPr b="0" baseline="0">
                <a:effectLst/>
                <a:latin typeface="Trebuchet MS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71530" y="3500438"/>
            <a:ext cx="7829560" cy="178595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  <a:latin typeface="Trebuchet MS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570F26-E926-445B-99F8-8FADE5D80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A3C4893-86B5-418D-98FA-FB5D1ABB7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DB38AB-1725-40AB-9960-E54C94B33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2C9441-CBC5-46AE-B70D-4E50C8B9A8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75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33"/>
            <a:ext cx="8286808" cy="785813"/>
          </a:xfrm>
        </p:spPr>
        <p:txBody>
          <a:bodyPr/>
          <a:lstStyle>
            <a:lvl1pPr>
              <a:defRPr sz="2800">
                <a:latin typeface="Trebuchet MS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28737"/>
            <a:ext cx="8286808" cy="435771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67784C-3F9D-4204-93D9-12D28B7DF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E88D382-E6AB-4734-BD46-95A1E5A74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08D6F5A-3B9B-44FF-AB76-B2328CF58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6B5A53-5C7B-4D62-B442-684C6D72FF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63655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A407AC-7537-4FE2-BE3B-359602B59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D5F2355-4BD0-4D9A-AE69-0A6B58549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67F4E9-1A5D-48B4-A8E5-8C55CAA58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11C2E6-98D6-4025-AA5A-61BFD27D78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82678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358246" cy="78581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596" y="1357299"/>
            <a:ext cx="4071966" cy="442915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14876" y="1357299"/>
            <a:ext cx="4071966" cy="442915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91D00320-B147-4F0E-9EA2-C547287EF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371C293A-CCC2-483B-8B1F-8B7E788DB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BE84C99D-F7F5-4E7A-87CD-AE906A958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021AA2-E194-40ED-8F53-BAB0A7595D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7476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358246" cy="78581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1285860"/>
            <a:ext cx="409739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596" y="1925622"/>
            <a:ext cx="409739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87837" y="1285860"/>
            <a:ext cx="409900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87837" y="1925622"/>
            <a:ext cx="409900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413A9B5F-4CA8-4EBF-91C9-FF181E2EC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06719482-16BC-4058-8F49-EB5D6C5F9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74A3E508-8C63-46C0-8E00-405F1F5F5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72348D-89B5-42A6-AB58-1767DE9B1A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77791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A8E08173-505A-4E84-AFE5-CF7FA1918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A870C8D6-88AF-452E-B152-710B8D0B1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B0DD8FBF-C9A1-40FC-BD8D-CCFFD866A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6AA1DB-AC39-4D26-BD9E-814A2564D5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22699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id="{5231B566-ADD4-46C4-9073-89919B471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8C79F470-9E0B-4A7A-9768-50AD76EE5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AB7F61DC-22F8-4E96-8885-7789C2D14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19428E-372B-4886-A536-3A028AC934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15653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8927B7-4EB8-41E5-B96D-236710976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4CAF5E9-1E36-4F99-A828-BA97EB5C9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F8196F-A495-4840-A55F-C9C4D77E8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4368A7-D28A-48CB-9DCD-3FD67DFF12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10716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863" y="96838"/>
            <a:ext cx="7158037" cy="14128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49325" y="1981200"/>
            <a:ext cx="3754438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949325" y="4114800"/>
            <a:ext cx="3754438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3"/>
          </p:nvPr>
        </p:nvSpPr>
        <p:spPr>
          <a:xfrm>
            <a:off x="4856163" y="1981200"/>
            <a:ext cx="3754437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Дата 3">
            <a:extLst>
              <a:ext uri="{FF2B5EF4-FFF2-40B4-BE49-F238E27FC236}">
                <a16:creationId xmlns:a16="http://schemas.microsoft.com/office/drawing/2014/main" id="{09F886A8-E09C-4D39-8061-8FC8EF4E2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ижний колонтитул 4">
            <a:extLst>
              <a:ext uri="{FF2B5EF4-FFF2-40B4-BE49-F238E27FC236}">
                <a16:creationId xmlns:a16="http://schemas.microsoft.com/office/drawing/2014/main" id="{62144A02-8BB6-4414-BF37-E47E7B862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F6A8680A-A951-4F4B-B070-43039D67F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A04E81-7E29-4FE3-9CD7-FDC3CDB90F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8112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33"/>
            <a:ext cx="8286808" cy="785813"/>
          </a:xfrm>
        </p:spPr>
        <p:txBody>
          <a:bodyPr/>
          <a:lstStyle>
            <a:lvl1pPr>
              <a:defRPr sz="2800">
                <a:latin typeface="Trebuchet MS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28737"/>
            <a:ext cx="8286808" cy="435771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090732-BBEA-4F7B-BCA7-0EDE1303F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F012E75-E39B-48E9-8C36-0EFB2B46B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2DD0ED-C53F-47DE-8B73-2A5E1F39F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D20A0E-66CB-4C9D-B7EA-23B06CD0E2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0568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DA39C0-9099-41FF-8D43-DB11F0C79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7FD3BA-53D3-46DF-8613-1526EB429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19781C-F102-4BF9-938A-A3CE2F864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C38FE7-A307-451B-8D5B-0215C8405E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1361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358246" cy="78581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596" y="1357299"/>
            <a:ext cx="4071966" cy="442915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14876" y="1357299"/>
            <a:ext cx="4071966" cy="442915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F15789CA-EC55-4F6D-8FEA-084C41F77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0363FC46-8199-4231-904C-DF5D9F523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AEE1479C-82E3-4459-8ECB-D742783F1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6DBE4E-E2FE-4273-A981-B1524E59CF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9637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358246" cy="78581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1285860"/>
            <a:ext cx="409739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596" y="1925622"/>
            <a:ext cx="409739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87837" y="1285860"/>
            <a:ext cx="409900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87837" y="1925622"/>
            <a:ext cx="409900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AC8FB845-1834-4A8C-942D-200F945C2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D63597D2-A41F-41EC-BAF8-E771CD5CD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9D38CCEA-666E-4295-91F6-EDAFA6B45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A5770A-0D66-4491-87E4-DBF222B512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9278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3872881A-81B7-4888-881E-4CE055856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F0D014F4-85D1-4491-BB00-0ADAE5E6E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A91AC7B3-809A-4967-92C9-4E42D4946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DC95E0-163E-41CF-8A16-3E2DA76DB8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8678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id="{3CC1C8BD-1F44-468A-8A04-421D52FAC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09581078-07E5-45C1-BE84-65A887CB5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507D1BB2-F133-439F-8CC4-930DC5924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2BAB91-4B30-4020-AE60-D5E2845EF9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2427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195D7B-3CF0-44D0-83D2-E4E871FE3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BE4BF2D-1CBC-4493-BD11-DBD97D0D0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664965-683D-489C-A389-F4108C78D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F7FB34-14F1-4F48-A040-EB1AF57B21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4183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863" y="96838"/>
            <a:ext cx="7158037" cy="14128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49325" y="1981200"/>
            <a:ext cx="3754438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949325" y="4114800"/>
            <a:ext cx="3754438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3"/>
          </p:nvPr>
        </p:nvSpPr>
        <p:spPr>
          <a:xfrm>
            <a:off x="4856163" y="1981200"/>
            <a:ext cx="3754437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FE18F8C-679B-4CF4-A39B-D12D694574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E5A7FD73-8A91-42DD-949E-8BF4BE54FA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DDB88450-C811-4C7A-8D2B-F15FFCE228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9A9DB6-E58F-417F-9BE3-4A751F3E78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0876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44DF61-5F16-4CE4-986F-3D647EDFE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285750"/>
            <a:ext cx="8358188" cy="7858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075" name="Текст 2">
            <a:extLst>
              <a:ext uri="{FF2B5EF4-FFF2-40B4-BE49-F238E27FC236}">
                <a16:creationId xmlns:a16="http://schemas.microsoft.com/office/drawing/2014/main" id="{C56B51AA-4451-4287-B0CB-9CE9DF09E41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28625" y="1357313"/>
            <a:ext cx="8358188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E64D5AA-CA79-47BF-AFDB-F5526709B7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216650"/>
            <a:ext cx="17764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fontAlgn="auto" hangingPunct="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A0696C-0C05-498D-98F0-E16D63EB0C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86013" y="6216650"/>
            <a:ext cx="23955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fontAlgn="auto" hangingPunct="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913AFCD-5888-4C48-9DCF-A743D61377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957763" y="6215063"/>
            <a:ext cx="190023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Calibri" panose="020F0502020204030204" pitchFamily="34" charset="0"/>
              </a:defRPr>
            </a:lvl1pPr>
          </a:lstStyle>
          <a:p>
            <a:fld id="{2D0E7379-D1A8-4315-B674-592F790AE07E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3079" name="Picture 8" descr="D:\@WORK\@PowerPoint\third\images\logo.png">
            <a:extLst>
              <a:ext uri="{FF2B5EF4-FFF2-40B4-BE49-F238E27FC236}">
                <a16:creationId xmlns:a16="http://schemas.microsoft.com/office/drawing/2014/main" id="{93B03ABA-D032-4759-A20F-28EDC4E18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5" y="5837238"/>
            <a:ext cx="1493838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Trebuchet MS" pitchFamily="34" charset="0"/>
          <a:ea typeface="+mj-ea"/>
          <a:cs typeface="Times New Roman" pitchFamily="18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Trebuchet MS" pitchFamily="34" charset="0"/>
          <a:cs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Trebuchet MS" pitchFamily="34" charset="0"/>
          <a:cs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Trebuchet MS" pitchFamily="34" charset="0"/>
          <a:cs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Trebuchet MS" pitchFamily="34" charset="0"/>
          <a:cs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  <a:cs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  <a:cs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  <a:cs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bg2"/>
          </a:solidFill>
          <a:latin typeface="Trebuchet MS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bg2"/>
          </a:solidFill>
          <a:latin typeface="Trebuchet MS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bg2"/>
          </a:solidFill>
          <a:latin typeface="Trebuchet MS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bg2"/>
          </a:solidFill>
          <a:latin typeface="Trebuchet MS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bg2"/>
          </a:solidFill>
          <a:latin typeface="Trebuchet MS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7E886B-B2E7-4012-A3C5-4096832BE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285750"/>
            <a:ext cx="8358188" cy="7858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4099" name="Текст 2">
            <a:extLst>
              <a:ext uri="{FF2B5EF4-FFF2-40B4-BE49-F238E27FC236}">
                <a16:creationId xmlns:a16="http://schemas.microsoft.com/office/drawing/2014/main" id="{84FCD8D7-B141-4720-972F-F5EE35F2A5C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28625" y="1357313"/>
            <a:ext cx="8358188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B6BC8EF-0F03-4826-90AA-407B264237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216650"/>
            <a:ext cx="17764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fontAlgn="auto" hangingPunct="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778D19-9198-48AB-81BC-C24D90CB90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86013" y="6216650"/>
            <a:ext cx="23955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fontAlgn="auto" hangingPunct="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CE891B-58B2-4D6C-98DE-B45FA4F9CF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957763" y="6215063"/>
            <a:ext cx="190023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Calibri" panose="020F0502020204030204" pitchFamily="34" charset="0"/>
              </a:defRPr>
            </a:lvl1pPr>
          </a:lstStyle>
          <a:p>
            <a:fld id="{A0E05D04-A3BB-44BC-B797-55FE1D930A3C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4103" name="Picture 8" descr="D:\@WORK\@PowerPoint\third\images\logo.png">
            <a:extLst>
              <a:ext uri="{FF2B5EF4-FFF2-40B4-BE49-F238E27FC236}">
                <a16:creationId xmlns:a16="http://schemas.microsoft.com/office/drawing/2014/main" id="{A95FF296-6165-4F1D-A905-098FE62CCA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5" y="5837238"/>
            <a:ext cx="1493838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09" r:id="rId2"/>
    <p:sldLayoutId id="2147483910" r:id="rId3"/>
    <p:sldLayoutId id="2147483911" r:id="rId4"/>
    <p:sldLayoutId id="2147483912" r:id="rId5"/>
    <p:sldLayoutId id="2147483913" r:id="rId6"/>
    <p:sldLayoutId id="2147483914" r:id="rId7"/>
    <p:sldLayoutId id="2147483915" r:id="rId8"/>
    <p:sldLayoutId id="2147483898" r:id="rId9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Trebuchet MS" pitchFamily="34" charset="0"/>
          <a:ea typeface="+mj-ea"/>
          <a:cs typeface="Times New Roman" pitchFamily="18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Trebuchet MS" pitchFamily="34" charset="0"/>
          <a:cs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Trebuchet MS" pitchFamily="34" charset="0"/>
          <a:cs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Trebuchet MS" pitchFamily="34" charset="0"/>
          <a:cs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Trebuchet MS" pitchFamily="34" charset="0"/>
          <a:cs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  <a:cs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  <a:cs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  <a:cs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bg2"/>
          </a:solidFill>
          <a:latin typeface="Trebuchet MS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bg2"/>
          </a:solidFill>
          <a:latin typeface="Trebuchet MS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bg2"/>
          </a:solidFill>
          <a:latin typeface="Trebuchet MS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bg2"/>
          </a:solidFill>
          <a:latin typeface="Trebuchet MS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bg2"/>
          </a:solidFill>
          <a:latin typeface="Trebuchet MS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hyperlink" Target="http://www.economics.harvard.edu/faculty/mankiw/files/AEIspeech.pdf" TargetMode="External"/><Relationship Id="rId7" Type="http://schemas.openxmlformats.org/officeDocument/2006/relationships/image" Target="../media/image13.jpeg"/><Relationship Id="rId2" Type="http://schemas.openxmlformats.org/officeDocument/2006/relationships/hyperlink" Target="http://gregmankiw.blogspot.com/2006/05/outsourcing-redux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indarticles.com/p/articles/mi_m2889/is_7_41/ai_n27849399" TargetMode="External"/><Relationship Id="rId5" Type="http://schemas.openxmlformats.org/officeDocument/2006/relationships/hyperlink" Target="http://www.economics.harvard.edu/faculty/mankiw/files/Mankiw%20resignation%20letter%20Feb%209%202005.pdf" TargetMode="External"/><Relationship Id="rId4" Type="http://schemas.openxmlformats.org/officeDocument/2006/relationships/hyperlink" Target="http://www.economics.harvard.edu/faculty/mankiw/files/trade_deficit_dec_2005.pdf" TargetMode="External"/><Relationship Id="rId9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danica.popovic.ekof.bg.ac.rs/" TargetMode="External"/><Relationship Id="rId2" Type="http://schemas.openxmlformats.org/officeDocument/2006/relationships/hyperlink" Target="mailto:dpopovic@sbb.r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stojkovicsnezana7@gmail.com" TargetMode="External"/><Relationship Id="rId5" Type="http://schemas.openxmlformats.org/officeDocument/2006/relationships/hyperlink" Target="mailto:andjelkovicmika@gmail.com" TargetMode="External"/><Relationship Id="rId4" Type="http://schemas.openxmlformats.org/officeDocument/2006/relationships/hyperlink" Target="mailto:raskovicj@gmail.com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hyperlink" Target="https://data.worldbank.org/indicator/NE.EXP.GNFS.ZS?end=2016&amp;locations=RS&amp;start=1995&amp;view=chart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R5Gppi-O3a8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www.visualizingeconomics.com/2008/01/05/world-gdp-density-map/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antwrp.gsfc.nasa.gov/apod/image/0011/earthlights2_dmsp_big.jpg" TargetMode="Externa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chart" Target="../charts/chart2.xml"/><Relationship Id="rId5" Type="http://schemas.openxmlformats.org/officeDocument/2006/relationships/image" Target="../media/image24.emf"/><Relationship Id="rId4" Type="http://schemas.openxmlformats.org/officeDocument/2006/relationships/oleObject" Target="../embeddings/oleObject1.bin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ata.worldbank.org/indicator/NY.GDP.PCAP.CD?locations=RS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chart" Target="../charts/chart4.xml"/><Relationship Id="rId4" Type="http://schemas.openxmlformats.org/officeDocument/2006/relationships/image" Target="../media/image28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ytimes.com/2007/01/30/business/worldbusiness/30trade.html?pagewanted=print" TargetMode="External"/><Relationship Id="rId2" Type="http://schemas.openxmlformats.org/officeDocument/2006/relationships/hyperlink" Target="http://rodrik.typepad.com/dani_rodriks_weblog/2008/11/the-forgotten-side-of-fdr.html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dpopovic@sbb.yu" TargetMode="External"/><Relationship Id="rId2" Type="http://schemas.openxmlformats.org/officeDocument/2006/relationships/hyperlink" Target="mailto:dpopovic@one.ekof.bg.ac.r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://danica.popovic.ekof.bg.ac.rs/" TargetMode="External"/><Relationship Id="rId4" Type="http://schemas.openxmlformats.org/officeDocument/2006/relationships/hyperlink" Target="https://twitter.com/EFdanapopovic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ekof.bg.ac.rs/wp-content/uploads/2014/05/info-paket_ME_2018.docx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>
            <a:extLst>
              <a:ext uri="{FF2B5EF4-FFF2-40B4-BE49-F238E27FC236}">
                <a16:creationId xmlns:a16="http://schemas.microsoft.com/office/drawing/2014/main" id="{A2AF93F2-9B3B-477C-8D09-5AB3689EA91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143000" y="2667000"/>
            <a:ext cx="6705600" cy="2667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r-Latn-CS" altLang="en-US" sz="2800" dirty="0">
                <a:latin typeface="Verdana" panose="020B0604030504040204" pitchFamily="34" charset="0"/>
              </a:rPr>
              <a:t> </a:t>
            </a:r>
            <a:r>
              <a:rPr lang="sr-Latn-CS" altLang="en-US" dirty="0"/>
              <a:t>predmet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r-Latn-CS" altLang="en-US" dirty="0"/>
              <a:t> kolokvijiumi i ispit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r-Latn-CS" altLang="en-US" dirty="0"/>
              <a:t> nastava</a:t>
            </a:r>
            <a:endParaRPr lang="en-US" altLang="en-US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25969633-6B8E-4145-A6BD-C13AFBC65D55}"/>
              </a:ext>
            </a:extLst>
          </p:cNvPr>
          <p:cNvSpPr txBox="1">
            <a:spLocks/>
          </p:cNvSpPr>
          <p:nvPr/>
        </p:nvSpPr>
        <p:spPr>
          <a:xfrm>
            <a:off x="609600" y="85725"/>
            <a:ext cx="8229600" cy="1285875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48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Uvodno predavanje: </a:t>
            </a:r>
            <a:r>
              <a:rPr lang="en-US" sz="48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pravila</a:t>
            </a:r>
            <a:endParaRPr lang="ru-RU" sz="4800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ea typeface="+mj-ea"/>
              <a:cs typeface="Times New Roman" pitchFamily="18" charset="0"/>
            </a:endParaRPr>
          </a:p>
        </p:txBody>
      </p:sp>
      <p:pic>
        <p:nvPicPr>
          <p:cNvPr id="22532" name="Picture 2" descr="D:\@WORK\@PowerPoint\third\images\shape-2.png">
            <a:extLst>
              <a:ext uri="{FF2B5EF4-FFF2-40B4-BE49-F238E27FC236}">
                <a16:creationId xmlns:a16="http://schemas.microsoft.com/office/drawing/2014/main" id="{109D71C9-4BDB-4147-8A17-1AE5F90E341A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90800"/>
            <a:ext cx="5715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899946C-ADEF-4616-B6B2-E79319C094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000" t="8519" r="31667" b="58889"/>
          <a:stretch/>
        </p:blipFill>
        <p:spPr>
          <a:xfrm>
            <a:off x="588818" y="1676400"/>
            <a:ext cx="7966364" cy="3810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4674ABFA-2546-4274-862C-C5648AB72D24}"/>
              </a:ext>
            </a:extLst>
          </p:cNvPr>
          <p:cNvSpPr txBox="1">
            <a:spLocks noChangeArrowheads="1"/>
          </p:cNvSpPr>
          <p:nvPr/>
        </p:nvSpPr>
        <p:spPr>
          <a:xfrm>
            <a:off x="428596" y="285733"/>
            <a:ext cx="8286808" cy="785813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itchFamily="34" charset="0"/>
                <a:ea typeface="+mj-ea"/>
                <a:cs typeface="Times New Roman" pitchFamily="18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Trebuchet MS" pitchFamily="34" charset="0"/>
                <a:cs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Trebuchet MS" pitchFamily="34" charset="0"/>
                <a:cs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Trebuchet MS" pitchFamily="34" charset="0"/>
                <a:cs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Trebuchet MS" pitchFamily="34" charset="0"/>
                <a:cs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sr-Latn-CS" sz="3600" b="1" dirty="0">
                <a:latin typeface="Verdana" pitchFamily="34" charset="0"/>
              </a:rPr>
              <a:t>Globalizacija	</a:t>
            </a:r>
            <a:endParaRPr lang="en-US" sz="3600" b="1" dirty="0">
              <a:latin typeface="Verdana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5B5FF4D8-1888-424B-BA94-38CFFA5574CC}"/>
              </a:ext>
            </a:extLst>
          </p:cNvPr>
          <p:cNvSpPr txBox="1">
            <a:spLocks noChangeArrowheads="1"/>
          </p:cNvSpPr>
          <p:nvPr/>
        </p:nvSpPr>
        <p:spPr>
          <a:xfrm>
            <a:off x="428596" y="1428737"/>
            <a:ext cx="8286808" cy="435771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bg2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bg2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bg2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bg2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endParaRPr lang="en-US" altLang="en-US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511D6A5-EC32-4F30-BA12-0632A6D4FF3B}"/>
              </a:ext>
            </a:extLst>
          </p:cNvPr>
          <p:cNvSpPr/>
          <p:nvPr/>
        </p:nvSpPr>
        <p:spPr>
          <a:xfrm>
            <a:off x="252398" y="1444686"/>
            <a:ext cx="86392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1" dirty="0" err="1">
                <a:solidFill>
                  <a:schemeClr val="bg2"/>
                </a:solidFill>
                <a:effectLst/>
                <a:latin typeface="+mj-lt"/>
                <a:ea typeface="Calibri" panose="020F0502020204030204" pitchFamily="34" charset="0"/>
              </a:rPr>
              <a:t>Više</a:t>
            </a:r>
            <a:r>
              <a:rPr lang="en-GB" sz="1800" b="1" dirty="0">
                <a:solidFill>
                  <a:schemeClr val="bg2"/>
                </a:solidFill>
                <a:effectLst/>
                <a:latin typeface="+mj-lt"/>
                <a:ea typeface="Calibri" panose="020F0502020204030204" pitchFamily="34" charset="0"/>
              </a:rPr>
              <a:t> od 90 </a:t>
            </a:r>
            <a:r>
              <a:rPr lang="en-GB" sz="1800" b="1" dirty="0" err="1">
                <a:solidFill>
                  <a:schemeClr val="bg2"/>
                </a:solidFill>
                <a:effectLst/>
                <a:latin typeface="+mj-lt"/>
                <a:ea typeface="Calibri" panose="020F0502020204030204" pitchFamily="34" charset="0"/>
              </a:rPr>
              <a:t>odsto</a:t>
            </a:r>
            <a:r>
              <a:rPr lang="en-GB" sz="1800" b="1" dirty="0">
                <a:solidFill>
                  <a:schemeClr val="bg2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1800" b="1" dirty="0" err="1">
                <a:solidFill>
                  <a:schemeClr val="bg2"/>
                </a:solidFill>
                <a:effectLst/>
                <a:latin typeface="+mj-lt"/>
                <a:ea typeface="Calibri" panose="020F0502020204030204" pitchFamily="34" charset="0"/>
              </a:rPr>
              <a:t>delova</a:t>
            </a:r>
            <a:r>
              <a:rPr lang="en-GB" sz="1800" b="1" dirty="0">
                <a:solidFill>
                  <a:schemeClr val="bg2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1800" b="1" dirty="0" err="1">
                <a:solidFill>
                  <a:schemeClr val="bg2"/>
                </a:solidFill>
                <a:effectLst/>
                <a:latin typeface="+mj-lt"/>
                <a:ea typeface="Calibri" panose="020F0502020204030204" pitchFamily="34" charset="0"/>
              </a:rPr>
              <a:t>i</a:t>
            </a:r>
            <a:r>
              <a:rPr lang="en-GB" sz="1800" b="1" dirty="0">
                <a:solidFill>
                  <a:schemeClr val="bg2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1800" b="1" dirty="0" err="1">
                <a:solidFill>
                  <a:schemeClr val="bg2"/>
                </a:solidFill>
                <a:effectLst/>
                <a:latin typeface="+mj-lt"/>
                <a:ea typeface="Calibri" panose="020F0502020204030204" pitchFamily="34" charset="0"/>
              </a:rPr>
              <a:t>komponenti</a:t>
            </a:r>
            <a:r>
              <a:rPr lang="en-GB" sz="1800" b="1" dirty="0">
                <a:solidFill>
                  <a:schemeClr val="bg2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1800" b="1" dirty="0" err="1">
                <a:solidFill>
                  <a:schemeClr val="bg2"/>
                </a:solidFill>
                <a:effectLst/>
                <a:latin typeface="+mj-lt"/>
                <a:ea typeface="Calibri" panose="020F0502020204030204" pitchFamily="34" charset="0"/>
              </a:rPr>
              <a:t>koje</a:t>
            </a:r>
            <a:r>
              <a:rPr lang="en-GB" sz="1800" b="1" dirty="0">
                <a:solidFill>
                  <a:schemeClr val="bg2"/>
                </a:solidFill>
                <a:effectLst/>
                <a:latin typeface="+mj-lt"/>
                <a:ea typeface="Calibri" panose="020F0502020204030204" pitchFamily="34" charset="0"/>
              </a:rPr>
              <a:t> se </a:t>
            </a:r>
            <a:r>
              <a:rPr lang="en-GB" sz="1800" b="1" dirty="0" err="1">
                <a:solidFill>
                  <a:schemeClr val="bg2"/>
                </a:solidFill>
                <a:effectLst/>
                <a:latin typeface="+mj-lt"/>
                <a:ea typeface="Calibri" panose="020F0502020204030204" pitchFamily="34" charset="0"/>
              </a:rPr>
              <a:t>ugrađuju</a:t>
            </a:r>
            <a:r>
              <a:rPr lang="en-GB" sz="1800" b="1" dirty="0">
                <a:solidFill>
                  <a:schemeClr val="bg2"/>
                </a:solidFill>
                <a:effectLst/>
                <a:latin typeface="+mj-lt"/>
                <a:ea typeface="Calibri" panose="020F0502020204030204" pitchFamily="34" charset="0"/>
              </a:rPr>
              <a:t> u </a:t>
            </a:r>
            <a:r>
              <a:rPr lang="en-GB" sz="1800" b="1" i="1" dirty="0">
                <a:solidFill>
                  <a:schemeClr val="bg2"/>
                </a:solidFill>
                <a:effectLst/>
                <a:latin typeface="+mj-lt"/>
                <a:ea typeface="Calibri" panose="020F0502020204030204" pitchFamily="34" charset="0"/>
              </a:rPr>
              <a:t>HP</a:t>
            </a:r>
            <a:r>
              <a:rPr lang="en-GB" sz="1800" b="1" dirty="0">
                <a:solidFill>
                  <a:schemeClr val="bg2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1800" b="1" dirty="0" err="1">
                <a:solidFill>
                  <a:schemeClr val="bg2"/>
                </a:solidFill>
                <a:effectLst/>
                <a:latin typeface="+mj-lt"/>
                <a:ea typeface="Calibri" panose="020F0502020204030204" pitchFamily="34" charset="0"/>
              </a:rPr>
              <a:t>računare</a:t>
            </a:r>
            <a:r>
              <a:rPr lang="en-GB" sz="1800" b="1" dirty="0">
                <a:solidFill>
                  <a:schemeClr val="bg2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endParaRPr lang="sr-Latn-RS" sz="1800" b="1" dirty="0">
              <a:solidFill>
                <a:schemeClr val="bg2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r>
              <a:rPr lang="en-GB" sz="1800" b="1" dirty="0" err="1">
                <a:solidFill>
                  <a:schemeClr val="bg2"/>
                </a:solidFill>
                <a:effectLst/>
                <a:latin typeface="+mj-lt"/>
                <a:ea typeface="Calibri" panose="020F0502020204030204" pitchFamily="34" charset="0"/>
              </a:rPr>
              <a:t>napravljene</a:t>
            </a:r>
            <a:r>
              <a:rPr lang="en-GB" sz="1800" b="1" dirty="0">
                <a:solidFill>
                  <a:schemeClr val="bg2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1800" b="1" dirty="0" err="1">
                <a:solidFill>
                  <a:schemeClr val="bg2"/>
                </a:solidFill>
                <a:effectLst/>
                <a:latin typeface="+mj-lt"/>
                <a:ea typeface="Calibri" panose="020F0502020204030204" pitchFamily="34" charset="0"/>
              </a:rPr>
              <a:t>su</a:t>
            </a:r>
            <a:r>
              <a:rPr lang="en-GB" sz="1800" b="1" dirty="0">
                <a:solidFill>
                  <a:schemeClr val="bg2"/>
                </a:solidFill>
                <a:effectLst/>
                <a:latin typeface="+mj-lt"/>
                <a:ea typeface="Calibri" panose="020F0502020204030204" pitchFamily="34" charset="0"/>
              </a:rPr>
              <a:t> van SAD. </a:t>
            </a:r>
            <a:endParaRPr lang="sr-Latn-RS" sz="1800" b="1" dirty="0">
              <a:solidFill>
                <a:schemeClr val="bg2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endParaRPr lang="sr-Latn-RS" b="1" dirty="0">
              <a:solidFill>
                <a:schemeClr val="bg2"/>
              </a:solidFill>
              <a:latin typeface="+mj-lt"/>
            </a:endParaRPr>
          </a:p>
          <a:p>
            <a:r>
              <a:rPr lang="en-GB" dirty="0" err="1">
                <a:solidFill>
                  <a:schemeClr val="bg2"/>
                </a:solidFill>
                <a:latin typeface="+mj-lt"/>
              </a:rPr>
              <a:t>Komponente</a:t>
            </a:r>
            <a:r>
              <a:rPr lang="en-GB" dirty="0">
                <a:solidFill>
                  <a:schemeClr val="bg2"/>
                </a:solidFill>
                <a:latin typeface="+mj-lt"/>
              </a:rPr>
              <a:t> </a:t>
            </a:r>
            <a:r>
              <a:rPr lang="en-GB" dirty="0" err="1">
                <a:solidFill>
                  <a:schemeClr val="bg2"/>
                </a:solidFill>
                <a:latin typeface="+mj-lt"/>
              </a:rPr>
              <a:t>za</a:t>
            </a:r>
            <a:r>
              <a:rPr lang="en-GB" dirty="0">
                <a:solidFill>
                  <a:schemeClr val="bg2"/>
                </a:solidFill>
                <a:latin typeface="+mj-lt"/>
              </a:rPr>
              <a:t> </a:t>
            </a:r>
            <a:r>
              <a:rPr lang="en-GB" i="1" dirty="0">
                <a:solidFill>
                  <a:schemeClr val="bg2"/>
                </a:solidFill>
                <a:latin typeface="+mj-lt"/>
              </a:rPr>
              <a:t>Apple iPhone</a:t>
            </a:r>
            <a:r>
              <a:rPr lang="en-GB" dirty="0">
                <a:solidFill>
                  <a:schemeClr val="bg2"/>
                </a:solidFill>
                <a:latin typeface="+mj-lt"/>
              </a:rPr>
              <a:t> </a:t>
            </a:r>
            <a:r>
              <a:rPr lang="en-GB" dirty="0" err="1">
                <a:solidFill>
                  <a:schemeClr val="bg2"/>
                </a:solidFill>
                <a:latin typeface="+mj-lt"/>
              </a:rPr>
              <a:t>uglavnom</a:t>
            </a:r>
            <a:r>
              <a:rPr lang="en-GB" dirty="0">
                <a:solidFill>
                  <a:schemeClr val="bg2"/>
                </a:solidFill>
                <a:latin typeface="+mj-lt"/>
              </a:rPr>
              <a:t> </a:t>
            </a:r>
            <a:r>
              <a:rPr lang="en-GB" dirty="0" err="1">
                <a:solidFill>
                  <a:schemeClr val="bg2"/>
                </a:solidFill>
                <a:latin typeface="+mj-lt"/>
              </a:rPr>
              <a:t>su</a:t>
            </a:r>
            <a:r>
              <a:rPr lang="en-GB" dirty="0">
                <a:solidFill>
                  <a:schemeClr val="bg2"/>
                </a:solidFill>
                <a:latin typeface="+mj-lt"/>
              </a:rPr>
              <a:t> </a:t>
            </a:r>
            <a:r>
              <a:rPr lang="en-GB" dirty="0" err="1">
                <a:solidFill>
                  <a:schemeClr val="bg2"/>
                </a:solidFill>
                <a:latin typeface="+mj-lt"/>
              </a:rPr>
              <a:t>azijske</a:t>
            </a:r>
            <a:r>
              <a:rPr lang="en-GB" dirty="0">
                <a:solidFill>
                  <a:schemeClr val="bg2"/>
                </a:solidFill>
                <a:latin typeface="+mj-lt"/>
              </a:rPr>
              <a:t>: </a:t>
            </a:r>
            <a:r>
              <a:rPr lang="en-GB" dirty="0" err="1">
                <a:solidFill>
                  <a:schemeClr val="bg2"/>
                </a:solidFill>
                <a:latin typeface="+mj-lt"/>
              </a:rPr>
              <a:t>ekrani</a:t>
            </a:r>
            <a:r>
              <a:rPr lang="en-GB" dirty="0">
                <a:solidFill>
                  <a:schemeClr val="bg2"/>
                </a:solidFill>
                <a:latin typeface="+mj-lt"/>
              </a:rPr>
              <a:t> </a:t>
            </a:r>
            <a:r>
              <a:rPr lang="en-GB" dirty="0" err="1">
                <a:solidFill>
                  <a:schemeClr val="bg2"/>
                </a:solidFill>
                <a:latin typeface="+mj-lt"/>
              </a:rPr>
              <a:t>su</a:t>
            </a:r>
            <a:r>
              <a:rPr lang="en-GB" dirty="0">
                <a:solidFill>
                  <a:schemeClr val="bg2"/>
                </a:solidFill>
                <a:latin typeface="+mj-lt"/>
              </a:rPr>
              <a:t> </a:t>
            </a:r>
            <a:r>
              <a:rPr lang="en-GB" dirty="0" err="1">
                <a:solidFill>
                  <a:schemeClr val="bg2"/>
                </a:solidFill>
                <a:latin typeface="+mj-lt"/>
              </a:rPr>
              <a:t>iz</a:t>
            </a:r>
            <a:r>
              <a:rPr lang="en-GB" dirty="0">
                <a:solidFill>
                  <a:schemeClr val="bg2"/>
                </a:solidFill>
                <a:latin typeface="+mj-lt"/>
              </a:rPr>
              <a:t> </a:t>
            </a:r>
            <a:r>
              <a:rPr lang="en-GB" dirty="0" err="1">
                <a:solidFill>
                  <a:schemeClr val="bg2"/>
                </a:solidFill>
                <a:latin typeface="+mj-lt"/>
              </a:rPr>
              <a:t>Japana</a:t>
            </a:r>
            <a:r>
              <a:rPr lang="en-GB" dirty="0">
                <a:solidFill>
                  <a:schemeClr val="bg2"/>
                </a:solidFill>
                <a:latin typeface="+mj-lt"/>
              </a:rPr>
              <a:t>, </a:t>
            </a:r>
            <a:r>
              <a:rPr lang="en-GB" dirty="0" err="1">
                <a:solidFill>
                  <a:schemeClr val="bg2"/>
                </a:solidFill>
                <a:latin typeface="+mj-lt"/>
              </a:rPr>
              <a:t>fleš</a:t>
            </a:r>
            <a:r>
              <a:rPr lang="en-GB" dirty="0">
                <a:solidFill>
                  <a:schemeClr val="bg2"/>
                </a:solidFill>
                <a:latin typeface="+mj-lt"/>
              </a:rPr>
              <a:t> </a:t>
            </a:r>
            <a:r>
              <a:rPr lang="en-GB" dirty="0" err="1">
                <a:solidFill>
                  <a:schemeClr val="bg2"/>
                </a:solidFill>
                <a:latin typeface="+mj-lt"/>
              </a:rPr>
              <a:t>memorija</a:t>
            </a:r>
            <a:r>
              <a:rPr lang="en-GB" dirty="0">
                <a:solidFill>
                  <a:schemeClr val="bg2"/>
                </a:solidFill>
                <a:latin typeface="+mj-lt"/>
              </a:rPr>
              <a:t> </a:t>
            </a:r>
            <a:r>
              <a:rPr lang="en-GB" dirty="0" err="1">
                <a:solidFill>
                  <a:schemeClr val="bg2"/>
                </a:solidFill>
                <a:latin typeface="+mj-lt"/>
              </a:rPr>
              <a:t>je</a:t>
            </a:r>
            <a:r>
              <a:rPr lang="en-GB" dirty="0">
                <a:solidFill>
                  <a:schemeClr val="bg2"/>
                </a:solidFill>
                <a:latin typeface="+mj-lt"/>
              </a:rPr>
              <a:t> </a:t>
            </a:r>
            <a:r>
              <a:rPr lang="en-GB" dirty="0" err="1">
                <a:solidFill>
                  <a:schemeClr val="bg2"/>
                </a:solidFill>
                <a:latin typeface="+mj-lt"/>
              </a:rPr>
              <a:t>iz</a:t>
            </a:r>
            <a:r>
              <a:rPr lang="en-GB" dirty="0">
                <a:solidFill>
                  <a:schemeClr val="bg2"/>
                </a:solidFill>
                <a:latin typeface="+mj-lt"/>
              </a:rPr>
              <a:t> </a:t>
            </a:r>
            <a:r>
              <a:rPr lang="en-GB" dirty="0" err="1">
                <a:solidFill>
                  <a:schemeClr val="bg2"/>
                </a:solidFill>
                <a:latin typeface="+mj-lt"/>
              </a:rPr>
              <a:t>Koreje</a:t>
            </a:r>
            <a:r>
              <a:rPr lang="en-GB" dirty="0">
                <a:solidFill>
                  <a:schemeClr val="bg2"/>
                </a:solidFill>
                <a:latin typeface="+mj-lt"/>
              </a:rPr>
              <a:t> - a </a:t>
            </a:r>
            <a:r>
              <a:rPr lang="en-GB" dirty="0" err="1">
                <a:solidFill>
                  <a:schemeClr val="bg2"/>
                </a:solidFill>
                <a:latin typeface="+mj-lt"/>
              </a:rPr>
              <a:t>sastavljena</a:t>
            </a:r>
            <a:r>
              <a:rPr lang="en-GB" dirty="0">
                <a:solidFill>
                  <a:schemeClr val="bg2"/>
                </a:solidFill>
                <a:latin typeface="+mj-lt"/>
              </a:rPr>
              <a:t> </a:t>
            </a:r>
            <a:r>
              <a:rPr lang="en-GB" dirty="0" err="1">
                <a:solidFill>
                  <a:schemeClr val="bg2"/>
                </a:solidFill>
                <a:latin typeface="+mj-lt"/>
              </a:rPr>
              <a:t>je</a:t>
            </a:r>
            <a:r>
              <a:rPr lang="en-GB" dirty="0">
                <a:solidFill>
                  <a:schemeClr val="bg2"/>
                </a:solidFill>
                <a:latin typeface="+mj-lt"/>
              </a:rPr>
              <a:t> u </a:t>
            </a:r>
            <a:r>
              <a:rPr lang="en-GB" dirty="0" err="1">
                <a:solidFill>
                  <a:schemeClr val="bg2"/>
                </a:solidFill>
                <a:latin typeface="+mj-lt"/>
              </a:rPr>
              <a:t>Kini</a:t>
            </a:r>
            <a:r>
              <a:rPr lang="en-GB" dirty="0">
                <a:solidFill>
                  <a:schemeClr val="bg2"/>
                </a:solidFill>
                <a:latin typeface="+mj-lt"/>
              </a:rPr>
              <a:t>! </a:t>
            </a:r>
            <a:endParaRPr lang="sr-Latn-RS" dirty="0">
              <a:solidFill>
                <a:schemeClr val="bg2"/>
              </a:solidFill>
              <a:latin typeface="+mj-lt"/>
            </a:endParaRPr>
          </a:p>
          <a:p>
            <a:endParaRPr lang="sr-Latn-RS" b="1" dirty="0">
              <a:solidFill>
                <a:schemeClr val="bg2"/>
              </a:solidFill>
              <a:latin typeface="+mj-lt"/>
            </a:endParaRPr>
          </a:p>
          <a:p>
            <a:r>
              <a:rPr lang="sr-Latn-RS" b="1" dirty="0">
                <a:solidFill>
                  <a:schemeClr val="bg2"/>
                </a:solidFill>
                <a:latin typeface="+mj-lt"/>
              </a:rPr>
              <a:t>TRI PERIODA GLOBA</a:t>
            </a:r>
            <a:r>
              <a:rPr lang="en-GB" b="1" dirty="0">
                <a:solidFill>
                  <a:schemeClr val="bg2"/>
                </a:solidFill>
                <a:latin typeface="+mj-lt"/>
              </a:rPr>
              <a:t>L</a:t>
            </a:r>
            <a:r>
              <a:rPr lang="sr-Latn-RS" b="1" dirty="0">
                <a:solidFill>
                  <a:schemeClr val="bg2"/>
                </a:solidFill>
                <a:latin typeface="+mj-lt"/>
              </a:rPr>
              <a:t>IZACIJE</a:t>
            </a:r>
          </a:p>
          <a:p>
            <a:endParaRPr lang="sr-Latn-RS" b="1" dirty="0">
              <a:solidFill>
                <a:schemeClr val="bg2"/>
              </a:solidFill>
              <a:latin typeface="+mj-lt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dirty="0" err="1">
                <a:solidFill>
                  <a:schemeClr val="bg2"/>
                </a:solidFill>
              </a:rPr>
              <a:t>Globalizacija</a:t>
            </a:r>
            <a:r>
              <a:rPr lang="en-GB" dirty="0">
                <a:solidFill>
                  <a:schemeClr val="bg2"/>
                </a:solidFill>
              </a:rPr>
              <a:t> </a:t>
            </a:r>
            <a:r>
              <a:rPr lang="en-GB" dirty="0" err="1">
                <a:solidFill>
                  <a:schemeClr val="bg2"/>
                </a:solidFill>
              </a:rPr>
              <a:t>iz</a:t>
            </a:r>
            <a:r>
              <a:rPr lang="en-GB" dirty="0">
                <a:solidFill>
                  <a:schemeClr val="bg2"/>
                </a:solidFill>
              </a:rPr>
              <a:t> </a:t>
            </a:r>
            <a:r>
              <a:rPr lang="en-GB" dirty="0" err="1">
                <a:solidFill>
                  <a:schemeClr val="bg2"/>
                </a:solidFill>
              </a:rPr>
              <a:t>perioda</a:t>
            </a:r>
            <a:r>
              <a:rPr lang="en-GB" dirty="0">
                <a:solidFill>
                  <a:schemeClr val="bg2"/>
                </a:solidFill>
              </a:rPr>
              <a:t> 1870</a:t>
            </a:r>
            <a:r>
              <a:rPr lang="en-US" dirty="0">
                <a:solidFill>
                  <a:schemeClr val="bg2"/>
                </a:solidFill>
              </a:rPr>
              <a:t>–</a:t>
            </a:r>
            <a:r>
              <a:rPr lang="en-GB" dirty="0">
                <a:solidFill>
                  <a:schemeClr val="bg2"/>
                </a:solidFill>
              </a:rPr>
              <a:t>1914. </a:t>
            </a:r>
            <a:endParaRPr lang="sr-Latn-RS" dirty="0">
              <a:solidFill>
                <a:schemeClr val="bg2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Latn-RS" dirty="0">
                <a:solidFill>
                  <a:schemeClr val="bg2"/>
                </a:solidFill>
              </a:rPr>
              <a:t> </a:t>
            </a:r>
            <a:r>
              <a:rPr lang="en-GB" dirty="0" err="1">
                <a:solidFill>
                  <a:schemeClr val="bg2"/>
                </a:solidFill>
              </a:rPr>
              <a:t>rezultat</a:t>
            </a:r>
            <a:r>
              <a:rPr lang="en-GB" dirty="0">
                <a:solidFill>
                  <a:schemeClr val="bg2"/>
                </a:solidFill>
              </a:rPr>
              <a:t> </a:t>
            </a:r>
            <a:r>
              <a:rPr lang="en-GB" dirty="0" err="1">
                <a:solidFill>
                  <a:schemeClr val="bg2"/>
                </a:solidFill>
              </a:rPr>
              <a:t>je</a:t>
            </a:r>
            <a:r>
              <a:rPr lang="en-GB" dirty="0">
                <a:solidFill>
                  <a:schemeClr val="bg2"/>
                </a:solidFill>
              </a:rPr>
              <a:t> </a:t>
            </a:r>
            <a:r>
              <a:rPr lang="en-GB" dirty="0" err="1">
                <a:solidFill>
                  <a:schemeClr val="bg2"/>
                </a:solidFill>
              </a:rPr>
              <a:t>industrijske</a:t>
            </a:r>
            <a:r>
              <a:rPr lang="en-GB" dirty="0">
                <a:solidFill>
                  <a:schemeClr val="bg2"/>
                </a:solidFill>
              </a:rPr>
              <a:t> </a:t>
            </a:r>
            <a:r>
              <a:rPr lang="en-GB" dirty="0" err="1">
                <a:solidFill>
                  <a:schemeClr val="bg2"/>
                </a:solidFill>
              </a:rPr>
              <a:t>revolucije</a:t>
            </a:r>
            <a:r>
              <a:rPr lang="en-GB" dirty="0">
                <a:solidFill>
                  <a:schemeClr val="bg2"/>
                </a:solidFill>
              </a:rPr>
              <a:t> u </a:t>
            </a:r>
            <a:r>
              <a:rPr lang="en-GB" dirty="0" err="1">
                <a:solidFill>
                  <a:schemeClr val="bg2"/>
                </a:solidFill>
              </a:rPr>
              <a:t>Evropi</a:t>
            </a:r>
            <a:r>
              <a:rPr lang="en-GB" dirty="0">
                <a:solidFill>
                  <a:schemeClr val="bg2"/>
                </a:solidFill>
              </a:rPr>
              <a:t> </a:t>
            </a:r>
            <a:endParaRPr lang="sr-Latn-RS" dirty="0">
              <a:solidFill>
                <a:schemeClr val="bg2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chemeClr val="bg2"/>
                </a:solidFill>
              </a:rPr>
              <a:t>Naseljavanje</a:t>
            </a:r>
            <a:r>
              <a:rPr lang="en-GB" dirty="0">
                <a:solidFill>
                  <a:schemeClr val="bg2"/>
                </a:solidFill>
              </a:rPr>
              <a:t> </a:t>
            </a:r>
            <a:r>
              <a:rPr lang="en-GB" dirty="0" err="1">
                <a:solidFill>
                  <a:schemeClr val="bg2"/>
                </a:solidFill>
              </a:rPr>
              <a:t>Severne</a:t>
            </a:r>
            <a:r>
              <a:rPr lang="en-GB" dirty="0">
                <a:solidFill>
                  <a:schemeClr val="bg2"/>
                </a:solidFill>
              </a:rPr>
              <a:t> </a:t>
            </a:r>
            <a:r>
              <a:rPr lang="en-GB" dirty="0" err="1">
                <a:solidFill>
                  <a:schemeClr val="bg2"/>
                </a:solidFill>
              </a:rPr>
              <a:t>Amerike</a:t>
            </a:r>
            <a:r>
              <a:rPr lang="en-GB" dirty="0">
                <a:solidFill>
                  <a:schemeClr val="bg2"/>
                </a:solidFill>
              </a:rPr>
              <a:t> (SAD, </a:t>
            </a:r>
            <a:r>
              <a:rPr lang="en-GB" dirty="0" err="1">
                <a:solidFill>
                  <a:schemeClr val="bg2"/>
                </a:solidFill>
              </a:rPr>
              <a:t>Kanada</a:t>
            </a:r>
            <a:r>
              <a:rPr lang="en-GB" dirty="0">
                <a:solidFill>
                  <a:schemeClr val="bg2"/>
                </a:solidFill>
              </a:rPr>
              <a:t>), </a:t>
            </a:r>
            <a:r>
              <a:rPr lang="en-GB" dirty="0" err="1">
                <a:solidFill>
                  <a:schemeClr val="bg2"/>
                </a:solidFill>
              </a:rPr>
              <a:t>itd</a:t>
            </a:r>
            <a:r>
              <a:rPr lang="en-GB" dirty="0">
                <a:solidFill>
                  <a:schemeClr val="bg2"/>
                </a:solidFill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sr-Latn-RS" b="1" dirty="0">
                <a:solidFill>
                  <a:schemeClr val="bg2"/>
                </a:solidFill>
                <a:latin typeface="+mj-lt"/>
              </a:rPr>
              <a:t>1945 -1980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chemeClr val="bg2"/>
                </a:solidFill>
              </a:rPr>
              <a:t>posledica</a:t>
            </a:r>
            <a:r>
              <a:rPr lang="en-GB" dirty="0">
                <a:solidFill>
                  <a:schemeClr val="bg2"/>
                </a:solidFill>
              </a:rPr>
              <a:t> </a:t>
            </a:r>
            <a:r>
              <a:rPr lang="en-GB" dirty="0" err="1">
                <a:solidFill>
                  <a:schemeClr val="bg2"/>
                </a:solidFill>
              </a:rPr>
              <a:t>masovnog</a:t>
            </a:r>
            <a:r>
              <a:rPr lang="en-GB" dirty="0">
                <a:solidFill>
                  <a:schemeClr val="bg2"/>
                </a:solidFill>
              </a:rPr>
              <a:t> </a:t>
            </a:r>
            <a:r>
              <a:rPr lang="en-GB" dirty="0" err="1">
                <a:solidFill>
                  <a:schemeClr val="bg2"/>
                </a:solidFill>
              </a:rPr>
              <a:t>ukidanja</a:t>
            </a:r>
            <a:r>
              <a:rPr lang="en-GB" dirty="0">
                <a:solidFill>
                  <a:schemeClr val="bg2"/>
                </a:solidFill>
              </a:rPr>
              <a:t> </a:t>
            </a:r>
            <a:r>
              <a:rPr lang="en-GB" dirty="0" err="1">
                <a:solidFill>
                  <a:schemeClr val="bg2"/>
                </a:solidFill>
              </a:rPr>
              <a:t>spoljnotrgovinskih</a:t>
            </a:r>
            <a:r>
              <a:rPr lang="en-GB" dirty="0">
                <a:solidFill>
                  <a:schemeClr val="bg2"/>
                </a:solidFill>
              </a:rPr>
              <a:t> </a:t>
            </a:r>
            <a:r>
              <a:rPr lang="en-GB" dirty="0" err="1">
                <a:solidFill>
                  <a:schemeClr val="bg2"/>
                </a:solidFill>
              </a:rPr>
              <a:t>barijera</a:t>
            </a:r>
            <a:r>
              <a:rPr lang="en-GB" dirty="0">
                <a:solidFill>
                  <a:schemeClr val="bg2"/>
                </a:solidFill>
              </a:rPr>
              <a:t>, </a:t>
            </a:r>
            <a:r>
              <a:rPr lang="en-GB" dirty="0" err="1">
                <a:solidFill>
                  <a:schemeClr val="bg2"/>
                </a:solidFill>
              </a:rPr>
              <a:t>nastalih</a:t>
            </a:r>
            <a:r>
              <a:rPr lang="en-GB" dirty="0">
                <a:solidFill>
                  <a:schemeClr val="bg2"/>
                </a:solidFill>
              </a:rPr>
              <a:t> </a:t>
            </a:r>
            <a:r>
              <a:rPr lang="en-GB" dirty="0" err="1">
                <a:solidFill>
                  <a:schemeClr val="bg2"/>
                </a:solidFill>
              </a:rPr>
              <a:t>uglavnom</a:t>
            </a:r>
            <a:r>
              <a:rPr lang="en-GB" dirty="0">
                <a:solidFill>
                  <a:schemeClr val="bg2"/>
                </a:solidFill>
              </a:rPr>
              <a:t> </a:t>
            </a:r>
            <a:r>
              <a:rPr lang="en-GB" dirty="0" err="1">
                <a:solidFill>
                  <a:schemeClr val="bg2"/>
                </a:solidFill>
              </a:rPr>
              <a:t>za</a:t>
            </a:r>
            <a:r>
              <a:rPr lang="en-GB" dirty="0">
                <a:solidFill>
                  <a:schemeClr val="bg2"/>
                </a:solidFill>
              </a:rPr>
              <a:t> </a:t>
            </a:r>
            <a:r>
              <a:rPr lang="en-GB" dirty="0" err="1">
                <a:solidFill>
                  <a:schemeClr val="bg2"/>
                </a:solidFill>
              </a:rPr>
              <a:t>vreme</a:t>
            </a:r>
            <a:r>
              <a:rPr lang="en-GB" dirty="0">
                <a:solidFill>
                  <a:schemeClr val="bg2"/>
                </a:solidFill>
              </a:rPr>
              <a:t> </a:t>
            </a:r>
            <a:r>
              <a:rPr lang="en-GB" dirty="0" err="1">
                <a:solidFill>
                  <a:schemeClr val="bg2"/>
                </a:solidFill>
              </a:rPr>
              <a:t>Velike</a:t>
            </a:r>
            <a:r>
              <a:rPr lang="en-GB" dirty="0">
                <a:solidFill>
                  <a:schemeClr val="bg2"/>
                </a:solidFill>
              </a:rPr>
              <a:t> </a:t>
            </a:r>
            <a:r>
              <a:rPr lang="en-GB" dirty="0" err="1">
                <a:solidFill>
                  <a:schemeClr val="bg2"/>
                </a:solidFill>
              </a:rPr>
              <a:t>depresije</a:t>
            </a:r>
            <a:r>
              <a:rPr lang="en-GB" dirty="0">
                <a:solidFill>
                  <a:schemeClr val="bg2"/>
                </a:solidFill>
              </a:rPr>
              <a:t> </a:t>
            </a:r>
            <a:r>
              <a:rPr lang="en-GB" dirty="0" err="1">
                <a:solidFill>
                  <a:schemeClr val="bg2"/>
                </a:solidFill>
              </a:rPr>
              <a:t>i</a:t>
            </a:r>
            <a:r>
              <a:rPr lang="en-GB" dirty="0">
                <a:solidFill>
                  <a:schemeClr val="bg2"/>
                </a:solidFill>
              </a:rPr>
              <a:t> </a:t>
            </a:r>
            <a:r>
              <a:rPr lang="en-GB" dirty="0" err="1">
                <a:solidFill>
                  <a:schemeClr val="bg2"/>
                </a:solidFill>
              </a:rPr>
              <a:t>tokom</a:t>
            </a:r>
            <a:r>
              <a:rPr lang="en-GB" dirty="0">
                <a:solidFill>
                  <a:schemeClr val="bg2"/>
                </a:solidFill>
              </a:rPr>
              <a:t> II </a:t>
            </a:r>
            <a:r>
              <a:rPr lang="en-GB" dirty="0" err="1">
                <a:solidFill>
                  <a:schemeClr val="bg2"/>
                </a:solidFill>
              </a:rPr>
              <a:t>svetskog</a:t>
            </a:r>
            <a:r>
              <a:rPr lang="en-GB" dirty="0">
                <a:solidFill>
                  <a:schemeClr val="bg2"/>
                </a:solidFill>
              </a:rPr>
              <a:t> rata.</a:t>
            </a:r>
            <a:endParaRPr lang="sr-Latn-RS" dirty="0">
              <a:solidFill>
                <a:schemeClr val="bg2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sr-Latn-RS" dirty="0">
                <a:solidFill>
                  <a:schemeClr val="bg2"/>
                </a:solidFill>
              </a:rPr>
              <a:t>1980</a:t>
            </a:r>
            <a:r>
              <a:rPr lang="en-GB" dirty="0">
                <a:solidFill>
                  <a:schemeClr val="bg2"/>
                </a:solidFill>
              </a:rPr>
              <a:t> </a:t>
            </a:r>
            <a:endParaRPr lang="sr-Latn-RS" dirty="0">
              <a:solidFill>
                <a:schemeClr val="bg2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r-Latn-RS" dirty="0">
                <a:solidFill>
                  <a:schemeClr val="bg2"/>
                </a:solidFill>
              </a:rPr>
              <a:t>Internet, ulanjanje barijera, telekomunikacije i transport</a:t>
            </a:r>
            <a:endParaRPr lang="en-GB" dirty="0">
              <a:solidFill>
                <a:schemeClr val="bg2"/>
              </a:solidFill>
            </a:endParaRP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D0344DA2-8A57-4E12-9C6F-A92AA14C6FFA}"/>
              </a:ext>
            </a:extLst>
          </p:cNvPr>
          <p:cNvSpPr/>
          <p:nvPr/>
        </p:nvSpPr>
        <p:spPr>
          <a:xfrm>
            <a:off x="1295400" y="5867400"/>
            <a:ext cx="533400" cy="318349"/>
          </a:xfrm>
          <a:prstGeom prst="righ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57039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C6D78-94FE-409F-839B-1AEB81CD9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Je li globalizacija dobra ili loša?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0DC772-4EA0-464C-B571-DEEE3AE308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za svet?</a:t>
            </a:r>
          </a:p>
          <a:p>
            <a:r>
              <a:rPr lang="sr-Latn-RS" dirty="0"/>
              <a:t>+ siromaštvo, nejednakost – smanjuju se</a:t>
            </a:r>
          </a:p>
          <a:p>
            <a:r>
              <a:rPr lang="sr-Latn-RS" dirty="0"/>
              <a:t>- gubitnici protestuju</a:t>
            </a:r>
          </a:p>
          <a:p>
            <a:endParaRPr lang="sr-Latn-RS" dirty="0"/>
          </a:p>
          <a:p>
            <a:r>
              <a:rPr lang="sr-Latn-RS" dirty="0"/>
              <a:t>Za Srbiju?</a:t>
            </a:r>
          </a:p>
          <a:p>
            <a:endParaRPr lang="sr-Latn-RS" dirty="0"/>
          </a:p>
          <a:p>
            <a:r>
              <a:rPr lang="sr-Latn-RS" dirty="0"/>
              <a:t>Za vas lično?</a:t>
            </a:r>
          </a:p>
        </p:txBody>
      </p:sp>
    </p:spTree>
    <p:extLst>
      <p:ext uri="{BB962C8B-B14F-4D97-AF65-F5344CB8AC3E}">
        <p14:creationId xmlns:p14="http://schemas.microsoft.com/office/powerpoint/2010/main" val="4771690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8E11F56-AA34-45D7-8D9D-8666D76BD4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5" y="5254"/>
            <a:ext cx="9076781" cy="6471745"/>
          </a:xfr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A45E6D2-26FC-45A8-A74E-38F969B410B9}"/>
              </a:ext>
            </a:extLst>
          </p:cNvPr>
          <p:cNvSpPr/>
          <p:nvPr/>
        </p:nvSpPr>
        <p:spPr>
          <a:xfrm>
            <a:off x="1676400" y="685800"/>
            <a:ext cx="3962400" cy="5105400"/>
          </a:xfrm>
          <a:prstGeom prst="rect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4166C5-EEDD-4E01-8E5B-DFAB4E815B4B}"/>
              </a:ext>
            </a:extLst>
          </p:cNvPr>
          <p:cNvSpPr/>
          <p:nvPr/>
        </p:nvSpPr>
        <p:spPr>
          <a:xfrm>
            <a:off x="5638800" y="685800"/>
            <a:ext cx="1111312" cy="5105400"/>
          </a:xfrm>
          <a:prstGeom prst="rect">
            <a:avLst/>
          </a:prstGeom>
          <a:solidFill>
            <a:schemeClr val="accent1">
              <a:alpha val="2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9ACAE5C-DF96-45E1-BAE3-C542E781DD6E}"/>
              </a:ext>
            </a:extLst>
          </p:cNvPr>
          <p:cNvSpPr/>
          <p:nvPr/>
        </p:nvSpPr>
        <p:spPr>
          <a:xfrm>
            <a:off x="6778782" y="685800"/>
            <a:ext cx="1374618" cy="5105400"/>
          </a:xfrm>
          <a:prstGeom prst="rect">
            <a:avLst/>
          </a:prstGeom>
          <a:solidFill>
            <a:schemeClr val="accent1">
              <a:alpha val="6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874AB4-8C80-4691-9232-89416A941E3C}"/>
              </a:ext>
            </a:extLst>
          </p:cNvPr>
          <p:cNvSpPr txBox="1"/>
          <p:nvPr/>
        </p:nvSpPr>
        <p:spPr>
          <a:xfrm>
            <a:off x="3200400" y="4343400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/>
              <a:t>Industrijska revolucija, </a:t>
            </a:r>
          </a:p>
          <a:p>
            <a:r>
              <a:rPr lang="sr-Latn-RS" dirty="0"/>
              <a:t>emigracija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44F1B7-70F8-4703-AC84-E93EB3C606A1}"/>
              </a:ext>
            </a:extLst>
          </p:cNvPr>
          <p:cNvSpPr txBox="1"/>
          <p:nvPr/>
        </p:nvSpPr>
        <p:spPr>
          <a:xfrm>
            <a:off x="5636159" y="43434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/>
              <a:t>Ukidanje barijera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CFDFCD-4779-479A-B5B9-2599E747D0E6}"/>
              </a:ext>
            </a:extLst>
          </p:cNvPr>
          <p:cNvSpPr txBox="1"/>
          <p:nvPr/>
        </p:nvSpPr>
        <p:spPr>
          <a:xfrm>
            <a:off x="6915512" y="5039385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/>
              <a:t>III faza globalizacije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8824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3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4E537-6742-47E4-9767-C277A4BB5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596" y="304800"/>
            <a:ext cx="8286808" cy="785813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https://ourworldindata.org/wp-content/uploads/2013/12/Global-inequality-in-1800-1975-and-2015.png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EF9371B1-FFB6-4312-8365-F856AFE7D2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76200"/>
            <a:ext cx="3962399" cy="6736080"/>
          </a:xfrm>
        </p:spPr>
      </p:pic>
    </p:spTree>
    <p:extLst>
      <p:ext uri="{BB962C8B-B14F-4D97-AF65-F5344CB8AC3E}">
        <p14:creationId xmlns:p14="http://schemas.microsoft.com/office/powerpoint/2010/main" val="41334229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60870-5579-495A-AF3F-228FFB791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3 važne napomene o ekonomiji		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0120CA-2395-47B0-A850-A08C004E34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143000"/>
            <a:ext cx="8286808" cy="4357718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sr-Latn-RS" dirty="0"/>
              <a:t>Ekonomija je zatvoren sistem</a:t>
            </a:r>
          </a:p>
          <a:p>
            <a:pPr marL="0" indent="0">
              <a:buNone/>
            </a:pPr>
            <a:r>
              <a:rPr lang="sr-Latn-RS" dirty="0"/>
              <a:t>Negativna povratna sprega</a:t>
            </a:r>
          </a:p>
          <a:p>
            <a:pPr lvl="1"/>
            <a:r>
              <a:rPr lang="en-GB" dirty="0"/>
              <a:t>Primer - g</a:t>
            </a:r>
            <a:r>
              <a:rPr lang="sr-Latn-RS" dirty="0"/>
              <a:t>araža</a:t>
            </a:r>
          </a:p>
          <a:p>
            <a:pPr lvl="1"/>
            <a:r>
              <a:rPr lang="sr-Latn-RS" dirty="0"/>
              <a:t>Panić</a:t>
            </a:r>
          </a:p>
          <a:p>
            <a:pPr marL="0" indent="0">
              <a:buNone/>
            </a:pPr>
            <a:r>
              <a:rPr lang="sr-Latn-RS" dirty="0"/>
              <a:t>2. Film u 3 kadra</a:t>
            </a:r>
          </a:p>
          <a:p>
            <a:pPr marL="857250" lvl="1" indent="-457200">
              <a:buFontTx/>
              <a:buChar char="-"/>
            </a:pPr>
            <a:r>
              <a:rPr lang="sr-Latn-RS" sz="2400" dirty="0"/>
              <a:t>Trenutne posledice</a:t>
            </a:r>
          </a:p>
          <a:p>
            <a:pPr marL="857250" lvl="1" indent="-457200">
              <a:buFontTx/>
              <a:buChar char="-"/>
            </a:pPr>
            <a:r>
              <a:rPr lang="sr-Latn-RS" sz="2400" dirty="0"/>
              <a:t>Reakcija: odgovor na negativnu povratnu spregu</a:t>
            </a:r>
          </a:p>
          <a:p>
            <a:pPr marL="857250" lvl="1" indent="-457200">
              <a:buFontTx/>
              <a:buChar char="-"/>
            </a:pPr>
            <a:r>
              <a:rPr lang="sr-Latn-RS" sz="2400" dirty="0"/>
              <a:t>Finalni rezultat</a:t>
            </a:r>
          </a:p>
          <a:p>
            <a:pPr marL="0" indent="0">
              <a:buNone/>
            </a:pPr>
            <a:r>
              <a:rPr lang="sr-Latn-RS" dirty="0"/>
              <a:t>3. Oportunitetni trošak</a:t>
            </a:r>
            <a:r>
              <a:rPr lang="en-GB" dirty="0"/>
              <a:t> -</a:t>
            </a:r>
            <a:r>
              <a:rPr lang="sr-Latn-RS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izgubljena dobit</a:t>
            </a:r>
            <a:endParaRPr lang="en-GB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GB" sz="1800" spc="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Koliki</a:t>
            </a:r>
            <a:r>
              <a:rPr lang="en-GB" sz="1800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1800" spc="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</a:t>
            </a:r>
            <a:r>
              <a:rPr lang="en-GB" sz="1800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1800" spc="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oportunitetni</a:t>
            </a:r>
            <a:r>
              <a:rPr lang="en-GB" sz="1800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1800" spc="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</a:t>
            </a:r>
            <a:r>
              <a:rPr lang="sr-Latn-RS" sz="1800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šak prisustvovanju ovom času? </a:t>
            </a:r>
            <a:endParaRPr lang="sr-Latn-RS" sz="1800" dirty="0"/>
          </a:p>
          <a:p>
            <a:pPr marL="0" indent="0">
              <a:buNone/>
            </a:pPr>
            <a:endParaRPr lang="sr-Latn-RS" dirty="0"/>
          </a:p>
          <a:p>
            <a:pPr lvl="1"/>
            <a:endParaRPr lang="sr-Latn-RS" dirty="0"/>
          </a:p>
          <a:p>
            <a:pPr lvl="1"/>
            <a:endParaRPr lang="sr-Latn-RS" dirty="0"/>
          </a:p>
          <a:p>
            <a:pPr lvl="1"/>
            <a:endParaRPr lang="sr-Latn-RS" dirty="0"/>
          </a:p>
          <a:p>
            <a:pPr lvl="1"/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8217638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9D024-0789-4E9B-A214-2B3E16AB4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596" y="585787"/>
            <a:ext cx="8286808" cy="785813"/>
          </a:xfrm>
        </p:spPr>
        <p:txBody>
          <a:bodyPr>
            <a:noAutofit/>
          </a:bodyPr>
          <a:lstStyle/>
          <a:p>
            <a:r>
              <a:rPr lang="sr-Latn-RS" sz="3200" b="1" dirty="0">
                <a:solidFill>
                  <a:schemeClr val="bg2"/>
                </a:solidFill>
              </a:rPr>
              <a:t>Koliko vas košta da po</a:t>
            </a:r>
            <a:r>
              <a:rPr lang="en-GB" sz="3200" b="1" dirty="0">
                <a:solidFill>
                  <a:schemeClr val="bg2"/>
                </a:solidFill>
              </a:rPr>
              <a:t>p</a:t>
            </a:r>
            <a:r>
              <a:rPr lang="sr-Latn-RS" sz="3200" b="1" dirty="0">
                <a:solidFill>
                  <a:schemeClr val="bg2"/>
                </a:solidFill>
              </a:rPr>
              <a:t>ijete flašu vina koju ste odavno kupili za </a:t>
            </a:r>
            <a:r>
              <a:rPr lang="en-GB" sz="3200" b="1" dirty="0">
                <a:solidFill>
                  <a:schemeClr val="bg2"/>
                </a:solidFill>
              </a:rPr>
              <a:t>50$, </a:t>
            </a:r>
            <a:r>
              <a:rPr lang="sr-Latn-RS" sz="3200" b="1" dirty="0">
                <a:solidFill>
                  <a:schemeClr val="bg2"/>
                </a:solidFill>
              </a:rPr>
              <a:t>a sada vredi </a:t>
            </a:r>
            <a:r>
              <a:rPr lang="en-GB" sz="3200" b="1" dirty="0">
                <a:solidFill>
                  <a:schemeClr val="bg2"/>
                </a:solidFill>
              </a:rPr>
              <a:t>500 $?</a:t>
            </a:r>
            <a:br>
              <a:rPr lang="en-GB" sz="3200" dirty="0">
                <a:solidFill>
                  <a:schemeClr val="bg2"/>
                </a:solidFill>
              </a:rPr>
            </a:br>
            <a:endParaRPr lang="en-GB" sz="3200" dirty="0">
              <a:solidFill>
                <a:schemeClr val="bg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CCEBB1-DE72-44DA-BFF0-0B16E95FBF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596" y="1676400"/>
            <a:ext cx="8286808" cy="4357718"/>
          </a:xfrm>
        </p:spPr>
        <p:txBody>
          <a:bodyPr/>
          <a:lstStyle/>
          <a:p>
            <a:r>
              <a:rPr lang="sr-Latn-RS" sz="2800" dirty="0"/>
              <a:t>Nepovratni i </a:t>
            </a:r>
            <a:r>
              <a:rPr lang="en-GB" sz="2800" dirty="0" err="1"/>
              <a:t>oport</a:t>
            </a:r>
            <a:r>
              <a:rPr lang="sr-Latn-RS" sz="2800" dirty="0"/>
              <a:t>unitetni troškovi</a:t>
            </a:r>
          </a:p>
          <a:p>
            <a:endParaRPr lang="en-GB" sz="2800" dirty="0"/>
          </a:p>
          <a:p>
            <a:r>
              <a:rPr lang="sr-Latn-RS" sz="2800" b="1" spc="300" dirty="0"/>
              <a:t>Nepovratni</a:t>
            </a:r>
            <a:r>
              <a:rPr lang="sr-Latn-RS" sz="2800" dirty="0"/>
              <a:t> – već potrošen novac. Kupovina boce vina za </a:t>
            </a:r>
            <a:r>
              <a:rPr lang="en-GB" sz="2800" dirty="0"/>
              <a:t>50$</a:t>
            </a:r>
            <a:r>
              <a:rPr lang="sr-Latn-RS" sz="2800" dirty="0"/>
              <a:t> je nepovratni trošak</a:t>
            </a:r>
          </a:p>
          <a:p>
            <a:endParaRPr lang="en-GB" sz="2800" dirty="0"/>
          </a:p>
          <a:p>
            <a:r>
              <a:rPr lang="sr-Latn-RS" sz="2800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Oportunitetni trošak</a:t>
            </a:r>
            <a:r>
              <a:rPr lang="en-GB" sz="2800" dirty="0"/>
              <a:t>— </a:t>
            </a:r>
            <a:r>
              <a:rPr lang="sr-Latn-RS" sz="2800" dirty="0"/>
              <a:t>u ovom slučaju, izbor da se ova flaša vina opije košta </a:t>
            </a:r>
            <a:r>
              <a:rPr lang="en-GB" sz="2800" dirty="0"/>
              <a:t>$500, </a:t>
            </a:r>
            <a:r>
              <a:rPr lang="sr-Latn-RS" sz="2800" dirty="0"/>
              <a:t>jer se za toliko može prodati</a:t>
            </a:r>
            <a:endParaRPr lang="en-GB" sz="2800" dirty="0"/>
          </a:p>
          <a:p>
            <a:r>
              <a:rPr lang="sr-Latn-RS" sz="2800" dirty="0"/>
              <a:t>Tačan odgovor je </a:t>
            </a:r>
          </a:p>
          <a:p>
            <a:r>
              <a:rPr lang="sr-Latn-RS" sz="2800" dirty="0"/>
              <a:t>ispijanje ove flaše vina vas košta </a:t>
            </a:r>
            <a:r>
              <a:rPr lang="en-GB" sz="2800" b="1" dirty="0"/>
              <a:t>500 $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073806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99A92-B601-476A-8134-31DCC7DE0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Ričard Taler, Nobelova nagrada 2017</a:t>
            </a: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EA8A2A5-588B-4F5D-BA47-E588EC9C96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875" y="1428750"/>
            <a:ext cx="5810250" cy="4357688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F4717C0-7702-4D6A-A245-4E6BFB0D0ED4}"/>
              </a:ext>
            </a:extLst>
          </p:cNvPr>
          <p:cNvSpPr/>
          <p:nvPr/>
        </p:nvSpPr>
        <p:spPr>
          <a:xfrm>
            <a:off x="590550" y="5777294"/>
            <a:ext cx="58102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2"/>
                </a:solidFill>
              </a:rPr>
              <a:t>http://www.businessinsider.com/richard-thaler-nervous-about-stock-market-2017-10</a:t>
            </a:r>
          </a:p>
        </p:txBody>
      </p:sp>
    </p:spTree>
    <p:extLst>
      <p:ext uri="{BB962C8B-B14F-4D97-AF65-F5344CB8AC3E}">
        <p14:creationId xmlns:p14="http://schemas.microsoft.com/office/powerpoint/2010/main" val="9377662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72DB9-685C-471C-BD41-5614ECD73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Dve</a:t>
            </a:r>
            <a:r>
              <a:rPr lang="en-GB" dirty="0"/>
              <a:t> </a:t>
            </a:r>
            <a:r>
              <a:rPr lang="en-GB" dirty="0" err="1"/>
              <a:t>istine</a:t>
            </a:r>
            <a:r>
              <a:rPr lang="en-GB" dirty="0"/>
              <a:t> </a:t>
            </a:r>
            <a:r>
              <a:rPr lang="en-GB" dirty="0" err="1"/>
              <a:t>koju</a:t>
            </a:r>
            <a:r>
              <a:rPr lang="en-GB" dirty="0"/>
              <a:t> </a:t>
            </a:r>
            <a:r>
              <a:rPr lang="en-GB" dirty="0" err="1"/>
              <a:t>privrednici</a:t>
            </a:r>
            <a:r>
              <a:rPr lang="en-GB" dirty="0"/>
              <a:t> ne </a:t>
            </a:r>
            <a:r>
              <a:rPr lang="en-GB" dirty="0" err="1"/>
              <a:t>uva</a:t>
            </a:r>
            <a:r>
              <a:rPr lang="sr-Latn-RS" dirty="0"/>
              <a:t>žavaju	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C4CD0-4ED4-420E-8C33-107BA53EAC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Izvoz </a:t>
            </a:r>
            <a:r>
              <a:rPr lang="sr-Latn-RS" u="sng" dirty="0">
                <a:solidFill>
                  <a:schemeClr val="accent3"/>
                </a:solidFill>
              </a:rPr>
              <a:t>NE POVEĆAVA </a:t>
            </a:r>
            <a:r>
              <a:rPr lang="sr-Latn-RS" dirty="0"/>
              <a:t>zaposlenost u zemlji</a:t>
            </a:r>
          </a:p>
          <a:p>
            <a:r>
              <a:rPr lang="sr-Latn-RS" dirty="0"/>
              <a:t>Kako?</a:t>
            </a:r>
          </a:p>
          <a:p>
            <a:pPr marL="800100" lvl="2" indent="0">
              <a:buNone/>
            </a:pPr>
            <a:r>
              <a:rPr lang="sr-Latn-RS" dirty="0"/>
              <a:t>Raste zaposlenost u grani, raste kamatna stopa, apresijacija, pada zaposlenost u drugim granama</a:t>
            </a:r>
          </a:p>
          <a:p>
            <a:r>
              <a:rPr lang="sr-Latn-RS" dirty="0"/>
              <a:t>Uvoz </a:t>
            </a:r>
            <a:r>
              <a:rPr lang="sr-Latn-RS" u="sng" dirty="0"/>
              <a:t>NE SMANJUJE </a:t>
            </a:r>
            <a:r>
              <a:rPr lang="sr-Latn-RS" dirty="0"/>
              <a:t>zaposlenost u zemlji</a:t>
            </a:r>
          </a:p>
          <a:p>
            <a:pPr lvl="1"/>
            <a:r>
              <a:rPr lang="sr-Latn-RS" dirty="0"/>
              <a:t>Pada zaposlenost u grani, pada kamatna stopa, depresijacija, raste zaposlenost u drugim granama</a:t>
            </a:r>
          </a:p>
          <a:p>
            <a:pPr lvl="1"/>
            <a:endParaRPr lang="sr-Latn-RS" dirty="0" err="1"/>
          </a:p>
        </p:txBody>
      </p:sp>
    </p:spTree>
    <p:extLst>
      <p:ext uri="{BB962C8B-B14F-4D97-AF65-F5344CB8AC3E}">
        <p14:creationId xmlns:p14="http://schemas.microsoft.com/office/powerpoint/2010/main" val="2655346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7D7AD258-6FC6-4C2E-84B7-046FAA5142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sr-Latn-CS" sz="3600" b="1" dirty="0">
                <a:latin typeface="Verdana" pitchFamily="34" charset="0"/>
              </a:rPr>
              <a:t>Negativne strane globalizacije – gubitak radnih mesta</a:t>
            </a:r>
            <a:br>
              <a:rPr lang="sr-Latn-CS" sz="3600" b="1" dirty="0">
                <a:latin typeface="Verdana" pitchFamily="34" charset="0"/>
              </a:rPr>
            </a:br>
            <a:endParaRPr lang="en-US" sz="3600" b="1" dirty="0">
              <a:latin typeface="Verdana" pitchFamily="34" charset="0"/>
            </a:endParaRP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070F3FA3-6A47-4872-8E5B-D7AE988DC59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r-Latn-CS" altLang="en-US" dirty="0"/>
              <a:t>Autsorsing  - outsourcing</a:t>
            </a:r>
          </a:p>
          <a:p>
            <a:pPr eaLnBrk="1" hangingPunct="1"/>
            <a:r>
              <a:rPr lang="sr-Latn-CS" altLang="en-US" dirty="0"/>
              <a:t>Kako je stradao Greg Menkju</a:t>
            </a:r>
          </a:p>
          <a:p>
            <a:pPr eaLnBrk="1" hangingPunct="1"/>
            <a:r>
              <a:rPr lang="sr-Latn-CS" altLang="en-US" dirty="0"/>
              <a:t>Pročitajte više o tome </a:t>
            </a:r>
            <a:r>
              <a:rPr lang="sr-Latn-CS" altLang="en-US" b="1" dirty="0">
                <a:hlinkClick r:id="rId2"/>
              </a:rPr>
              <a:t>ovde</a:t>
            </a:r>
            <a:endParaRPr lang="sr-Latn-CS" altLang="en-US" b="1" dirty="0"/>
          </a:p>
          <a:p>
            <a:pPr eaLnBrk="1" hangingPunct="1"/>
            <a:r>
              <a:rPr lang="sr-Latn-CS" altLang="en-US" b="1" dirty="0"/>
              <a:t>Kako radi </a:t>
            </a:r>
            <a:r>
              <a:rPr lang="sr-Latn-CS" altLang="en-US" b="1" dirty="0">
                <a:hlinkClick r:id="rId3"/>
              </a:rPr>
              <a:t>ekonomski savet SAD</a:t>
            </a:r>
            <a:endParaRPr lang="sr-Latn-CS" altLang="en-US" b="1" dirty="0"/>
          </a:p>
          <a:p>
            <a:pPr eaLnBrk="1" hangingPunct="1"/>
            <a:r>
              <a:rPr lang="sr-Latn-CS" altLang="en-US" b="1" dirty="0"/>
              <a:t>Kako se </a:t>
            </a:r>
            <a:r>
              <a:rPr lang="sr-Latn-CS" altLang="en-US" b="1" dirty="0">
                <a:hlinkClick r:id="rId4"/>
              </a:rPr>
              <a:t>razočarao</a:t>
            </a:r>
            <a:r>
              <a:rPr lang="sr-Latn-CS" altLang="en-US" b="1" dirty="0"/>
              <a:t> i </a:t>
            </a:r>
            <a:r>
              <a:rPr lang="sr-Latn-CS" altLang="en-US" b="1" dirty="0">
                <a:hlinkClick r:id="rId5"/>
              </a:rPr>
              <a:t>dao ostavku</a:t>
            </a:r>
            <a:endParaRPr lang="sr-Latn-CS" altLang="en-US" b="1" dirty="0"/>
          </a:p>
          <a:p>
            <a:pPr eaLnBrk="1" hangingPunct="1"/>
            <a:r>
              <a:rPr lang="sr-Latn-CS" altLang="en-US" b="1" dirty="0"/>
              <a:t>Odgovor </a:t>
            </a:r>
            <a:r>
              <a:rPr lang="sr-Latn-CS" altLang="en-US" b="1" dirty="0">
                <a:hlinkClick r:id="rId6"/>
              </a:rPr>
              <a:t>predsednika Buša</a:t>
            </a:r>
            <a:endParaRPr lang="en-US" altLang="en-US" b="1" dirty="0"/>
          </a:p>
        </p:txBody>
      </p:sp>
      <p:pic>
        <p:nvPicPr>
          <p:cNvPr id="33796" name="Picture 4" descr="mankiw">
            <a:extLst>
              <a:ext uri="{FF2B5EF4-FFF2-40B4-BE49-F238E27FC236}">
                <a16:creationId xmlns:a16="http://schemas.microsoft.com/office/drawing/2014/main" id="{D23FE4DC-1DB7-4BF6-9F2C-FBBEC6A387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524000"/>
            <a:ext cx="1731963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AACCCC1-2FC2-465E-8D6E-0A65581D907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301" y="4564992"/>
            <a:ext cx="2247900" cy="20085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E5CE9D3-F567-4F02-A722-C53F74FB983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4859037"/>
            <a:ext cx="4391510" cy="1846563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A148ACA-FC57-48DE-A04E-30DDDAB11975}"/>
              </a:ext>
            </a:extLst>
          </p:cNvPr>
          <p:cNvCxnSpPr/>
          <p:nvPr/>
        </p:nvCxnSpPr>
        <p:spPr>
          <a:xfrm flipV="1">
            <a:off x="3657600" y="5029200"/>
            <a:ext cx="0" cy="137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167744E-8140-48CD-889B-87E29506E3A0}"/>
              </a:ext>
            </a:extLst>
          </p:cNvPr>
          <p:cNvCxnSpPr/>
          <p:nvPr/>
        </p:nvCxnSpPr>
        <p:spPr>
          <a:xfrm>
            <a:off x="1905000" y="6019800"/>
            <a:ext cx="4038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0297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71F28583-F343-4659-9298-345D956AFA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>
                <a:latin typeface="Verdana" pitchFamily="34" charset="0"/>
              </a:rPr>
              <a:t>Uvod</a:t>
            </a:r>
            <a:endParaRPr lang="en-US">
              <a:latin typeface="Verdana" pitchFamily="34" charset="0"/>
            </a:endParaRP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E5749FB2-5BB8-465A-9286-55863D151ED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r-Latn-CS" altLang="en-US" sz="2800" dirty="0">
                <a:latin typeface="Verdana" panose="020B0604030504040204" pitchFamily="34" charset="0"/>
                <a:hlinkClick r:id="rId2"/>
              </a:rPr>
              <a:t>Danica Popović</a:t>
            </a:r>
            <a:r>
              <a:rPr lang="sr-Latn-CS" altLang="en-US" sz="2800" dirty="0">
                <a:latin typeface="Verdana" panose="020B0604030504040204" pitchFamily="34" charset="0"/>
              </a:rPr>
              <a:t>, </a:t>
            </a:r>
            <a:r>
              <a:rPr lang="en-US" altLang="en-US" sz="2800" dirty="0">
                <a:latin typeface="Verdana" panose="020B0604030504040204" pitchFamily="34" charset="0"/>
                <a:hlinkClick r:id="rId3"/>
              </a:rPr>
              <a:t>http://danica.popovic.ekof.bg.ac.rs</a:t>
            </a:r>
            <a:r>
              <a:rPr lang="sr-Latn-CS" altLang="en-US" sz="2800" dirty="0">
                <a:latin typeface="Verdana" panose="020B0604030504040204" pitchFamily="34" charset="0"/>
                <a:hlinkClick r:id="rId3"/>
              </a:rPr>
              <a:t>/</a:t>
            </a:r>
            <a:endParaRPr lang="en-US" altLang="en-US" sz="2800" dirty="0">
              <a:latin typeface="Verdana" panose="020B0604030504040204" pitchFamily="34" charset="0"/>
            </a:endParaRPr>
          </a:p>
          <a:p>
            <a:pPr eaLnBrk="1" hangingPunct="1"/>
            <a:endParaRPr lang="sr-Latn-CS" altLang="en-US" sz="2800" dirty="0">
              <a:latin typeface="Verdana" panose="020B0604030504040204" pitchFamily="34" charset="0"/>
            </a:endParaRPr>
          </a:p>
          <a:p>
            <a:pPr eaLnBrk="1" hangingPunct="1"/>
            <a:r>
              <a:rPr lang="sr-Latn-CS" altLang="en-US" sz="2800" dirty="0">
                <a:latin typeface="Verdana" panose="020B0604030504040204" pitchFamily="34" charset="0"/>
              </a:rPr>
              <a:t>Kabinet 510</a:t>
            </a:r>
          </a:p>
          <a:p>
            <a:pPr eaLnBrk="1" hangingPunct="1"/>
            <a:r>
              <a:rPr lang="sr-Latn-CS" altLang="en-US" sz="2800" dirty="0">
                <a:latin typeface="Verdana" panose="020B0604030504040204" pitchFamily="34" charset="0"/>
              </a:rPr>
              <a:t>prijem studenata utorak 12-14h</a:t>
            </a:r>
          </a:p>
          <a:p>
            <a:pPr eaLnBrk="1" hangingPunct="1"/>
            <a:r>
              <a:rPr lang="sr-Latn-CS" altLang="en-US" sz="2800" dirty="0">
                <a:latin typeface="Verdana" panose="020B0604030504040204" pitchFamily="34" charset="0"/>
              </a:rPr>
              <a:t>Asistenti: </a:t>
            </a:r>
            <a:endParaRPr lang="en-GB" altLang="en-US" sz="2800" dirty="0">
              <a:latin typeface="Verdana" panose="020B0604030504040204" pitchFamily="34" charset="0"/>
            </a:endParaRPr>
          </a:p>
          <a:p>
            <a:pPr eaLnBrk="1" hangingPunct="1"/>
            <a:r>
              <a:rPr lang="sr-Latn-CS" altLang="en-US" sz="2800" dirty="0">
                <a:latin typeface="Verdana" panose="020B0604030504040204" pitchFamily="34" charset="0"/>
                <a:hlinkClick r:id="rId4"/>
              </a:rPr>
              <a:t>Jelena Rašković</a:t>
            </a:r>
            <a:r>
              <a:rPr lang="sr-Latn-CS" altLang="en-US" sz="2800" dirty="0">
                <a:latin typeface="Verdana" panose="020B0604030504040204" pitchFamily="34" charset="0"/>
              </a:rPr>
              <a:t>, </a:t>
            </a:r>
            <a:endParaRPr lang="en-GB" altLang="en-US" sz="2800" dirty="0">
              <a:latin typeface="Verdana" panose="020B0604030504040204" pitchFamily="34" charset="0"/>
            </a:endParaRPr>
          </a:p>
          <a:p>
            <a:pPr eaLnBrk="1" hangingPunct="1"/>
            <a:r>
              <a:rPr lang="en-GB" altLang="en-US" sz="2800" dirty="0" err="1">
                <a:latin typeface="Verdana" panose="020B0604030504040204" pitchFamily="34" charset="0"/>
                <a:hlinkClick r:id="rId5"/>
              </a:rPr>
              <a:t>Milica</a:t>
            </a:r>
            <a:r>
              <a:rPr lang="en-GB" altLang="en-US" sz="2800" dirty="0">
                <a:latin typeface="Verdana" panose="020B0604030504040204" pitchFamily="34" charset="0"/>
                <a:hlinkClick r:id="rId5"/>
              </a:rPr>
              <a:t> An</a:t>
            </a:r>
            <a:r>
              <a:rPr lang="sr-Latn-RS" altLang="en-US" sz="2800" dirty="0">
                <a:latin typeface="Verdana" panose="020B0604030504040204" pitchFamily="34" charset="0"/>
                <a:hlinkClick r:id="rId5"/>
              </a:rPr>
              <a:t>đelković</a:t>
            </a:r>
            <a:endParaRPr lang="sr-Latn-RS" altLang="en-US" sz="2800" dirty="0">
              <a:latin typeface="Verdana" panose="020B0604030504040204" pitchFamily="34" charset="0"/>
            </a:endParaRPr>
          </a:p>
          <a:p>
            <a:pPr eaLnBrk="1" hangingPunct="1"/>
            <a:r>
              <a:rPr lang="sr-Latn-RS" altLang="en-US" sz="2800" dirty="0">
                <a:latin typeface="Verdana" panose="020B0604030504040204" pitchFamily="34" charset="0"/>
                <a:hlinkClick r:id="rId6"/>
              </a:rPr>
              <a:t>Snežana Stojković</a:t>
            </a:r>
            <a:endParaRPr lang="sr-Latn-RS" altLang="en-US" sz="2800" dirty="0">
              <a:latin typeface="Verdana" panose="020B0604030504040204" pitchFamily="34" charset="0"/>
            </a:endParaRPr>
          </a:p>
          <a:p>
            <a:pPr eaLnBrk="1" hangingPunct="1"/>
            <a:br>
              <a:rPr lang="en-US" altLang="en-US" sz="2800" dirty="0">
                <a:latin typeface="Verdana" panose="020B0604030504040204" pitchFamily="34" charset="0"/>
              </a:rPr>
            </a:br>
            <a:endParaRPr lang="en-US" alt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C9EA54EF-6B18-43D1-8D3C-51FEF23C4F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B7EE8F14-647A-4D92-B75D-9F0464C1E3D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36868" name="Picture 4">
            <a:extLst>
              <a:ext uri="{FF2B5EF4-FFF2-40B4-BE49-F238E27FC236}">
                <a16:creationId xmlns:a16="http://schemas.microsoft.com/office/drawing/2014/main" id="{A861E931-C8F6-4BC2-88C0-8222A9AEBC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123363" cy="627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251C7AF4-E0BB-46E2-AF5F-5A41A8DA21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158038" cy="1412875"/>
          </a:xfrm>
        </p:spPr>
        <p:txBody>
          <a:bodyPr/>
          <a:lstStyle/>
          <a:p>
            <a:pPr eaLnBrk="1" hangingPunct="1">
              <a:defRPr/>
            </a:pPr>
            <a:r>
              <a:rPr lang="sr-Latn-RS" b="1" dirty="0">
                <a:latin typeface="Verdana" pitchFamily="34" charset="0"/>
              </a:rPr>
              <a:t>Iz novog udžbenika...2014. godina</a:t>
            </a:r>
            <a:endParaRPr lang="en-US" b="1" dirty="0">
              <a:latin typeface="Verdana" pitchFamily="34" charset="0"/>
            </a:endParaRPr>
          </a:p>
        </p:txBody>
      </p:sp>
      <p:pic>
        <p:nvPicPr>
          <p:cNvPr id="35843" name="Picture 4">
            <a:extLst>
              <a:ext uri="{FF2B5EF4-FFF2-40B4-BE49-F238E27FC236}">
                <a16:creationId xmlns:a16="http://schemas.microsoft.com/office/drawing/2014/main" id="{4AE1E5E4-6DD9-494A-B7DC-5C85F4A5717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474" y="1428750"/>
            <a:ext cx="6333051" cy="4357688"/>
          </a:xfr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48DB1CF-9060-4157-9FC5-7D1D79113EA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562" y="1071562"/>
            <a:ext cx="7158038" cy="51768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09A29A7C-B61E-48CC-BB2B-7C8442F5D1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Prona</a:t>
            </a:r>
            <a:r>
              <a:rPr lang="sr-Latn-CS"/>
              <a:t>đite sami podatak </a:t>
            </a:r>
            <a:endParaRPr lang="en-US"/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1B4A1362-3E4F-4896-81EE-96A3EA19C84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r-Latn-CS" altLang="en-US" dirty="0"/>
              <a:t>Koji je danas udeo izvoza u BDP u Srbiji?</a:t>
            </a:r>
          </a:p>
          <a:p>
            <a:pPr eaLnBrk="1" hangingPunct="1"/>
            <a:r>
              <a:rPr lang="sr-Latn-CS" altLang="en-US" dirty="0"/>
              <a:t>uvoza?</a:t>
            </a:r>
          </a:p>
          <a:p>
            <a:pPr eaLnBrk="1" hangingPunct="1"/>
            <a:r>
              <a:rPr lang="sr-Latn-CS" altLang="en-US" dirty="0"/>
              <a:t>Šta vam to govori?</a:t>
            </a:r>
          </a:p>
          <a:p>
            <a:pPr eaLnBrk="1" hangingPunct="1"/>
            <a:r>
              <a:rPr lang="sr-Latn-CS" altLang="en-US" dirty="0"/>
              <a:t>Moramo znati normalne vrednosti</a:t>
            </a:r>
            <a:endParaRPr lang="en-US" alt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50FA6-1A81-42EF-8F8C-F4457A9DE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CS" dirty="0">
                <a:solidFill>
                  <a:schemeClr val="tx2">
                    <a:satMod val="200000"/>
                  </a:schemeClr>
                </a:solidFill>
              </a:rPr>
              <a:t>Platni bilans</a:t>
            </a:r>
            <a:br>
              <a:rPr lang="sr-Latn-CS" dirty="0">
                <a:solidFill>
                  <a:schemeClr val="tx2">
                    <a:satMod val="200000"/>
                  </a:schemeClr>
                </a:solidFill>
              </a:rPr>
            </a:br>
            <a:r>
              <a:rPr lang="sr-Latn-CS" sz="800" dirty="0">
                <a:solidFill>
                  <a:schemeClr val="tx2">
                    <a:satMod val="200000"/>
                  </a:schemeClr>
                </a:solidFill>
                <a:hlinkClick r:id="rId2"/>
              </a:rPr>
              <a:t>https://data.worldbank.org/indicator/NE.EXP.GNFS.ZS?end=2016&amp;locations=RS&amp;start=1995&amp;view=chart</a:t>
            </a:r>
            <a:br>
              <a:rPr lang="sr-Latn-CS" sz="800" dirty="0">
                <a:solidFill>
                  <a:schemeClr val="tx2">
                    <a:satMod val="200000"/>
                  </a:schemeClr>
                </a:solidFill>
              </a:rPr>
            </a:br>
            <a:endParaRPr lang="en-US" sz="800" dirty="0">
              <a:solidFill>
                <a:schemeClr val="tx2">
                  <a:satMod val="200000"/>
                </a:schemeClr>
              </a:solidFill>
            </a:endParaRP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8CC35631-D32C-4A03-A1FE-8E8D4EDDCA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2504099"/>
              </p:ext>
            </p:extLst>
          </p:nvPr>
        </p:nvGraphicFramePr>
        <p:xfrm>
          <a:off x="152400" y="1447800"/>
          <a:ext cx="8534400" cy="4908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946635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F7E03-8389-4E3E-A620-6AD09B3D6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12C559-DE9D-48CD-BC25-46C9A871A8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079B8589-356D-427C-85B2-216E0FB63D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123363" cy="627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AC369C9-AF64-494A-8B75-4CFC6783C297}"/>
              </a:ext>
            </a:extLst>
          </p:cNvPr>
          <p:cNvSpPr/>
          <p:nvPr/>
        </p:nvSpPr>
        <p:spPr>
          <a:xfrm>
            <a:off x="6295996" y="2378892"/>
            <a:ext cx="428596" cy="3259908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5AC0F8F-3ACD-4D4B-AEF3-C5AED3034204}"/>
              </a:ext>
            </a:extLst>
          </p:cNvPr>
          <p:cNvSpPr/>
          <p:nvPr/>
        </p:nvSpPr>
        <p:spPr>
          <a:xfrm>
            <a:off x="5867400" y="2819399"/>
            <a:ext cx="428596" cy="281940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086A369-8BCF-439E-8AF8-C7797F2D1356}"/>
              </a:ext>
            </a:extLst>
          </p:cNvPr>
          <p:cNvSpPr txBox="1"/>
          <p:nvPr/>
        </p:nvSpPr>
        <p:spPr>
          <a:xfrm>
            <a:off x="5791200" y="5650468"/>
            <a:ext cx="1219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r-Latn-RS" dirty="0"/>
              <a:t>Srbija</a:t>
            </a:r>
            <a:endParaRPr lang="en-GB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3B68304-2EA7-4C97-8854-583B0657867D}"/>
              </a:ext>
            </a:extLst>
          </p:cNvPr>
          <p:cNvSpPr/>
          <p:nvPr/>
        </p:nvSpPr>
        <p:spPr>
          <a:xfrm>
            <a:off x="5334000" y="1905000"/>
            <a:ext cx="2057400" cy="4357718"/>
          </a:xfrm>
          <a:prstGeom prst="ellipse">
            <a:avLst/>
          </a:prstGeom>
          <a:noFill/>
          <a:ln w="730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466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9F7BC8F9-F1B7-46B0-A6C9-F301C7DC8B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 b="1">
                <a:latin typeface="Verdana" pitchFamily="34" charset="0"/>
              </a:rPr>
              <a:t>Pogledajte šta je rekao</a:t>
            </a:r>
            <a:endParaRPr lang="en-US" b="1">
              <a:latin typeface="Verdana" pitchFamily="34" charset="0"/>
            </a:endParaRP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4B906EE1-B7BC-4E98-951E-4210713DA9A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sr-Latn-CS" altLang="en-US" b="1">
              <a:solidFill>
                <a:schemeClr val="tx2"/>
              </a:solidFill>
              <a:latin typeface="Verdana" panose="020B0604030504040204" pitchFamily="34" charset="0"/>
            </a:endParaRPr>
          </a:p>
          <a:p>
            <a:pPr eaLnBrk="1" hangingPunct="1"/>
            <a:r>
              <a:rPr lang="sr-Latn-CS" altLang="en-US" b="1">
                <a:solidFill>
                  <a:schemeClr val="tx2"/>
                </a:solidFill>
                <a:latin typeface="Verdana" panose="020B0604030504040204" pitchFamily="34" charset="0"/>
                <a:hlinkClick r:id="rId2"/>
              </a:rPr>
              <a:t>Milton Fridman</a:t>
            </a:r>
            <a:r>
              <a:rPr lang="sr-Latn-CS" altLang="en-US" b="1">
                <a:solidFill>
                  <a:schemeClr val="tx2"/>
                </a:solidFill>
                <a:latin typeface="Verdana" panose="020B0604030504040204" pitchFamily="34" charset="0"/>
              </a:rPr>
              <a:t> </a:t>
            </a:r>
            <a:r>
              <a:rPr lang="sr-Latn-CS" altLang="en-US" b="1">
                <a:latin typeface="Verdana" panose="020B0604030504040204" pitchFamily="34" charset="0"/>
              </a:rPr>
              <a:t>–</a:t>
            </a:r>
            <a:r>
              <a:rPr lang="sr-Latn-CS" altLang="en-US" b="1">
                <a:solidFill>
                  <a:schemeClr val="tx2"/>
                </a:solidFill>
                <a:latin typeface="Verdana" panose="020B0604030504040204" pitchFamily="34" charset="0"/>
              </a:rPr>
              <a:t> </a:t>
            </a:r>
            <a:r>
              <a:rPr lang="sr-Latn-CS" altLang="en-US" b="1">
                <a:latin typeface="Verdana" panose="020B0604030504040204" pitchFamily="34" charset="0"/>
              </a:rPr>
              <a:t>Power of the Market: The Pencil</a:t>
            </a:r>
          </a:p>
          <a:p>
            <a:pPr eaLnBrk="1" hangingPunct="1"/>
            <a:endParaRPr lang="sr-Latn-CS" altLang="en-US" b="1">
              <a:solidFill>
                <a:schemeClr val="tx2"/>
              </a:solidFill>
              <a:latin typeface="Verdana" panose="020B0604030504040204" pitchFamily="34" charset="0"/>
            </a:endParaRPr>
          </a:p>
          <a:p>
            <a:pPr eaLnBrk="1" hangingPunct="1"/>
            <a:endParaRPr lang="en-US" altLang="en-US" b="1">
              <a:solidFill>
                <a:schemeClr val="tx2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4">
            <a:extLst>
              <a:ext uri="{FF2B5EF4-FFF2-40B4-BE49-F238E27FC236}">
                <a16:creationId xmlns:a16="http://schemas.microsoft.com/office/drawing/2014/main" id="{59CD40F3-5809-4764-AAD0-CF14371D52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813"/>
            <a:ext cx="9372600" cy="569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5">
            <a:extLst>
              <a:ext uri="{FF2B5EF4-FFF2-40B4-BE49-F238E27FC236}">
                <a16:creationId xmlns:a16="http://schemas.microsoft.com/office/drawing/2014/main" id="{37B8A1DB-4818-46CF-BBAB-83410C0BA9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800" y="173038"/>
            <a:ext cx="8534400" cy="893762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latin typeface="Verdana" pitchFamily="34" charset="0"/>
              </a:rPr>
              <a:t>Proizvodnja i izvoz</a:t>
            </a:r>
            <a:r>
              <a:rPr lang="sr-Latn-CS">
                <a:latin typeface="Verdana" pitchFamily="34" charset="0"/>
              </a:rPr>
              <a:t> u svetu  </a:t>
            </a:r>
            <a:endParaRPr lang="en-US">
              <a:latin typeface="Verdana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82B9A6-7F38-42A4-A736-5833B2F3123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066800"/>
            <a:ext cx="8839200" cy="462438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7466A93-0B9A-4B99-BB0B-62E920D963BD}"/>
              </a:ext>
            </a:extLst>
          </p:cNvPr>
          <p:cNvSpPr/>
          <p:nvPr/>
        </p:nvSpPr>
        <p:spPr>
          <a:xfrm>
            <a:off x="0" y="5791200"/>
            <a:ext cx="9067800" cy="135421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231F20"/>
                </a:solidFill>
                <a:effectLst/>
                <a:latin typeface="DINMittelschrift"/>
                <a:ea typeface="Calibri" panose="020F0502020204030204" pitchFamily="34" charset="0"/>
                <a:cs typeface="Helvetica" panose="020B0604020202020204" pitchFamily="34" charset="0"/>
              </a:rPr>
              <a:t>2000–2011. (</a:t>
            </a:r>
            <a:r>
              <a:rPr lang="en-GB" sz="2000" dirty="0" err="1">
                <a:solidFill>
                  <a:srgbClr val="231F20"/>
                </a:solidFill>
                <a:effectLst/>
                <a:latin typeface="DINMittelschrift"/>
                <a:ea typeface="Calibri" panose="020F0502020204030204" pitchFamily="34" charset="0"/>
                <a:cs typeface="Helvetica" panose="020B0604020202020204" pitchFamily="34" charset="0"/>
              </a:rPr>
              <a:t>godišnje</a:t>
            </a:r>
            <a:r>
              <a:rPr lang="en-GB" sz="2000" dirty="0">
                <a:solidFill>
                  <a:srgbClr val="231F20"/>
                </a:solidFill>
                <a:effectLst/>
                <a:latin typeface="DINMittelschrift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GB" sz="2000" dirty="0" err="1">
                <a:solidFill>
                  <a:srgbClr val="231F20"/>
                </a:solidFill>
                <a:effectLst/>
                <a:latin typeface="DINMittelschrift"/>
                <a:ea typeface="Calibri" panose="020F0502020204030204" pitchFamily="34" charset="0"/>
                <a:cs typeface="Helvetica" panose="020B0604020202020204" pitchFamily="34" charset="0"/>
              </a:rPr>
              <a:t>procentualne</a:t>
            </a:r>
            <a:r>
              <a:rPr lang="en-GB" sz="2000" dirty="0">
                <a:solidFill>
                  <a:srgbClr val="231F20"/>
                </a:solidFill>
                <a:effectLst/>
                <a:latin typeface="DINMittelschrift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GB" sz="2000" dirty="0" err="1">
                <a:solidFill>
                  <a:srgbClr val="231F20"/>
                </a:solidFill>
                <a:effectLst/>
                <a:latin typeface="DINMittelschrift"/>
                <a:ea typeface="Calibri" panose="020F0502020204030204" pitchFamily="34" charset="0"/>
                <a:cs typeface="Helvetica" panose="020B0604020202020204" pitchFamily="34" charset="0"/>
              </a:rPr>
              <a:t>promene</a:t>
            </a:r>
            <a:r>
              <a:rPr lang="en-GB" sz="2000" dirty="0">
                <a:solidFill>
                  <a:srgbClr val="231F20"/>
                </a:solidFill>
                <a:effectLst/>
                <a:latin typeface="DINMittelschrift"/>
                <a:ea typeface="Calibri" panose="020F0502020204030204" pitchFamily="34" charset="0"/>
                <a:cs typeface="Helvetica" panose="020B0604020202020204" pitchFamily="34" charset="0"/>
              </a:rPr>
              <a:t>)</a:t>
            </a:r>
            <a:br>
              <a:rPr lang="en-GB" sz="2000" dirty="0">
                <a:solidFill>
                  <a:srgbClr val="231F20"/>
                </a:solidFill>
                <a:effectLst/>
                <a:latin typeface="DINMittelschrift"/>
                <a:ea typeface="Calibri" panose="020F0502020204030204" pitchFamily="34" charset="0"/>
                <a:cs typeface="Helvetica" panose="020B0604020202020204" pitchFamily="34" charset="0"/>
              </a:rPr>
            </a:br>
            <a:r>
              <a:rPr lang="en-GB" sz="1800" dirty="0" err="1">
                <a:solidFill>
                  <a:srgbClr val="231F20"/>
                </a:solidFill>
                <a:effectLst/>
                <a:latin typeface="DINNeuzeitGrotesk-Light"/>
                <a:ea typeface="Calibri" panose="020F0502020204030204" pitchFamily="34" charset="0"/>
                <a:cs typeface="Helvetica" panose="020B0604020202020204" pitchFamily="34" charset="0"/>
              </a:rPr>
              <a:t>Međunarodna</a:t>
            </a:r>
            <a:r>
              <a:rPr lang="en-GB" sz="1800" dirty="0">
                <a:solidFill>
                  <a:srgbClr val="231F20"/>
                </a:solidFill>
                <a:effectLst/>
                <a:latin typeface="DINNeuzeitGrotesk-Light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GB" sz="1800" dirty="0" err="1">
                <a:solidFill>
                  <a:srgbClr val="231F20"/>
                </a:solidFill>
                <a:effectLst/>
                <a:latin typeface="DINNeuzeitGrotesk-Light"/>
                <a:ea typeface="Calibri" panose="020F0502020204030204" pitchFamily="34" charset="0"/>
                <a:cs typeface="Helvetica" panose="020B0604020202020204" pitchFamily="34" charset="0"/>
              </a:rPr>
              <a:t>razmena</a:t>
            </a:r>
            <a:r>
              <a:rPr lang="en-GB" sz="1800" dirty="0">
                <a:solidFill>
                  <a:srgbClr val="231F20"/>
                </a:solidFill>
                <a:effectLst/>
                <a:latin typeface="DINNeuzeitGrotesk-Light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GB" sz="1800" dirty="0" err="1">
                <a:solidFill>
                  <a:srgbClr val="231F20"/>
                </a:solidFill>
                <a:effectLst/>
                <a:latin typeface="DINNeuzeitGrotesk-Light"/>
                <a:ea typeface="Calibri" panose="020F0502020204030204" pitchFamily="34" charset="0"/>
                <a:cs typeface="Helvetica" panose="020B0604020202020204" pitchFamily="34" charset="0"/>
              </a:rPr>
              <a:t>je</a:t>
            </a:r>
            <a:r>
              <a:rPr lang="en-GB" sz="1800" dirty="0">
                <a:solidFill>
                  <a:srgbClr val="231F20"/>
                </a:solidFill>
                <a:effectLst/>
                <a:latin typeface="DINNeuzeitGrotesk-Light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GB" sz="1800" dirty="0" err="1">
                <a:solidFill>
                  <a:srgbClr val="231F20"/>
                </a:solidFill>
                <a:effectLst/>
                <a:latin typeface="DINNeuzeitGrotesk-Light"/>
                <a:ea typeface="Calibri" panose="020F0502020204030204" pitchFamily="34" charset="0"/>
                <a:cs typeface="Helvetica" panose="020B0604020202020204" pitchFamily="34" charset="0"/>
              </a:rPr>
              <a:t>rasla</a:t>
            </a:r>
            <a:r>
              <a:rPr lang="en-GB" sz="1800" dirty="0">
                <a:solidFill>
                  <a:srgbClr val="231F20"/>
                </a:solidFill>
                <a:effectLst/>
                <a:latin typeface="DINNeuzeitGrotesk-Light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GB" sz="1800" dirty="0" err="1">
                <a:solidFill>
                  <a:srgbClr val="231F20"/>
                </a:solidFill>
                <a:effectLst/>
                <a:latin typeface="DINNeuzeitGrotesk-Light"/>
                <a:ea typeface="Calibri" panose="020F0502020204030204" pitchFamily="34" charset="0"/>
                <a:cs typeface="Helvetica" panose="020B0604020202020204" pitchFamily="34" charset="0"/>
              </a:rPr>
              <a:t>mnogo</a:t>
            </a:r>
            <a:r>
              <a:rPr lang="en-GB" sz="1800" dirty="0">
                <a:solidFill>
                  <a:srgbClr val="231F20"/>
                </a:solidFill>
                <a:effectLst/>
                <a:latin typeface="DINNeuzeitGrotesk-Light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GB" sz="1800" dirty="0" err="1">
                <a:solidFill>
                  <a:srgbClr val="231F20"/>
                </a:solidFill>
                <a:effectLst/>
                <a:latin typeface="DINNeuzeitGrotesk-Light"/>
                <a:ea typeface="Calibri" panose="020F0502020204030204" pitchFamily="34" charset="0"/>
                <a:cs typeface="Helvetica" panose="020B0604020202020204" pitchFamily="34" charset="0"/>
              </a:rPr>
              <a:t>brže</a:t>
            </a:r>
            <a:r>
              <a:rPr lang="en-GB" sz="1800" dirty="0">
                <a:solidFill>
                  <a:srgbClr val="231F20"/>
                </a:solidFill>
                <a:effectLst/>
                <a:latin typeface="DINNeuzeitGrotesk-Light"/>
                <a:ea typeface="Calibri" panose="020F0502020204030204" pitchFamily="34" charset="0"/>
                <a:cs typeface="Helvetica" panose="020B0604020202020204" pitchFamily="34" charset="0"/>
              </a:rPr>
              <a:t> od </a:t>
            </a:r>
            <a:r>
              <a:rPr lang="en-GB" sz="1800" dirty="0" err="1">
                <a:solidFill>
                  <a:srgbClr val="231F20"/>
                </a:solidFill>
                <a:effectLst/>
                <a:latin typeface="DINNeuzeitGrotesk-Light"/>
                <a:ea typeface="Calibri" panose="020F0502020204030204" pitchFamily="34" charset="0"/>
                <a:cs typeface="Helvetica" panose="020B0604020202020204" pitchFamily="34" charset="0"/>
              </a:rPr>
              <a:t>svetske</a:t>
            </a:r>
            <a:r>
              <a:rPr lang="en-GB" sz="1800" dirty="0">
                <a:solidFill>
                  <a:srgbClr val="231F20"/>
                </a:solidFill>
                <a:effectLst/>
                <a:latin typeface="DINNeuzeitGrotesk-Light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GB" sz="1800" dirty="0" err="1">
                <a:solidFill>
                  <a:srgbClr val="231F20"/>
                </a:solidFill>
                <a:effectLst/>
                <a:latin typeface="DINNeuzeitGrotesk-Light"/>
                <a:ea typeface="Calibri" panose="020F0502020204030204" pitchFamily="34" charset="0"/>
                <a:cs typeface="Helvetica" panose="020B0604020202020204" pitchFamily="34" charset="0"/>
              </a:rPr>
              <a:t>proizvodnje</a:t>
            </a:r>
            <a:r>
              <a:rPr lang="en-GB" sz="1800" dirty="0">
                <a:solidFill>
                  <a:srgbClr val="231F20"/>
                </a:solidFill>
                <a:effectLst/>
                <a:latin typeface="DINNeuzeitGrotesk-Light"/>
                <a:ea typeface="Calibri" panose="020F0502020204030204" pitchFamily="34" charset="0"/>
                <a:cs typeface="Helvetica" panose="020B0604020202020204" pitchFamily="34" charset="0"/>
              </a:rPr>
              <a:t> u period 2000-2008. </a:t>
            </a:r>
            <a:r>
              <a:rPr lang="en-GB" sz="1800" dirty="0" err="1">
                <a:solidFill>
                  <a:srgbClr val="231F20"/>
                </a:solidFill>
                <a:effectLst/>
                <a:latin typeface="DINNeuzeitGrotesk-Light"/>
                <a:ea typeface="Calibri" panose="020F0502020204030204" pitchFamily="34" charset="0"/>
                <a:cs typeface="Helvetica" panose="020B0604020202020204" pitchFamily="34" charset="0"/>
              </a:rPr>
              <a:t>i</a:t>
            </a:r>
            <a:r>
              <a:rPr lang="en-GB" sz="1800" dirty="0">
                <a:solidFill>
                  <a:srgbClr val="231F20"/>
                </a:solidFill>
                <a:effectLst/>
                <a:latin typeface="DINNeuzeitGrotesk-Light"/>
                <a:ea typeface="Calibri" panose="020F0502020204030204" pitchFamily="34" charset="0"/>
                <a:cs typeface="Helvetica" panose="020B0604020202020204" pitchFamily="34" charset="0"/>
              </a:rPr>
              <a:t> 2010-2011. </a:t>
            </a:r>
            <a:r>
              <a:rPr lang="en-GB" sz="1800" dirty="0" err="1">
                <a:solidFill>
                  <a:srgbClr val="231F20"/>
                </a:solidFill>
                <a:effectLst/>
                <a:latin typeface="DINNeuzeitGrotesk-Light"/>
                <a:ea typeface="Calibri" panose="020F0502020204030204" pitchFamily="34" charset="0"/>
                <a:cs typeface="Helvetica" panose="020B0604020202020204" pitchFamily="34" charset="0"/>
              </a:rPr>
              <a:t>godine</a:t>
            </a:r>
            <a:r>
              <a:rPr lang="en-GB" sz="1800" dirty="0">
                <a:solidFill>
                  <a:srgbClr val="231F20"/>
                </a:solidFill>
                <a:effectLst/>
                <a:latin typeface="DINNeuzeitGrotesk-Light"/>
                <a:ea typeface="Calibri" panose="020F0502020204030204" pitchFamily="34" charset="0"/>
                <a:cs typeface="Helvetica" panose="020B0604020202020204" pitchFamily="34" charset="0"/>
              </a:rPr>
              <a:t>. </a:t>
            </a:r>
            <a:br>
              <a:rPr lang="en-GB" sz="1800" dirty="0">
                <a:solidFill>
                  <a:srgbClr val="231F20"/>
                </a:solidFill>
                <a:effectLst/>
                <a:latin typeface="DINNeuzeitGrotesk-Light"/>
                <a:ea typeface="Calibri" panose="020F0502020204030204" pitchFamily="34" charset="0"/>
                <a:cs typeface="Helvetica" panose="020B0604020202020204" pitchFamily="34" charset="0"/>
              </a:rPr>
            </a:br>
            <a:r>
              <a:rPr lang="en-GB" sz="800" dirty="0" err="1">
                <a:solidFill>
                  <a:srgbClr val="231F20"/>
                </a:solidFill>
                <a:effectLst/>
                <a:latin typeface="DINNeuzeitGrotesk-Light"/>
                <a:ea typeface="Calibri" panose="020F0502020204030204" pitchFamily="34" charset="0"/>
                <a:cs typeface="Helvetica" panose="020B0604020202020204" pitchFamily="34" charset="0"/>
              </a:rPr>
              <a:t>Izvor</a:t>
            </a:r>
            <a:r>
              <a:rPr lang="en-GB" sz="800" dirty="0">
                <a:solidFill>
                  <a:srgbClr val="231F20"/>
                </a:solidFill>
                <a:effectLst/>
                <a:latin typeface="DINNeuzeitGrotesk-Light"/>
                <a:ea typeface="Calibri" panose="020F0502020204030204" pitchFamily="34" charset="0"/>
                <a:cs typeface="Helvetica" panose="020B0604020202020204" pitchFamily="34" charset="0"/>
              </a:rPr>
              <a:t>: World Trade organization, World Trade Report, Geneva: WTO, 2015</a:t>
            </a:r>
            <a:br>
              <a:rPr lang="en-GB" sz="800" dirty="0">
                <a:solidFill>
                  <a:srgbClr val="231F20"/>
                </a:solidFill>
                <a:effectLst/>
                <a:latin typeface="DINNeuzeitGrotesk-Light"/>
                <a:ea typeface="Calibri" panose="020F0502020204030204" pitchFamily="34" charset="0"/>
                <a:cs typeface="Helvetica" panose="020B0604020202020204" pitchFamily="34" charset="0"/>
              </a:rPr>
            </a:b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B72CABEA-5FDC-42DB-B036-2461E35A9A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Gravitacioni model</a:t>
            </a:r>
          </a:p>
        </p:txBody>
      </p:sp>
      <p:sp>
        <p:nvSpPr>
          <p:cNvPr id="33796" name="Rectangle 4">
            <a:extLst>
              <a:ext uri="{FF2B5EF4-FFF2-40B4-BE49-F238E27FC236}">
                <a16:creationId xmlns:a16="http://schemas.microsoft.com/office/drawing/2014/main" id="{8403E9BC-1B69-43FE-BDCC-A42F4A10FE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dirty="0" err="1">
                <a:latin typeface="Verdana" pitchFamily="34" charset="0"/>
              </a:rPr>
              <a:t>očekujemo</a:t>
            </a:r>
            <a:r>
              <a:rPr lang="en-US" dirty="0">
                <a:latin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</a:rPr>
              <a:t>da</a:t>
            </a:r>
            <a:r>
              <a:rPr lang="en-US" dirty="0">
                <a:latin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</a:rPr>
              <a:t>države</a:t>
            </a:r>
            <a:r>
              <a:rPr lang="en-US" dirty="0">
                <a:latin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</a:rPr>
              <a:t>više</a:t>
            </a:r>
            <a:r>
              <a:rPr lang="en-US" dirty="0">
                <a:latin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</a:rPr>
              <a:t>trguju</a:t>
            </a:r>
            <a:r>
              <a:rPr lang="en-US" dirty="0">
                <a:latin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</a:rPr>
              <a:t>sa</a:t>
            </a:r>
            <a:r>
              <a:rPr lang="en-US" dirty="0">
                <a:solidFill>
                  <a:schemeClr val="tx2"/>
                </a:solidFill>
                <a:latin typeface="Verdana" pitchFamily="34" charset="0"/>
              </a:rPr>
              <a:t> </a:t>
            </a:r>
          </a:p>
          <a:p>
            <a:pPr marL="514350" indent="-514350" eaLnBrk="1" hangingPunct="1">
              <a:buClr>
                <a:schemeClr val="tx2"/>
              </a:buClr>
              <a:buFont typeface="+mj-lt"/>
              <a:buAutoNum type="arabicPeriod"/>
              <a:defRPr/>
            </a:pPr>
            <a:r>
              <a:rPr lang="en-US" dirty="0" err="1">
                <a:latin typeface="Verdana" pitchFamily="34" charset="0"/>
              </a:rPr>
              <a:t>velikim</a:t>
            </a:r>
            <a:r>
              <a:rPr lang="en-US" dirty="0">
                <a:latin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</a:rPr>
              <a:t>državama</a:t>
            </a:r>
            <a:r>
              <a:rPr lang="en-US" dirty="0">
                <a:latin typeface="Verdana" pitchFamily="34" charset="0"/>
              </a:rPr>
              <a:t> </a:t>
            </a:r>
          </a:p>
          <a:p>
            <a:pPr marL="514350" indent="-514350" eaLnBrk="1" hangingPunct="1">
              <a:buClr>
                <a:schemeClr val="tx2"/>
              </a:buClr>
              <a:buFont typeface="+mj-lt"/>
              <a:buAutoNum type="arabicPeriod"/>
              <a:defRPr/>
            </a:pPr>
            <a:r>
              <a:rPr lang="en-US" dirty="0" err="1">
                <a:latin typeface="Verdana" pitchFamily="34" charset="0"/>
              </a:rPr>
              <a:t>koje</a:t>
            </a:r>
            <a:r>
              <a:rPr lang="en-US" dirty="0">
                <a:latin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</a:rPr>
              <a:t>su</a:t>
            </a:r>
            <a:r>
              <a:rPr lang="en-US" dirty="0">
                <a:latin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</a:rPr>
              <a:t>geografski</a:t>
            </a:r>
            <a:r>
              <a:rPr lang="en-US" dirty="0">
                <a:latin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</a:rPr>
              <a:t>bliže</a:t>
            </a:r>
            <a:r>
              <a:rPr lang="en-US" dirty="0">
                <a:latin typeface="Verdana" pitchFamily="34" charset="0"/>
              </a:rPr>
              <a:t> </a:t>
            </a:r>
          </a:p>
          <a:p>
            <a:pPr marL="514350" indent="-514350" eaLnBrk="1" hangingPunct="1">
              <a:buClr>
                <a:schemeClr val="tx2"/>
              </a:buClr>
              <a:buFont typeface="+mj-lt"/>
              <a:buAutoNum type="arabicPeriod"/>
              <a:defRPr/>
            </a:pPr>
            <a:r>
              <a:rPr lang="en-US" dirty="0" err="1">
                <a:latin typeface="Verdana" pitchFamily="34" charset="0"/>
              </a:rPr>
              <a:t>koje</a:t>
            </a:r>
            <a:r>
              <a:rPr lang="en-US" dirty="0">
                <a:latin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</a:rPr>
              <a:t>imaju</a:t>
            </a:r>
            <a:r>
              <a:rPr lang="en-US" dirty="0">
                <a:latin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</a:rPr>
              <a:t>otvorenije</a:t>
            </a:r>
            <a:r>
              <a:rPr lang="en-US" dirty="0">
                <a:latin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</a:rPr>
              <a:t>ekonomske</a:t>
            </a:r>
            <a:r>
              <a:rPr lang="en-US" dirty="0">
                <a:latin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</a:rPr>
              <a:t>sisteme</a:t>
            </a:r>
            <a:endParaRPr lang="en-US" dirty="0">
              <a:latin typeface="Verdana" pitchFamily="34" charset="0"/>
            </a:endParaRPr>
          </a:p>
          <a:p>
            <a:pPr marL="514350" indent="-514350" eaLnBrk="1" hangingPunct="1">
              <a:buClr>
                <a:schemeClr val="tx2"/>
              </a:buClr>
              <a:buFont typeface="+mj-lt"/>
              <a:buAutoNum type="arabicPeriod"/>
              <a:defRPr/>
            </a:pPr>
            <a:r>
              <a:rPr lang="en-US" dirty="0" err="1">
                <a:latin typeface="Verdana" pitchFamily="34" charset="0"/>
              </a:rPr>
              <a:t>koje</a:t>
            </a:r>
            <a:r>
              <a:rPr lang="en-US" dirty="0">
                <a:latin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</a:rPr>
              <a:t>imaju</a:t>
            </a:r>
            <a:r>
              <a:rPr lang="en-US" dirty="0">
                <a:latin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</a:rPr>
              <a:t>sličan</a:t>
            </a:r>
            <a:r>
              <a:rPr lang="en-US" dirty="0">
                <a:latin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</a:rPr>
              <a:t>jezik</a:t>
            </a:r>
            <a:r>
              <a:rPr lang="en-US" dirty="0">
                <a:latin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</a:rPr>
              <a:t>i</a:t>
            </a:r>
            <a:r>
              <a:rPr lang="en-US" dirty="0">
                <a:latin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</a:rPr>
              <a:t>kulturno</a:t>
            </a:r>
            <a:r>
              <a:rPr lang="en-US" dirty="0">
                <a:latin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</a:rPr>
              <a:t>nasleđe</a:t>
            </a:r>
            <a:endParaRPr lang="en-US" dirty="0">
              <a:latin typeface="Verdana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A9A0AC98-D80E-4406-9C07-13A7F6C45E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5300" dirty="0" err="1"/>
              <a:t>Gravitacioni</a:t>
            </a:r>
            <a:r>
              <a:rPr lang="en-US" sz="5300" dirty="0"/>
              <a:t> model </a:t>
            </a:r>
            <a:br>
              <a:rPr lang="sr-Latn-CS" dirty="0"/>
            </a:br>
            <a:endParaRPr lang="en-US" dirty="0"/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F0595E67-9F4C-463C-A7D7-40541E73103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</a:t>
            </a:r>
            <a:r>
              <a:rPr lang="sr-Latn-CS" altLang="en-US"/>
              <a:t>čekujemo:</a:t>
            </a:r>
            <a:endParaRPr lang="en-US" altLang="en-US"/>
          </a:p>
          <a:p>
            <a:pPr eaLnBrk="1" hangingPunct="1"/>
            <a:r>
              <a:rPr lang="en-US" altLang="en-US" sz="2800"/>
              <a:t>da je bilateralna trgovina barem u pozitivnoj korelaciji sa proizvedenim BDP u dvema zemljama</a:t>
            </a:r>
          </a:p>
          <a:p>
            <a:pPr eaLnBrk="1" hangingPunct="1"/>
            <a:r>
              <a:rPr lang="en-US" altLang="en-US" sz="2800"/>
              <a:t>i da je manja što je rastojanje između dveju zemalja veće</a:t>
            </a:r>
          </a:p>
          <a:p>
            <a:pPr eaLnBrk="1" hangingPunct="1"/>
            <a:r>
              <a:rPr lang="en-US" altLang="en-US" sz="2800"/>
              <a:t>- kao Njutnov zakon gravitacije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4">
            <a:extLst>
              <a:ext uri="{FF2B5EF4-FFF2-40B4-BE49-F238E27FC236}">
                <a16:creationId xmlns:a16="http://schemas.microsoft.com/office/drawing/2014/main" id="{B193F12E-3586-48F5-A97C-B7E44BFBC1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1341438"/>
            <a:ext cx="8964613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Rectangle 5">
            <a:extLst>
              <a:ext uri="{FF2B5EF4-FFF2-40B4-BE49-F238E27FC236}">
                <a16:creationId xmlns:a16="http://schemas.microsoft.com/office/drawing/2014/main" id="{E2836AD5-5E4A-4ABC-BC21-7D6D8EA807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452438"/>
            <a:ext cx="26860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sr-Latn-CS" altLang="en-US" sz="3600">
                <a:solidFill>
                  <a:schemeClr val="bg2"/>
                </a:solidFill>
                <a:latin typeface="Verdana" panose="020B0604030504040204" pitchFamily="34" charset="0"/>
              </a:rPr>
              <a:t>Potvrđeno!</a:t>
            </a:r>
            <a:endParaRPr lang="en-US" altLang="en-US" sz="3600">
              <a:solidFill>
                <a:schemeClr val="bg2"/>
              </a:solidFill>
              <a:latin typeface="Verdana" panose="020B060403050404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D2CB4B6-E5BA-4D08-B421-53CDF65A86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9468989"/>
              </p:ext>
            </p:extLst>
          </p:nvPr>
        </p:nvGraphicFramePr>
        <p:xfrm>
          <a:off x="2590800" y="2370006"/>
          <a:ext cx="2133600" cy="28392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33600">
                  <a:extLst>
                    <a:ext uri="{9D8B030D-6E8A-4147-A177-3AD203B41FA5}">
                      <a16:colId xmlns:a16="http://schemas.microsoft.com/office/drawing/2014/main" val="275471311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 </a:t>
                      </a:r>
                      <a:r>
                        <a:rPr lang="en-GB" sz="1800" dirty="0" err="1">
                          <a:effectLst/>
                        </a:rPr>
                        <a:t>Kanada</a:t>
                      </a:r>
                      <a:r>
                        <a:rPr lang="en-GB" sz="1800" dirty="0">
                          <a:effectLst/>
                        </a:rPr>
                        <a:t> </a:t>
                      </a:r>
                      <a:r>
                        <a:rPr lang="sr-Latn-RS" sz="1800" dirty="0">
                          <a:effectLst/>
                        </a:rPr>
                        <a:t>- 2014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93336583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 Kina 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87153127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 Meksiko 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80157815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 Japan 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07538862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 Nemačka 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8197479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 Velika Britanija 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76783903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 J. </a:t>
                      </a:r>
                      <a:r>
                        <a:rPr lang="en-GB" sz="1800" dirty="0" err="1">
                          <a:effectLst/>
                        </a:rPr>
                        <a:t>Koreja</a:t>
                      </a:r>
                      <a:r>
                        <a:rPr lang="en-GB" sz="1800" dirty="0">
                          <a:effectLst/>
                        </a:rPr>
                        <a:t> 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55342617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 Francuska 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2350476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 </a:t>
                      </a:r>
                      <a:r>
                        <a:rPr lang="en-GB" sz="1800" dirty="0" err="1">
                          <a:effectLst/>
                        </a:rPr>
                        <a:t>Italija</a:t>
                      </a:r>
                      <a:r>
                        <a:rPr lang="en-GB" sz="1800" dirty="0">
                          <a:effectLst/>
                        </a:rPr>
                        <a:t> 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5519403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290E23C7-5909-4341-833C-C833C4FE2D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knjiga</a:t>
            </a:r>
          </a:p>
        </p:txBody>
      </p:sp>
      <p:sp>
        <p:nvSpPr>
          <p:cNvPr id="24579" name="Rectangle 7">
            <a:extLst>
              <a:ext uri="{FF2B5EF4-FFF2-40B4-BE49-F238E27FC236}">
                <a16:creationId xmlns:a16="http://schemas.microsoft.com/office/drawing/2014/main" id="{B9C7555B-EDA8-4C01-85CD-147F49B7B36F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nn-NO" altLang="en-US" sz="2800" dirty="0"/>
              <a:t>koristi više od </a:t>
            </a:r>
            <a:r>
              <a:rPr lang="sr-Latn-RS" altLang="en-US" sz="2800" dirty="0"/>
              <a:t>100</a:t>
            </a:r>
            <a:r>
              <a:rPr lang="nn-NO" altLang="en-US" sz="2800" dirty="0"/>
              <a:t>0 fakulteta i univerziteta u SAD, Kanadi i drugim zemljama</a:t>
            </a:r>
          </a:p>
          <a:p>
            <a:pPr eaLnBrk="1" hangingPunct="1"/>
            <a:r>
              <a:rPr lang="en-US" altLang="en-US" sz="2800" dirty="0" err="1"/>
              <a:t>deveto</a:t>
            </a:r>
            <a:r>
              <a:rPr lang="en-US" altLang="en-US" sz="2800" dirty="0"/>
              <a:t> </a:t>
            </a:r>
            <a:r>
              <a:rPr lang="en-US" altLang="en-US" sz="2800" dirty="0" err="1"/>
              <a:t>izdanj</a:t>
            </a:r>
            <a:r>
              <a:rPr lang="sr-Latn-CS" altLang="en-US" sz="2800" dirty="0"/>
              <a:t>e</a:t>
            </a:r>
          </a:p>
          <a:p>
            <a:pPr eaLnBrk="1" hangingPunct="1"/>
            <a:endParaRPr lang="en-US" altLang="en-US" sz="2800" dirty="0"/>
          </a:p>
          <a:p>
            <a:pPr eaLnBrk="1" hangingPunct="1"/>
            <a:endParaRPr lang="en-US" altLang="en-US" sz="2800" dirty="0"/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800" dirty="0"/>
          </a:p>
        </p:txBody>
      </p:sp>
      <p:pic>
        <p:nvPicPr>
          <p:cNvPr id="24580" name="Picture 4" descr="d6c3_8">
            <a:extLst>
              <a:ext uri="{FF2B5EF4-FFF2-40B4-BE49-F238E27FC236}">
                <a16:creationId xmlns:a16="http://schemas.microsoft.com/office/drawing/2014/main" id="{B669B1C0-108F-4950-A228-858ADF7E29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209800"/>
            <a:ext cx="2400300" cy="322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403652E0-95DD-4284-AB3D-BA46DE5A10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/>
              <a:t>Ali veličina zemlje se određuje prema gustini BDP</a:t>
            </a:r>
            <a:endParaRPr lang="en-US"/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AAEF04D2-CFF2-4803-9ABA-C3ACB23ABF5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45060" name="Picture 4" descr="sachs">
            <a:hlinkClick r:id="rId2"/>
            <a:extLst>
              <a:ext uri="{FF2B5EF4-FFF2-40B4-BE49-F238E27FC236}">
                <a16:creationId xmlns:a16="http://schemas.microsoft.com/office/drawing/2014/main" id="{B4846AD2-F779-4512-9081-85D5C39718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9023350" cy="510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 descr="earth_at_night">
            <a:hlinkClick r:id="rId2"/>
            <a:extLst>
              <a:ext uri="{FF2B5EF4-FFF2-40B4-BE49-F238E27FC236}">
                <a16:creationId xmlns:a16="http://schemas.microsoft.com/office/drawing/2014/main" id="{F5CB9AA7-6BBF-4BB1-A421-121916F215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685800"/>
            <a:ext cx="9944100" cy="528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5">
            <a:extLst>
              <a:ext uri="{FF2B5EF4-FFF2-40B4-BE49-F238E27FC236}">
                <a16:creationId xmlns:a16="http://schemas.microsoft.com/office/drawing/2014/main" id="{C65FB16A-C834-4278-B94A-EDA9926AF2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2051752"/>
              </p:ext>
            </p:extLst>
          </p:nvPr>
        </p:nvGraphicFramePr>
        <p:xfrm>
          <a:off x="152400" y="609600"/>
          <a:ext cx="8839200" cy="596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" name="Chart" r:id="rId4" imgW="5880033" imgH="4121189" progId="Excel.Chart.8">
                  <p:embed/>
                </p:oleObj>
              </mc:Choice>
              <mc:Fallback>
                <p:oleObj name="Chart" r:id="rId4" imgW="5880033" imgH="4121189" progId="Excel.Char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609600"/>
                        <a:ext cx="8839200" cy="5961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926DEFA-5CFF-43CA-B01F-29E77AF00D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94398719"/>
              </p:ext>
            </p:extLst>
          </p:nvPr>
        </p:nvGraphicFramePr>
        <p:xfrm>
          <a:off x="3810000" y="1219200"/>
          <a:ext cx="48768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285750"/>
            <a:ext cx="8286750" cy="785813"/>
          </a:xfrm>
        </p:spPr>
        <p:txBody>
          <a:bodyPr/>
          <a:lstStyle/>
          <a:p>
            <a:pPr>
              <a:defRPr/>
            </a:pPr>
            <a:r>
              <a:rPr lang="en-GB" dirty="0" err="1"/>
              <a:t>Jos</a:t>
            </a:r>
            <a:r>
              <a:rPr lang="en-GB" dirty="0"/>
              <a:t> </a:t>
            </a:r>
            <a:r>
              <a:rPr lang="en-GB" dirty="0" err="1"/>
              <a:t>dodajemo</a:t>
            </a:r>
            <a:r>
              <a:rPr lang="en-GB" dirty="0"/>
              <a:t> </a:t>
            </a:r>
            <a:r>
              <a:rPr lang="en-GB" dirty="0" err="1"/>
              <a:t>Kinu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Srbiju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6281157"/>
              </p:ext>
            </p:extLst>
          </p:nvPr>
        </p:nvGraphicFramePr>
        <p:xfrm>
          <a:off x="457200" y="1784350"/>
          <a:ext cx="8229600" cy="4616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502557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8597636-BA27-4F6B-8982-B08ECB7F43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824" t="40559" r="35293" b="54212"/>
          <a:stretch/>
        </p:blipFill>
        <p:spPr bwMode="auto">
          <a:xfrm>
            <a:off x="7543800" y="3675356"/>
            <a:ext cx="762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CE742E5-A2C9-4B25-9971-8D027E6C12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667" t="8519" r="40000" b="8519"/>
          <a:stretch/>
        </p:blipFill>
        <p:spPr>
          <a:xfrm>
            <a:off x="1981200" y="26504"/>
            <a:ext cx="5486400" cy="667909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5BE607C-2E65-4884-B8EA-79FE01BD4182}"/>
              </a:ext>
            </a:extLst>
          </p:cNvPr>
          <p:cNvSpPr/>
          <p:nvPr/>
        </p:nvSpPr>
        <p:spPr>
          <a:xfrm flipH="1">
            <a:off x="7734300" y="4267200"/>
            <a:ext cx="1143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4"/>
              </a:rPr>
              <a:t>https://data.worldbank.org/indicator/NY.GDP.PCAP.CD?locations=RS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5031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5 -0.08171 L -0.16666 -0.2905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58" y="-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4">
            <a:extLst>
              <a:ext uri="{FF2B5EF4-FFF2-40B4-BE49-F238E27FC236}">
                <a16:creationId xmlns:a16="http://schemas.microsoft.com/office/drawing/2014/main" id="{B5B00246-6D84-489C-8DE7-333CCDE5633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228600"/>
          <a:ext cx="9296400" cy="632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2" name="Chart" r:id="rId3" imgW="5892800" imgH="3301994" progId="Excel.Chart.8">
                  <p:embed/>
                </p:oleObj>
              </mc:Choice>
              <mc:Fallback>
                <p:oleObj name="Chart" r:id="rId3" imgW="5892800" imgH="3301994" progId="Excel.Char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28600"/>
                        <a:ext cx="9296400" cy="632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C0F4DEBB-5126-4A86-9384-136C554BA2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6140760"/>
              </p:ext>
            </p:extLst>
          </p:nvPr>
        </p:nvGraphicFramePr>
        <p:xfrm>
          <a:off x="3352800" y="10668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http://www.politika.rs/uploads/editor/grafikon.JPG">
            <a:extLst>
              <a:ext uri="{FF2B5EF4-FFF2-40B4-BE49-F238E27FC236}">
                <a16:creationId xmlns:a16="http://schemas.microsoft.com/office/drawing/2014/main" id="{E8CD0CB8-6BB6-4CCE-8BC5-392F434D44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5060092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0A5E475-1CCC-4C2A-A404-3221DB39EF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833" t="50000" r="60000" b="21852"/>
          <a:stretch/>
        </p:blipFill>
        <p:spPr>
          <a:xfrm>
            <a:off x="1447800" y="3429000"/>
            <a:ext cx="5257800" cy="34447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083 -0.02222 L -3.33333E-6 -0.3622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2" y="-1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02D8E992-6CCC-4DE2-ADC6-466A12BF3E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 b="1">
                <a:latin typeface="Verdana" pitchFamily="34" charset="0"/>
              </a:rPr>
              <a:t>7 glavnih problema</a:t>
            </a:r>
            <a:endParaRPr lang="en-US" b="1">
              <a:latin typeface="Verdana" pitchFamily="34" charset="0"/>
            </a:endParaRP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3A68491E-E5F3-4A03-BA32-ACBD6CA8402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1981200"/>
            <a:ext cx="91440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AutoNum type="arabicParenBoth"/>
              <a:defRPr/>
            </a:pPr>
            <a:r>
              <a:rPr lang="en-US" sz="2400" dirty="0" err="1"/>
              <a:t>rastući</a:t>
            </a:r>
            <a:r>
              <a:rPr lang="en-US" sz="2400" dirty="0"/>
              <a:t> </a:t>
            </a:r>
            <a:r>
              <a:rPr lang="en-US" sz="2400" dirty="0" err="1"/>
              <a:t>trgovinski</a:t>
            </a:r>
            <a:r>
              <a:rPr lang="en-US" sz="2400" dirty="0"/>
              <a:t> </a:t>
            </a:r>
            <a:r>
              <a:rPr lang="en-US" sz="2400" dirty="0" err="1"/>
              <a:t>protekcionizam</a:t>
            </a:r>
            <a:r>
              <a:rPr lang="en-US" sz="2400" dirty="0"/>
              <a:t> </a:t>
            </a:r>
            <a:r>
              <a:rPr lang="en-US" sz="2400" dirty="0" err="1"/>
              <a:t>industrijskih</a:t>
            </a:r>
            <a:r>
              <a:rPr lang="en-US" sz="2400" dirty="0"/>
              <a:t> </a:t>
            </a:r>
            <a:r>
              <a:rPr lang="en-US" sz="2400" dirty="0" err="1"/>
              <a:t>zemalja</a:t>
            </a:r>
            <a:r>
              <a:rPr lang="en-US" sz="2400" dirty="0"/>
              <a:t>,</a:t>
            </a:r>
            <a:endParaRPr lang="sr-Latn-CS" sz="2400" dirty="0"/>
          </a:p>
          <a:p>
            <a:pPr eaLnBrk="1" hangingPunct="1">
              <a:lnSpc>
                <a:spcPct val="80000"/>
              </a:lnSpc>
              <a:buFont typeface="Arial" charset="0"/>
              <a:buChar char="•"/>
              <a:defRPr/>
            </a:pPr>
            <a:endParaRPr lang="sr-Latn-CS" sz="1800" b="1" dirty="0"/>
          </a:p>
          <a:p>
            <a:pPr eaLnBrk="1" hangingPunct="1">
              <a:lnSpc>
                <a:spcPct val="80000"/>
              </a:lnSpc>
              <a:buFont typeface="Arial" charset="0"/>
              <a:buChar char="•"/>
              <a:defRPr/>
            </a:pPr>
            <a:endParaRPr lang="sr-Latn-CS" sz="1800" b="1" dirty="0"/>
          </a:p>
          <a:p>
            <a:pPr eaLnBrk="1" hangingPunct="1">
              <a:lnSpc>
                <a:spcPct val="80000"/>
              </a:lnSpc>
              <a:buFont typeface="Arial" charset="0"/>
              <a:buChar char="•"/>
              <a:defRPr/>
            </a:pPr>
            <a:r>
              <a:rPr lang="en-US" dirty="0" err="1">
                <a:solidFill>
                  <a:schemeClr val="bg1">
                    <a:lumMod val="85000"/>
                  </a:schemeClr>
                </a:solidFill>
                <a:latin typeface="Verdana" pitchFamily="34" charset="0"/>
              </a:rPr>
              <a:t>Ako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Verdana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  <a:latin typeface="Verdana" pitchFamily="34" charset="0"/>
              </a:rPr>
              <a:t>države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Verdana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  <a:latin typeface="Verdana" pitchFamily="34" charset="0"/>
              </a:rPr>
              <a:t>imaju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Verdana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  <a:latin typeface="Verdana" pitchFamily="34" charset="0"/>
              </a:rPr>
              <a:t>korist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Verdana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  <a:latin typeface="Verdana" pitchFamily="34" charset="0"/>
              </a:rPr>
              <a:t>od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Verdana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  <a:latin typeface="Verdana" pitchFamily="34" charset="0"/>
              </a:rPr>
              <a:t>međunarodne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Verdana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  <a:latin typeface="Verdana" pitchFamily="34" charset="0"/>
              </a:rPr>
              <a:t>trgovine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Verdana" pitchFamily="34" charset="0"/>
              </a:rPr>
              <a:t>,</a:t>
            </a:r>
            <a:r>
              <a:rPr lang="sr-Latn-CS" dirty="0">
                <a:solidFill>
                  <a:schemeClr val="bg1">
                    <a:lumMod val="85000"/>
                  </a:schemeClr>
                </a:solidFill>
                <a:latin typeface="Verdana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  <a:latin typeface="Verdana" pitchFamily="34" charset="0"/>
              </a:rPr>
              <a:t>zbog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Verdana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  <a:latin typeface="Verdana" pitchFamily="34" charset="0"/>
              </a:rPr>
              <a:t>čega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Verdana" pitchFamily="34" charset="0"/>
              </a:rPr>
              <a:t>,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  <a:latin typeface="Verdana" pitchFamily="34" charset="0"/>
              </a:rPr>
              <a:t>po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Verdana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  <a:latin typeface="Verdana" pitchFamily="34" charset="0"/>
              </a:rPr>
              <a:t>vašem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Verdana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  <a:latin typeface="Verdana" pitchFamily="34" charset="0"/>
              </a:rPr>
              <a:t>mišljenju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Verdana" pitchFamily="34" charset="0"/>
              </a:rPr>
              <a:t>,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  <a:latin typeface="Verdana" pitchFamily="34" charset="0"/>
              </a:rPr>
              <a:t>većina</a:t>
            </a:r>
            <a:r>
              <a:rPr lang="sr-Latn-CS" dirty="0">
                <a:solidFill>
                  <a:schemeClr val="bg1">
                    <a:lumMod val="85000"/>
                  </a:schemeClr>
                </a:solidFill>
                <a:latin typeface="Verdana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  <a:latin typeface="Verdana" pitchFamily="34" charset="0"/>
              </a:rPr>
              <a:t>njih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Verdana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  <a:latin typeface="Verdana" pitchFamily="34" charset="0"/>
              </a:rPr>
              <a:t>nameće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Verdana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  <a:latin typeface="Verdana" pitchFamily="34" charset="0"/>
              </a:rPr>
              <a:t>određene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Verdana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  <a:latin typeface="Verdana" pitchFamily="34" charset="0"/>
              </a:rPr>
              <a:t>restrikcije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Verdana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  <a:latin typeface="Verdana" pitchFamily="34" charset="0"/>
              </a:rPr>
              <a:t>slobodnom</a:t>
            </a:r>
            <a:r>
              <a:rPr lang="sr-Latn-CS" dirty="0">
                <a:solidFill>
                  <a:schemeClr val="bg1">
                    <a:lumMod val="85000"/>
                  </a:schemeClr>
                </a:solidFill>
                <a:latin typeface="Verdana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  <a:latin typeface="Verdana" pitchFamily="34" charset="0"/>
              </a:rPr>
              <a:t>toku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Verdana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  <a:latin typeface="Verdana" pitchFamily="34" charset="0"/>
              </a:rPr>
              <a:t>međunarodne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Verdana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  <a:latin typeface="Verdana" pitchFamily="34" charset="0"/>
              </a:rPr>
              <a:t>trgovine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Verdana" pitchFamily="34" charset="0"/>
              </a:rPr>
              <a:t>?</a:t>
            </a:r>
            <a:endParaRPr lang="sr-Latn-CS" dirty="0">
              <a:solidFill>
                <a:schemeClr val="bg1">
                  <a:lumMod val="85000"/>
                </a:schemeClr>
              </a:solidFill>
              <a:latin typeface="Verdana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sr-Latn-CS" dirty="0">
              <a:solidFill>
                <a:schemeClr val="bg1">
                  <a:lumMod val="85000"/>
                </a:schemeClr>
              </a:solidFill>
              <a:latin typeface="Verdana" pitchFamily="34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Char char="•"/>
              <a:defRPr/>
            </a:pPr>
            <a:r>
              <a:rPr lang="sr-Latn-CS" sz="2400" dirty="0">
                <a:solidFill>
                  <a:schemeClr val="tx2"/>
                </a:solidFill>
              </a:rPr>
              <a:t> </a:t>
            </a:r>
            <a:endParaRPr lang="en-US" sz="2400" dirty="0">
              <a:solidFill>
                <a:schemeClr val="tx2"/>
              </a:solidFill>
            </a:endParaRPr>
          </a:p>
          <a:p>
            <a:pPr eaLnBrk="1" hangingPunct="1">
              <a:lnSpc>
                <a:spcPct val="80000"/>
              </a:lnSpc>
              <a:buFont typeface="Arial" charset="0"/>
              <a:buChar char="•"/>
              <a:defRPr/>
            </a:pPr>
            <a:r>
              <a:rPr lang="sr-Latn-CS" sz="2400" dirty="0">
                <a:solidFill>
                  <a:schemeClr val="tx2"/>
                </a:solidFill>
                <a:hlinkClick r:id="rId2"/>
              </a:rPr>
              <a:t>Dani Rodrik </a:t>
            </a:r>
            <a:r>
              <a:rPr lang="sr-Latn-CS" sz="2400" dirty="0">
                <a:solidFill>
                  <a:schemeClr val="tx2"/>
                </a:solidFill>
              </a:rPr>
              <a:t>– </a:t>
            </a:r>
            <a:r>
              <a:rPr lang="sr-Latn-CS" sz="2400" dirty="0">
                <a:solidFill>
                  <a:schemeClr val="tx2"/>
                </a:solidFill>
                <a:hlinkClick r:id="rId3"/>
              </a:rPr>
              <a:t>proizvod protekcionizma</a:t>
            </a:r>
            <a:endParaRPr lang="sr-Latn-CS" sz="2400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dirty="0"/>
          </a:p>
          <a:p>
            <a:pPr eaLnBrk="1" hangingPunct="1">
              <a:lnSpc>
                <a:spcPct val="80000"/>
              </a:lnSpc>
              <a:buFont typeface="Arial" charset="0"/>
              <a:buChar char="•"/>
              <a:defRPr/>
            </a:pPr>
            <a:endParaRPr lang="en-US" sz="24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4FD4C857-436F-494E-8AAC-B0DBB493A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CS" sz="4000" dirty="0">
                <a:solidFill>
                  <a:srgbClr val="FFFF00"/>
                </a:solidFill>
              </a:rPr>
              <a:t>Mankiw  - narodni neprijatelj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25603" name="Content Placeholder 2">
            <a:extLst>
              <a:ext uri="{FF2B5EF4-FFF2-40B4-BE49-F238E27FC236}">
                <a16:creationId xmlns:a16="http://schemas.microsoft.com/office/drawing/2014/main" id="{A24C841E-3B2F-4DA2-A16B-6C34F27377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r-Latn-CS" altLang="en-US"/>
              <a:t>Senator Šumer  tražio </a:t>
            </a:r>
            <a:r>
              <a:rPr lang="en-US" altLang="en-US"/>
              <a:t>27.5</a:t>
            </a:r>
            <a:r>
              <a:rPr lang="sr-Latn-CS" altLang="en-US"/>
              <a:t>% carinu na svu robu iz Kin</a:t>
            </a:r>
            <a:r>
              <a:rPr lang="en-US" altLang="en-US"/>
              <a:t>e.</a:t>
            </a:r>
            <a:endParaRPr lang="sr-Latn-CS" altLang="en-US"/>
          </a:p>
          <a:p>
            <a:pPr eaLnBrk="1" hangingPunct="1"/>
            <a:r>
              <a:rPr lang="sr-Latn-CS" altLang="en-US"/>
              <a:t>Nije ih ubedio da je to loše</a:t>
            </a:r>
          </a:p>
          <a:p>
            <a:pPr eaLnBrk="1" hangingPunct="1"/>
            <a:endParaRPr lang="sr-Latn-CS" altLang="en-US"/>
          </a:p>
          <a:p>
            <a:pPr eaLnBrk="1" hangingPunct="1"/>
            <a:r>
              <a:rPr lang="sr-Latn-CS" altLang="en-US"/>
              <a:t>Zašto to ipak nije prošlo?</a:t>
            </a:r>
          </a:p>
          <a:p>
            <a:pPr eaLnBrk="1" hangingPunct="1"/>
            <a:r>
              <a:rPr lang="sr-Latn-CS" altLang="en-US"/>
              <a:t>Ali je 2009. godine uvedena carina od 35% na automobilske gume iz Kine</a:t>
            </a:r>
          </a:p>
          <a:p>
            <a:pPr eaLnBrk="1" hangingPunct="1"/>
            <a:endParaRPr lang="sr-Latn-CS" altLang="en-US"/>
          </a:p>
          <a:p>
            <a:pPr eaLnBrk="1" hangingPunct="1"/>
            <a:endParaRPr lang="sr-Latn-CS" altLang="en-US"/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>
            <a:extLst>
              <a:ext uri="{FF2B5EF4-FFF2-40B4-BE49-F238E27FC236}">
                <a16:creationId xmlns:a16="http://schemas.microsoft.com/office/drawing/2014/main" id="{17FE9129-4C90-4AEA-AD16-69DB6F757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sr-Latn-CS" dirty="0"/>
              <a:t>Posle uvođenja carine ...</a:t>
            </a:r>
            <a:br>
              <a:rPr lang="sr-Latn-CS" dirty="0"/>
            </a:br>
            <a:r>
              <a:rPr lang="sr-Latn-CS" dirty="0"/>
              <a:t>Kriza iz 2009. godine oborila prodaju automobila, pa i guma ....</a:t>
            </a:r>
            <a:endParaRPr lang="en-US" dirty="0"/>
          </a:p>
        </p:txBody>
      </p:sp>
      <p:pic>
        <p:nvPicPr>
          <p:cNvPr id="63491" name="Picture 2">
            <a:extLst>
              <a:ext uri="{FF2B5EF4-FFF2-40B4-BE49-F238E27FC236}">
                <a16:creationId xmlns:a16="http://schemas.microsoft.com/office/drawing/2014/main" id="{F0EC68EE-5B65-4A7C-B060-E6BE83F029E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63" t="32126" r="12111" b="38889"/>
          <a:stretch>
            <a:fillRect/>
          </a:stretch>
        </p:blipFill>
        <p:spPr>
          <a:xfrm>
            <a:off x="1676400" y="2082800"/>
            <a:ext cx="5181600" cy="4318000"/>
          </a:xfr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05CDF63B-9707-49EB-975F-5BEE44F6BF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/>
              <a:t>Pravila</a:t>
            </a:r>
            <a:endParaRPr lang="en-US"/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A92A03B6-6504-4292-A5EA-3B8EC574DF8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r-Latn-CS" altLang="en-US" dirty="0"/>
              <a:t>30 bodova – predispitne obaveze </a:t>
            </a:r>
          </a:p>
          <a:p>
            <a:pPr lvl="1" eaLnBrk="1" hangingPunct="1"/>
            <a:r>
              <a:rPr lang="sr-Latn-CS" altLang="en-US" dirty="0"/>
              <a:t>20  bodova na 2 kolokvijuma</a:t>
            </a:r>
          </a:p>
          <a:p>
            <a:pPr lvl="1" eaLnBrk="1" hangingPunct="1"/>
            <a:r>
              <a:rPr lang="sr-Latn-CS" altLang="en-US" dirty="0"/>
              <a:t>10 bodova za aktivnost na vežbama</a:t>
            </a:r>
          </a:p>
          <a:p>
            <a:pPr eaLnBrk="1" hangingPunct="1"/>
            <a:r>
              <a:rPr lang="sr-Latn-CS" altLang="en-US" dirty="0"/>
              <a:t>70  bodova na ispitu</a:t>
            </a:r>
          </a:p>
          <a:p>
            <a:pPr lvl="1" eaLnBrk="1" hangingPunct="1"/>
            <a:r>
              <a:rPr lang="sr-Latn-CS" altLang="en-US" dirty="0"/>
              <a:t> 20 na testu</a:t>
            </a:r>
          </a:p>
          <a:p>
            <a:pPr lvl="1" eaLnBrk="1" hangingPunct="1"/>
            <a:r>
              <a:rPr lang="sr-Latn-CS" altLang="en-US" dirty="0"/>
              <a:t> 50 esej</a:t>
            </a:r>
          </a:p>
          <a:p>
            <a:pPr eaLnBrk="1" hangingPunct="1"/>
            <a:r>
              <a:rPr lang="sr-Latn-CS" altLang="en-US" dirty="0"/>
              <a:t>A onda se ocena formira 50+1=6, itd.</a:t>
            </a:r>
          </a:p>
          <a:p>
            <a:pPr eaLnBrk="1" hangingPunct="1"/>
            <a:endParaRPr lang="sr-Latn-C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E78AFD1A-6D70-45EB-B019-EDE6295CA2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/>
              <a:t>Ostali problemi</a:t>
            </a:r>
            <a:endParaRPr lang="en-US"/>
          </a:p>
        </p:txBody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FE8DE089-E8A6-4A66-9674-5F3A553DE46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2. </a:t>
            </a:r>
            <a:r>
              <a:rPr lang="en-US" altLang="en-US" dirty="0" err="1"/>
              <a:t>nestabilni</a:t>
            </a:r>
            <a:r>
              <a:rPr lang="en-US" altLang="en-US" dirty="0"/>
              <a:t> </a:t>
            </a:r>
            <a:r>
              <a:rPr lang="en-US" altLang="en-US" dirty="0" err="1"/>
              <a:t>devizni</a:t>
            </a:r>
            <a:r>
              <a:rPr lang="en-US" altLang="en-US" dirty="0"/>
              <a:t> </a:t>
            </a:r>
            <a:r>
              <a:rPr lang="en-US" altLang="en-US" dirty="0" err="1"/>
              <a:t>kursevi</a:t>
            </a:r>
            <a:endParaRPr lang="en-US" altLang="en-US" dirty="0"/>
          </a:p>
          <a:p>
            <a:pPr eaLnBrk="1" hangingPunct="1"/>
            <a:r>
              <a:rPr lang="en-US" altLang="en-US" dirty="0"/>
              <a:t>3. </a:t>
            </a:r>
            <a:r>
              <a:rPr lang="en-US" altLang="en-US" dirty="0" err="1"/>
              <a:t>finansijske</a:t>
            </a:r>
            <a:r>
              <a:rPr lang="en-US" altLang="en-US" dirty="0"/>
              <a:t> </a:t>
            </a:r>
            <a:r>
              <a:rPr lang="en-US" altLang="en-US" dirty="0" err="1"/>
              <a:t>krize</a:t>
            </a:r>
            <a:endParaRPr lang="en-US" altLang="en-US" dirty="0"/>
          </a:p>
          <a:p>
            <a:pPr eaLnBrk="1" hangingPunct="1"/>
            <a:r>
              <a:rPr lang="en-US" altLang="en-US" dirty="0"/>
              <a:t>4.</a:t>
            </a:r>
            <a:r>
              <a:rPr lang="sr-Latn-CS" altLang="en-US" dirty="0"/>
              <a:t> Kina i autsorsing</a:t>
            </a:r>
            <a:endParaRPr lang="en-US" altLang="en-US" dirty="0"/>
          </a:p>
          <a:p>
            <a:pPr eaLnBrk="1" hangingPunct="1"/>
            <a:r>
              <a:rPr lang="en-US" altLang="en-US" dirty="0"/>
              <a:t>5.</a:t>
            </a:r>
            <a:r>
              <a:rPr lang="sr-Latn-CS" altLang="en-US" dirty="0"/>
              <a:t> Evopa sporo raste , a i Japan</a:t>
            </a:r>
            <a:endParaRPr lang="en-US" altLang="en-US" dirty="0"/>
          </a:p>
          <a:p>
            <a:pPr eaLnBrk="1" hangingPunct="1"/>
            <a:r>
              <a:rPr lang="en-US" altLang="en-US" dirty="0"/>
              <a:t>6.</a:t>
            </a:r>
            <a:r>
              <a:rPr lang="sr-Latn-CS" altLang="en-US"/>
              <a:t> Zemlje u tranziciji</a:t>
            </a:r>
            <a:endParaRPr lang="en-US" altLang="en-US"/>
          </a:p>
          <a:p>
            <a:pPr eaLnBrk="1" hangingPunct="1"/>
            <a:r>
              <a:rPr lang="en-US" altLang="en-US" dirty="0"/>
              <a:t>7. </a:t>
            </a:r>
            <a:r>
              <a:rPr lang="en-US" altLang="en-US" dirty="0" err="1"/>
              <a:t>siroma</a:t>
            </a:r>
            <a:r>
              <a:rPr lang="sr-Latn-CS" altLang="en-US" dirty="0"/>
              <a:t>štvo </a:t>
            </a:r>
            <a:endParaRPr lang="en-US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EC35A-EFF4-4228-B48C-10FA2FD9A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r-Latn-CS" dirty="0"/>
              <a:t>USLOV ZA IZLAZAK NA ISPIT</a:t>
            </a:r>
            <a:endParaRPr lang="en-US" dirty="0"/>
          </a:p>
        </p:txBody>
      </p:sp>
      <p:sp>
        <p:nvSpPr>
          <p:cNvPr id="26627" name="Content Placeholder 2">
            <a:extLst>
              <a:ext uri="{FF2B5EF4-FFF2-40B4-BE49-F238E27FC236}">
                <a16:creationId xmlns:a16="http://schemas.microsoft.com/office/drawing/2014/main" id="{C3D45BC0-0F6E-4AB6-9E6E-09C7ADC5A7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altLang="en-US" dirty="0"/>
              <a:t>10 BODOVA SA KOLOKVIJUMA</a:t>
            </a:r>
          </a:p>
          <a:p>
            <a:endParaRPr lang="sr-Latn-CS" altLang="en-US" dirty="0"/>
          </a:p>
          <a:p>
            <a:r>
              <a:rPr lang="sr-Latn-CS" altLang="en-US" dirty="0"/>
              <a:t>Aktivnost na predavanjima – </a:t>
            </a:r>
          </a:p>
          <a:p>
            <a:endParaRPr lang="sr-Latn-CS" altLang="en-US" dirty="0"/>
          </a:p>
          <a:p>
            <a:r>
              <a:rPr lang="sr-Latn-CS" altLang="en-US" dirty="0"/>
              <a:t>Bonus poeni – aktivnost na većem broju časova </a:t>
            </a:r>
          </a:p>
          <a:p>
            <a:endParaRPr lang="sr-Latn-CS" altLang="en-US" dirty="0"/>
          </a:p>
          <a:p>
            <a:r>
              <a:rPr lang="sr-Latn-CS" altLang="en-US" dirty="0"/>
              <a:t>Prisustvo se ne beleži!!!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F4835953-4B66-4773-9FFF-05DFE4AED6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/>
              <a:t>Komunikacija	</a:t>
            </a:r>
            <a:endParaRPr lang="en-US"/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ECF1DB4C-4562-4AA4-9241-EE4F1A16794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981200"/>
            <a:ext cx="7661275" cy="4114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endParaRPr lang="sr-Latn-CS" altLang="en-US" sz="2800" dirty="0"/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800" dirty="0"/>
          </a:p>
          <a:p>
            <a:pPr eaLnBrk="1" hangingPunct="1">
              <a:buFont typeface="Wingdings" panose="05000000000000000000" pitchFamily="2" charset="2"/>
              <a:buNone/>
            </a:pPr>
            <a:endParaRPr lang="sr-Latn-CS" altLang="en-US" sz="2800" dirty="0"/>
          </a:p>
          <a:p>
            <a:pPr eaLnBrk="1" hangingPunct="1">
              <a:buFont typeface="Wingdings" panose="05000000000000000000" pitchFamily="2" charset="2"/>
              <a:buNone/>
            </a:pPr>
            <a:endParaRPr lang="sr-Latn-CS" altLang="en-US" sz="2800" dirty="0"/>
          </a:p>
          <a:p>
            <a:pPr eaLnBrk="1" hangingPunct="1">
              <a:buFont typeface="Wingdings" panose="05000000000000000000" pitchFamily="2" charset="2"/>
              <a:buNone/>
            </a:pPr>
            <a:endParaRPr lang="sr-Latn-CS" altLang="en-US" sz="2800" dirty="0"/>
          </a:p>
          <a:p>
            <a:pPr eaLnBrk="1" hangingPunct="1">
              <a:buFont typeface="Wingdings" panose="05000000000000000000" pitchFamily="2" charset="2"/>
              <a:buNone/>
            </a:pPr>
            <a:endParaRPr lang="sr-Latn-CS" altLang="en-US" sz="2800" dirty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sr-Latn-CS" altLang="en-US" sz="2800" dirty="0"/>
              <a:t>Mail </a:t>
            </a:r>
            <a:r>
              <a:rPr lang="sr-Latn-CS" altLang="en-US" sz="2800" dirty="0">
                <a:hlinkClick r:id="rId2"/>
              </a:rPr>
              <a:t>dpopovic</a:t>
            </a:r>
            <a:r>
              <a:rPr lang="en-US" altLang="en-US" sz="2800" dirty="0">
                <a:hlinkClick r:id="rId2"/>
              </a:rPr>
              <a:t>@</a:t>
            </a:r>
            <a:r>
              <a:rPr lang="en-US" altLang="en-US" sz="2800" dirty="0" err="1">
                <a:hlinkClick r:id="rId2"/>
              </a:rPr>
              <a:t>one.ekof.bg.a</a:t>
            </a:r>
            <a:r>
              <a:rPr lang="sr-Latn-CS" altLang="en-US" sz="2800" dirty="0">
                <a:hlinkClick r:id="rId2"/>
              </a:rPr>
              <a:t>c.rs</a:t>
            </a:r>
            <a:br>
              <a:rPr lang="sr-Latn-CS" altLang="en-US" sz="2800" dirty="0"/>
            </a:br>
            <a:r>
              <a:rPr lang="sr-Latn-CS" altLang="en-US" sz="2800" dirty="0"/>
              <a:t>   </a:t>
            </a:r>
            <a:r>
              <a:rPr lang="sr-Latn-CS" altLang="en-US" sz="2800" dirty="0">
                <a:hlinkClick r:id="rId3"/>
              </a:rPr>
              <a:t>dpopovic</a:t>
            </a:r>
            <a:r>
              <a:rPr lang="en-US" altLang="en-US" sz="2800" dirty="0">
                <a:hlinkClick r:id="rId3"/>
              </a:rPr>
              <a:t>@</a:t>
            </a:r>
            <a:r>
              <a:rPr lang="sr-Latn-CS" altLang="en-US" sz="2800" dirty="0">
                <a:hlinkClick r:id="rId3"/>
              </a:rPr>
              <a:t>sbb</a:t>
            </a:r>
            <a:r>
              <a:rPr lang="en-US" altLang="en-US" sz="2800" dirty="0">
                <a:hlinkClick r:id="rId3"/>
              </a:rPr>
              <a:t>.</a:t>
            </a:r>
            <a:r>
              <a:rPr lang="sr-Latn-CS" altLang="en-US" sz="2800" dirty="0">
                <a:hlinkClick r:id="rId3"/>
              </a:rPr>
              <a:t>rs</a:t>
            </a:r>
            <a:endParaRPr lang="en-US" altLang="en-US" sz="2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CF8FA63-BDCA-4C13-A3FD-096A9CC2D3F0}"/>
              </a:ext>
            </a:extLst>
          </p:cNvPr>
          <p:cNvSpPr/>
          <p:nvPr/>
        </p:nvSpPr>
        <p:spPr>
          <a:xfrm>
            <a:off x="1335088" y="1600200"/>
            <a:ext cx="1865312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47675" indent="-447675">
              <a:spcBef>
                <a:spcPct val="20000"/>
              </a:spcBef>
              <a:buClr>
                <a:srgbClr val="588480"/>
              </a:buClr>
              <a:buSzPct val="70000"/>
              <a:defRPr/>
            </a:pPr>
            <a:r>
              <a:rPr lang="sr-Latn-CS" sz="2800" kern="0" dirty="0">
                <a:solidFill>
                  <a:srgbClr val="A4BEE0"/>
                </a:solidFill>
                <a:latin typeface="Arial"/>
                <a:cs typeface="+mn-cs"/>
                <a:hlinkClick r:id="rId4"/>
              </a:rPr>
              <a:t>Vebsajt</a:t>
            </a:r>
            <a:endParaRPr lang="en-US" sz="2800" kern="0" dirty="0">
              <a:solidFill>
                <a:srgbClr val="A4BEE0"/>
              </a:solidFill>
              <a:latin typeface="Arial"/>
              <a:cs typeface="+mn-cs"/>
            </a:endParaRPr>
          </a:p>
        </p:txBody>
      </p:sp>
      <p:pic>
        <p:nvPicPr>
          <p:cNvPr id="28681" name="Picture 4">
            <a:hlinkClick r:id="rId5"/>
            <a:extLst>
              <a:ext uri="{FF2B5EF4-FFF2-40B4-BE49-F238E27FC236}">
                <a16:creationId xmlns:a16="http://schemas.microsoft.com/office/drawing/2014/main" id="{A3C5DEA3-46FB-4B97-A873-E3C7B2286F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7813" r="21875" b="11328"/>
          <a:stretch>
            <a:fillRect/>
          </a:stretch>
        </p:blipFill>
        <p:spPr bwMode="auto">
          <a:xfrm>
            <a:off x="903288" y="2133600"/>
            <a:ext cx="2601912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9153CAC0-B55E-4089-91B8-24BFDF628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/>
              <a:t>Kako izgleda ovaj predmet</a:t>
            </a:r>
            <a:endParaRPr lang="en-US"/>
          </a:p>
        </p:txBody>
      </p:sp>
      <p:sp>
        <p:nvSpPr>
          <p:cNvPr id="29699" name="Content Placeholder 2">
            <a:extLst>
              <a:ext uri="{FF2B5EF4-FFF2-40B4-BE49-F238E27FC236}">
                <a16:creationId xmlns:a16="http://schemas.microsoft.com/office/drawing/2014/main" id="{4306D062-D79D-4C9E-932F-7D67FC38FB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r-Latn-CS" altLang="en-US" dirty="0"/>
              <a:t>Pratite </a:t>
            </a:r>
            <a:r>
              <a:rPr lang="sr-Latn-CS" altLang="en-US" dirty="0">
                <a:hlinkClick r:id="rId2"/>
              </a:rPr>
              <a:t>ovaj link</a:t>
            </a:r>
            <a:r>
              <a:rPr lang="sr-Latn-CS" altLang="en-US" dirty="0"/>
              <a:t>- to je info-paket</a:t>
            </a:r>
          </a:p>
          <a:p>
            <a:pPr eaLnBrk="1" hangingPunct="1"/>
            <a:endParaRPr lang="sr-Latn-CS" altLang="en-US" dirty="0"/>
          </a:p>
          <a:p>
            <a:pPr eaLnBrk="1" hangingPunct="1"/>
            <a:endParaRPr lang="en-US" altLang="en-US" dirty="0"/>
          </a:p>
        </p:txBody>
      </p:sp>
      <p:pic>
        <p:nvPicPr>
          <p:cNvPr id="29700" name="Picture 4">
            <a:extLst>
              <a:ext uri="{FF2B5EF4-FFF2-40B4-BE49-F238E27FC236}">
                <a16:creationId xmlns:a16="http://schemas.microsoft.com/office/drawing/2014/main" id="{5C44A96A-5361-4819-82A2-18F4A47A40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667000"/>
            <a:ext cx="4406900" cy="352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1ABA87-A5A3-4319-BC35-F24A254A66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000" t="8519" r="30833" b="4074"/>
          <a:stretch/>
        </p:blipFill>
        <p:spPr>
          <a:xfrm>
            <a:off x="1752599" y="51881"/>
            <a:ext cx="5603929" cy="7034719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B221DA6-DB5B-4007-9BDF-16F4B6F45915}"/>
              </a:ext>
            </a:extLst>
          </p:cNvPr>
          <p:cNvSpPr/>
          <p:nvPr/>
        </p:nvSpPr>
        <p:spPr>
          <a:xfrm>
            <a:off x="3962400" y="1828800"/>
            <a:ext cx="12954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714F04E-FA77-45C2-9E2E-7DE2A68A11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833" t="8519" r="30000" b="10000"/>
          <a:stretch/>
        </p:blipFill>
        <p:spPr>
          <a:xfrm>
            <a:off x="1676401" y="-42152"/>
            <a:ext cx="5636028" cy="6595352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09FAA7F2-4901-4047-8F1F-54BE84BEC83A}"/>
              </a:ext>
            </a:extLst>
          </p:cNvPr>
          <p:cNvSpPr/>
          <p:nvPr/>
        </p:nvSpPr>
        <p:spPr>
          <a:xfrm>
            <a:off x="3962400" y="1828800"/>
            <a:ext cx="4572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theme/_rels/themeOverr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jpeg"/></Relationships>
</file>

<file path=ppt/theme/theme1.xml><?xml version="1.0" encoding="utf-8"?>
<a:theme xmlns:a="http://schemas.openxmlformats.org/drawingml/2006/main" name="Theme1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heme1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  <a:fontScheme name="Metro">
    <a:majorFont>
      <a:latin typeface="Consolas"/>
      <a:ea typeface=""/>
      <a:cs typeface=""/>
      <a:font script="Jpan" typeface="HG丸ｺﾞｼｯｸM-PRO"/>
      <a:font script="Hang" typeface="HY중고딕"/>
      <a:font script="Hans" typeface="华文楷体"/>
      <a:font script="Hant" typeface="新細明體"/>
      <a:font script="Arab" typeface="Tahoma"/>
      <a:font script="Hebr" typeface="Levenim MT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Corbel"/>
      <a:ea typeface=""/>
      <a:cs typeface=""/>
      <a:font script="Jpan" typeface="HGｺﾞｼｯｸM"/>
      <a:font script="Hang" typeface="맑은 고딕"/>
      <a:font script="Hans" typeface="宋体"/>
      <a:font script="Hant" typeface="新細明體"/>
      <a:font script="Arab" typeface="Tahoma"/>
      <a:font script="Hebr" typeface="Miriam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Metro">
    <a:fillStyleLst>
      <a:solidFill>
        <a:schemeClr val="phClr"/>
      </a:solidFill>
      <a:gradFill rotWithShape="1">
        <a:gsLst>
          <a:gs pos="0">
            <a:schemeClr val="phClr">
              <a:tint val="25000"/>
              <a:satMod val="125000"/>
            </a:schemeClr>
          </a:gs>
          <a:gs pos="40000">
            <a:schemeClr val="phClr">
              <a:tint val="55000"/>
              <a:satMod val="130000"/>
            </a:schemeClr>
          </a:gs>
          <a:gs pos="50000">
            <a:schemeClr val="phClr">
              <a:tint val="59000"/>
              <a:satMod val="130000"/>
            </a:schemeClr>
          </a:gs>
          <a:gs pos="65000">
            <a:schemeClr val="phClr">
              <a:tint val="55000"/>
              <a:satMod val="130000"/>
            </a:schemeClr>
          </a:gs>
          <a:gs pos="100000">
            <a:schemeClr val="phClr">
              <a:tint val="20000"/>
              <a:satMod val="125000"/>
            </a:schemeClr>
          </a:gs>
        </a:gsLst>
        <a:lin ang="5400000" scaled="0"/>
      </a:gradFill>
      <a:gradFill rotWithShape="1">
        <a:gsLst>
          <a:gs pos="0">
            <a:schemeClr val="phClr">
              <a:tint val="48000"/>
              <a:satMod val="138000"/>
            </a:schemeClr>
          </a:gs>
          <a:gs pos="25000">
            <a:schemeClr val="phClr">
              <a:tint val="85000"/>
            </a:schemeClr>
          </a:gs>
          <a:gs pos="40000">
            <a:schemeClr val="phClr">
              <a:tint val="92000"/>
            </a:schemeClr>
          </a:gs>
          <a:gs pos="50000">
            <a:schemeClr val="phClr">
              <a:tint val="93000"/>
            </a:schemeClr>
          </a:gs>
          <a:gs pos="60000">
            <a:schemeClr val="phClr">
              <a:tint val="92000"/>
            </a:schemeClr>
          </a:gs>
          <a:gs pos="75000">
            <a:schemeClr val="phClr">
              <a:tint val="83000"/>
              <a:satMod val="108000"/>
            </a:schemeClr>
          </a:gs>
          <a:gs pos="100000">
            <a:schemeClr val="phClr">
              <a:tint val="48000"/>
              <a:satMod val="150000"/>
            </a:schemeClr>
          </a:gs>
        </a:gsLst>
        <a:lin ang="5400000" scaled="0"/>
      </a:gradFill>
    </a:fillStyleLst>
    <a:lnStyleLst>
      <a:ln w="12000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glow rad="63500">
            <a:schemeClr val="phClr">
              <a:alpha val="45000"/>
              <a:satMod val="120000"/>
            </a:schemeClr>
          </a:glow>
        </a:effectLst>
      </a:effectStyle>
      <a:effectStyle>
        <a:effectLst>
          <a:glow rad="63500">
            <a:schemeClr val="phClr">
              <a:alpha val="45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>
          <a:bevelT w="0" h="0"/>
          <a:contourClr>
            <a:schemeClr val="phClr">
              <a:tint val="70000"/>
            </a:schemeClr>
          </a:contourClr>
        </a:sp3d>
      </a:effectStyle>
      <a:effectStyle>
        <a:effectLst>
          <a:glow rad="101500">
            <a:schemeClr val="phClr">
              <a:alpha val="42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glow" dir="t">
            <a:rot lat="0" lon="0" rev="4800000"/>
          </a:lightRig>
        </a:scene3d>
        <a:sp3d prstMaterial="powder">
          <a:bevelT w="50800" h="50800"/>
          <a:contourClr>
            <a:schemeClr val="phClr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bg1">
              <a:shade val="100000"/>
              <a:satMod val="150000"/>
            </a:schemeClr>
          </a:gs>
          <a:gs pos="65000">
            <a:schemeClr val="bg1">
              <a:shade val="90000"/>
              <a:satMod val="375000"/>
            </a:schemeClr>
          </a:gs>
          <a:gs pos="100000">
            <a:schemeClr val="phClr">
              <a:tint val="88000"/>
              <a:satMod val="400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0000"/>
              <a:satMod val="180000"/>
            </a:schemeClr>
            <a:schemeClr val="phClr">
              <a:tint val="90000"/>
              <a:satMod val="200000"/>
            </a:schemeClr>
          </a:duotone>
        </a:blip>
        <a:tile tx="0" ty="0" sx="80000" sy="80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5657</TotalTime>
  <Words>853</Words>
  <Application>Microsoft Office PowerPoint</Application>
  <PresentationFormat>On-screen Show (4:3)</PresentationFormat>
  <Paragraphs>174</Paragraphs>
  <Slides>40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52" baseType="lpstr">
      <vt:lpstr>Arial</vt:lpstr>
      <vt:lpstr>Calibri</vt:lpstr>
      <vt:lpstr>DINMittelschrift</vt:lpstr>
      <vt:lpstr>DINNeuzeitGrotesk-Light</vt:lpstr>
      <vt:lpstr>Helvetica</vt:lpstr>
      <vt:lpstr>Times New Roman</vt:lpstr>
      <vt:lpstr>Trebuchet MS</vt:lpstr>
      <vt:lpstr>Verdana</vt:lpstr>
      <vt:lpstr>Wingdings</vt:lpstr>
      <vt:lpstr>Theme1</vt:lpstr>
      <vt:lpstr>1_Theme1</vt:lpstr>
      <vt:lpstr>Chart</vt:lpstr>
      <vt:lpstr>PowerPoint Presentation</vt:lpstr>
      <vt:lpstr>Uvod</vt:lpstr>
      <vt:lpstr>knjiga</vt:lpstr>
      <vt:lpstr>Pravila</vt:lpstr>
      <vt:lpstr>USLOV ZA IZLAZAK NA ISPIT</vt:lpstr>
      <vt:lpstr>Komunikacija </vt:lpstr>
      <vt:lpstr>Kako izgleda ovaj predmet</vt:lpstr>
      <vt:lpstr>PowerPoint Presentation</vt:lpstr>
      <vt:lpstr>PowerPoint Presentation</vt:lpstr>
      <vt:lpstr>PowerPoint Presentation</vt:lpstr>
      <vt:lpstr>PowerPoint Presentation</vt:lpstr>
      <vt:lpstr>Je li globalizacija dobra ili loša?</vt:lpstr>
      <vt:lpstr>PowerPoint Presentation</vt:lpstr>
      <vt:lpstr>https://ourworldindata.org/wp-content/uploads/2013/12/Global-inequality-in-1800-1975-and-2015.png</vt:lpstr>
      <vt:lpstr>3 važne napomene o ekonomiji  </vt:lpstr>
      <vt:lpstr>Koliko vas košta da popijete flašu vina koju ste odavno kupili za 50$, a sada vredi 500 $? </vt:lpstr>
      <vt:lpstr>Ričard Taler, Nobelova nagrada 2017</vt:lpstr>
      <vt:lpstr>Dve istine koju privrednici ne uvažavaju </vt:lpstr>
      <vt:lpstr>Negativne strane globalizacije – gubitak radnih mesta </vt:lpstr>
      <vt:lpstr>PowerPoint Presentation</vt:lpstr>
      <vt:lpstr>Iz novog udžbenika...2014. godina</vt:lpstr>
      <vt:lpstr>Pronađite sami podatak </vt:lpstr>
      <vt:lpstr>Platni bilans https://data.worldbank.org/indicator/NE.EXP.GNFS.ZS?end=2016&amp;locations=RS&amp;start=1995&amp;view=chart </vt:lpstr>
      <vt:lpstr>PowerPoint Presentation</vt:lpstr>
      <vt:lpstr>Pogledajte šta je rekao</vt:lpstr>
      <vt:lpstr>Proizvodnja i izvoz u svetu  </vt:lpstr>
      <vt:lpstr>Gravitacioni model</vt:lpstr>
      <vt:lpstr>Gravitacioni model  </vt:lpstr>
      <vt:lpstr>PowerPoint Presentation</vt:lpstr>
      <vt:lpstr>Ali veličina zemlje se određuje prema gustini BDP</vt:lpstr>
      <vt:lpstr>PowerPoint Presentation</vt:lpstr>
      <vt:lpstr>PowerPoint Presentation</vt:lpstr>
      <vt:lpstr>Jos dodajemo Kinu i Srbiju</vt:lpstr>
      <vt:lpstr>PowerPoint Presentation</vt:lpstr>
      <vt:lpstr>PowerPoint Presentation</vt:lpstr>
      <vt:lpstr>PowerPoint Presentation</vt:lpstr>
      <vt:lpstr>7 glavnih problema</vt:lpstr>
      <vt:lpstr>Mankiw  - narodni neprijatelj</vt:lpstr>
      <vt:lpstr>Posle uvođenja carine ... Kriza iz 2009. godine oborila prodaju automobila, pa i guma ....</vt:lpstr>
      <vt:lpstr>Ostali problemi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UVODNO PREDAVANJE</dc:title>
  <dc:creator>User</dc:creator>
  <cp:lastModifiedBy>Danica Popovic</cp:lastModifiedBy>
  <cp:revision>83</cp:revision>
  <dcterms:created xsi:type="dcterms:W3CDTF">2009-02-18T21:23:29Z</dcterms:created>
  <dcterms:modified xsi:type="dcterms:W3CDTF">2018-02-23T12:42:47Z</dcterms:modified>
</cp:coreProperties>
</file>