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57"/>
  </p:notesMasterIdLst>
  <p:sldIdLst>
    <p:sldId id="256" r:id="rId3"/>
    <p:sldId id="258" r:id="rId4"/>
    <p:sldId id="260" r:id="rId5"/>
    <p:sldId id="339" r:id="rId6"/>
    <p:sldId id="261" r:id="rId7"/>
    <p:sldId id="341" r:id="rId8"/>
    <p:sldId id="34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3" r:id="rId18"/>
    <p:sldId id="344" r:id="rId19"/>
    <p:sldId id="342" r:id="rId20"/>
    <p:sldId id="274" r:id="rId21"/>
    <p:sldId id="337" r:id="rId22"/>
    <p:sldId id="275" r:id="rId23"/>
    <p:sldId id="276" r:id="rId24"/>
    <p:sldId id="277" r:id="rId25"/>
    <p:sldId id="338" r:id="rId26"/>
    <p:sldId id="295" r:id="rId27"/>
    <p:sldId id="299" r:id="rId28"/>
    <p:sldId id="305" r:id="rId29"/>
    <p:sldId id="345" r:id="rId30"/>
    <p:sldId id="308" r:id="rId31"/>
    <p:sldId id="309" r:id="rId32"/>
    <p:sldId id="310" r:id="rId33"/>
    <p:sldId id="312" r:id="rId34"/>
    <p:sldId id="313" r:id="rId35"/>
    <p:sldId id="314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Popovic" initials="DP" lastIdx="2" clrIdx="0">
    <p:extLst>
      <p:ext uri="{19B8F6BF-5375-455C-9EA6-DF929625EA0E}">
        <p15:presenceInfo xmlns:p15="http://schemas.microsoft.com/office/powerpoint/2012/main" userId="bce6ae70882635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 autoAdjust="0"/>
    <p:restoredTop sz="93241" autoAdjust="0"/>
  </p:normalViewPr>
  <p:slideViewPr>
    <p:cSldViewPr>
      <p:cViewPr varScale="1">
        <p:scale>
          <a:sx n="106" d="100"/>
          <a:sy n="106" d="100"/>
        </p:scale>
        <p:origin x="1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opo\AppData\Local\Temp\API_NE.IMP.GNFS.ZS_DS2_en_excel_v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Izvoz i uvoz, Srbija 1995-2016,  % BDP</a:t>
            </a:r>
            <a:r>
              <a:rPr lang="sr-Latn-RS" baseline="0"/>
              <a:t> </a:t>
            </a:r>
            <a:r>
              <a:rPr lang="sr-Latn-RS"/>
              <a:t>WB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2E-2"/>
          <c:y val="0.1535809864257765"/>
          <c:w val="0.90286351706036749"/>
          <c:h val="0.72863576102067007"/>
        </c:manualLayout>
      </c:layout>
      <c:lineChart>
        <c:grouping val="standard"/>
        <c:varyColors val="0"/>
        <c:ser>
          <c:idx val="0"/>
          <c:order val="0"/>
          <c:tx>
            <c:v>Uvoz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[API_NE.IMP.GNFS.ZS_DS2_en_excel_v2.xls]Data!$AN$4:$BI$4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[API_NE.IMP.GNFS.ZS_DS2_en_excel_v2.xls]Data!$AN$5:$BI$5</c:f>
              <c:numCache>
                <c:formatCode>0</c:formatCode>
                <c:ptCount val="22"/>
                <c:pt idx="0">
                  <c:v>15.108693819040392</c:v>
                </c:pt>
                <c:pt idx="1">
                  <c:v>27.067747372313644</c:v>
                </c:pt>
                <c:pt idx="2">
                  <c:v>29.884807894084343</c:v>
                </c:pt>
                <c:pt idx="3">
                  <c:v>30.370256879443374</c:v>
                </c:pt>
                <c:pt idx="4">
                  <c:v>18.385016266009817</c:v>
                </c:pt>
                <c:pt idx="5">
                  <c:v>14.317078354359477</c:v>
                </c:pt>
                <c:pt idx="6">
                  <c:v>37.743763386405256</c:v>
                </c:pt>
                <c:pt idx="7">
                  <c:v>38.725344020068263</c:v>
                </c:pt>
                <c:pt idx="8">
                  <c:v>39.550591725675318</c:v>
                </c:pt>
                <c:pt idx="9">
                  <c:v>50.633298522124313</c:v>
                </c:pt>
                <c:pt idx="10">
                  <c:v>47.139201558184816</c:v>
                </c:pt>
                <c:pt idx="11">
                  <c:v>50.599341250850706</c:v>
                </c:pt>
                <c:pt idx="12">
                  <c:v>52.663373793069709</c:v>
                </c:pt>
                <c:pt idx="13">
                  <c:v>54.138921405602183</c:v>
                </c:pt>
                <c:pt idx="14">
                  <c:v>42.744742382013698</c:v>
                </c:pt>
                <c:pt idx="15">
                  <c:v>47.921456442730921</c:v>
                </c:pt>
                <c:pt idx="16">
                  <c:v>49.373528860741303</c:v>
                </c:pt>
                <c:pt idx="17">
                  <c:v>53.596635578496269</c:v>
                </c:pt>
                <c:pt idx="18">
                  <c:v>51.909303350626516</c:v>
                </c:pt>
                <c:pt idx="19">
                  <c:v>54.222962358463789</c:v>
                </c:pt>
                <c:pt idx="20">
                  <c:v>56.426365012724965</c:v>
                </c:pt>
                <c:pt idx="21">
                  <c:v>57.475225880196824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8-4E59-BAA5-E2306DBE888B}"/>
            </c:ext>
          </c:extLst>
        </c:ser>
        <c:ser>
          <c:idx val="1"/>
          <c:order val="1"/>
          <c:tx>
            <c:v>Izvoz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[API_NE.IMP.GNFS.ZS_DS2_en_excel_v2.xls]Data!$AN$4:$BI$4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[API_NE.IMP.GNFS.ZS_DS2_en_excel_v2.xls]Data!$AN$6:$BI$6</c:f>
              <c:numCache>
                <c:formatCode>0</c:formatCode>
                <c:ptCount val="22"/>
                <c:pt idx="0">
                  <c:v>8.107428956910363</c:v>
                </c:pt>
                <c:pt idx="1">
                  <c:v>15.013458447709397</c:v>
                </c:pt>
                <c:pt idx="2">
                  <c:v>15.662582247555862</c:v>
                </c:pt>
                <c:pt idx="3">
                  <c:v>21.158190257522826</c:v>
                </c:pt>
                <c:pt idx="4">
                  <c:v>11.732255516096455</c:v>
                </c:pt>
                <c:pt idx="5">
                  <c:v>9.8532486639494614</c:v>
                </c:pt>
                <c:pt idx="6">
                  <c:v>22.443427304715488</c:v>
                </c:pt>
                <c:pt idx="7">
                  <c:v>20.645202564839508</c:v>
                </c:pt>
                <c:pt idx="8">
                  <c:v>21.962463939155523</c:v>
                </c:pt>
                <c:pt idx="9">
                  <c:v>24.21941754449108</c:v>
                </c:pt>
                <c:pt idx="10">
                  <c:v>27.140871107164489</c:v>
                </c:pt>
                <c:pt idx="11">
                  <c:v>30.266245380433155</c:v>
                </c:pt>
                <c:pt idx="12">
                  <c:v>28.363791649795232</c:v>
                </c:pt>
                <c:pt idx="13">
                  <c:v>29.116946211632484</c:v>
                </c:pt>
                <c:pt idx="14">
                  <c:v>26.846588906685593</c:v>
                </c:pt>
                <c:pt idx="15">
                  <c:v>32.932545672937572</c:v>
                </c:pt>
                <c:pt idx="16">
                  <c:v>33.976112313925675</c:v>
                </c:pt>
                <c:pt idx="17">
                  <c:v>36.928318164781466</c:v>
                </c:pt>
                <c:pt idx="18">
                  <c:v>41.20036371859544</c:v>
                </c:pt>
                <c:pt idx="19">
                  <c:v>43.375903448244799</c:v>
                </c:pt>
                <c:pt idx="20">
                  <c:v>46.673674512753635</c:v>
                </c:pt>
                <c:pt idx="21">
                  <c:v>50.023266468593519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8-4E59-BAA5-E2306DBE88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9897776"/>
        <c:axId val="629896792"/>
      </c:lineChart>
      <c:catAx>
        <c:axId val="6298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896792"/>
        <c:crosses val="autoZero"/>
        <c:auto val="1"/>
        <c:lblAlgn val="ctr"/>
        <c:lblOffset val="100"/>
        <c:noMultiLvlLbl val="0"/>
      </c:catAx>
      <c:valAx>
        <c:axId val="6298967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9897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79F821-EA5E-4F34-A916-0BE70D51B1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9361F-B977-4A8B-8EE1-6D2C7CC441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E0AE926-6048-4F3A-82D1-9DCE6003D7E6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ED0A95-1D11-4B85-B937-56299A03CB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C4C7B5-5734-41B6-ACAE-FDC7D5363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C4EC8-ACB7-4031-8663-A4EC9E97B3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015F4-AAEF-4EC0-9BA0-E97D04FD4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B24D63D-9726-4AB9-ABB1-B757BD2078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72104410-C354-43DF-85FD-D9DAB04552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00BCADD3-2F9C-4BA3-84AB-FA47C7B0B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8A129-970C-4816-9787-35EB0F6A9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4D1F27-06BF-4D09-A7DC-3966BE82AEC3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31935-268C-4121-93E0-1A98E410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C0600-8B95-49E3-81DE-316F9FD0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147C2-ADEC-480A-B2BA-DAD27A5D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08EF32-1F07-4C34-9502-139B11B72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08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D085C-6DE4-413F-AB88-62F6A8D5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C76FA-8C8D-4615-BB5A-B50F6FF4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C2BC6-BBC8-4013-82F4-6FFFF6E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4CD582-EB05-49A9-91EC-CA5B6C645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2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6E766-D5A0-426D-AA88-8298E13B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A330E-E351-4416-AEBD-37C1FEBB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770E5-A1CA-4EB8-8A71-F02A4A2B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88AE-C7B5-4B04-AD5A-D5291B613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2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D533F-B125-4B80-8E36-B47DDEF3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6A8CD-C74E-4F8B-84FC-A68D4EDC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ECF8E-30B7-4CDA-907D-F1A002FA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C25C-9B53-4A02-AED0-66AFDBF22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00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5A9D94-3C5F-4F5E-AC43-C7B4E3B3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2511C2A-E4AB-4609-8A66-60F76C80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291BD5F-B6A8-4E70-BBDC-E78775E2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F2F1-F419-46BB-B334-AF3B36684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F2EA8E6-A77B-460F-8BFC-2E063435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2FD0EE4-000D-4B56-88C9-7CD1DBB8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5AC3D14-7FCB-45CC-85C8-7E9D34E5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B6E3-CA48-499B-B5A0-EA4F9BF1B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8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87E9F61-7770-47CE-9B83-35727FF8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9BB3E9A-DFAC-4E57-9636-4C40FD98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F5DF98E-EF2C-470C-848E-EAB650D9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F6DF-C324-40F8-940B-E92974DD1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56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5AB3F1A-1107-4B4E-A707-AF1C0A8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4E67FC3-D841-40F9-A3C4-D8E5B76C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89A6CA0-D0BC-40C3-BC7E-B81690F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AFC42-7B86-4DFC-B772-4BCE8D908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4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A211F-0970-4694-A8A1-287640CF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707A-7F40-4416-AB42-C24DBC42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C2EE6-0B14-4777-96FD-233B54FF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713E8-E05A-427B-B066-2AE0555F4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3D04C088-08F2-49B0-BE48-F26EB97D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33B2AD60-695B-4DA3-864F-879C3D63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A56F3E5-F915-4656-A722-4DD3E2C3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6EF38-2832-4081-BABA-8B1683EA6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8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DE3BE-599D-483F-8F75-0969FE51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1FB0B-4C35-4D8A-8931-533EA7C0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A298F-5857-4BCC-BED9-AF1A6584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ADFCE-2601-4D71-B9C9-EE5E16CF0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3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7F1E0-8C10-492D-A845-F3F08A95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91E24-7342-4080-9734-A11118F9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8C4A0-63F0-4C8D-B9B0-36117DFF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2AA5-278B-4ACC-AF4F-A55FD4945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1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A07EE0-39BB-4A00-910B-06FA6A50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76A6B6D-9A22-47C2-A0A7-1EC8E7CE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E475E4F-AA05-4780-A956-60F6942C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82ED7-80B0-4BFE-9ADF-A33AA9FA5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31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FB12653-7809-44BA-BB1C-27FAE1E2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C5CD410-C1F7-4946-8F85-34C86227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0CA54E-60D8-482E-AB4F-9FC7F46B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1B70-5A69-4952-9609-F806E25E2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4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5621511-5CB6-4CAF-8D09-5B17C9CE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9F6D935-F77A-4C3E-96A4-638B41A0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2B0FF0A-4697-4424-815E-7ED5B38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2EC2-8B05-441D-BB27-501E9CAD3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0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3449377-7FD1-4B34-ACD9-0294B9DA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3A4C193-9DF3-4CB2-BBAF-3E20A16C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45F0435-2979-4F4F-BA8C-FD1A93F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A2EB1-1B62-4A98-804F-5A67A5C4A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17ECB-1EA6-4AC7-9B3F-F2A21FBA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D884D-5D6E-409D-9390-B52A7F10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E9C10-1068-4F1D-B6AB-AD68E539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B02C0-90E8-4623-9D07-CA57A4D90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49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FB6951-440D-4214-BF87-72519A3A1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443147B-F7ED-42DE-811A-9B3693A42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C95843E-2ED5-4C0B-B502-5A42F4544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4581-6DA2-4F23-BE94-8FDA706DF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38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A7280-6F74-486A-A17B-47FC27BA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7E98744-5280-467E-A0A1-32A90F2DD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1A4D9-B919-4966-AEFF-EFBA9A2CE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5EE02-0FBA-4C30-9955-062192619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A5A6C-482A-4505-B68F-0B2F8A4FD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fld id="{4C783187-31E1-4CD1-A7FE-39A7C68A3BB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D:\@WORK\@PowerPoint\third\images\logo.png">
            <a:extLst>
              <a:ext uri="{FF2B5EF4-FFF2-40B4-BE49-F238E27FC236}">
                <a16:creationId xmlns:a16="http://schemas.microsoft.com/office/drawing/2014/main" id="{86EC16BB-90EE-4C4F-AB4C-927D7CB2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9C8AA-09D9-427E-A7B4-5A3ACCDF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B934D0E1-3879-4F5C-828E-9B0938433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81997-B8C8-4C1B-99E9-906CE0949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4BDC0-9C72-4122-BDC0-09FEA8E27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B5F63-50C5-4F31-99C8-F5FAC238A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fld id="{0904411C-A9D9-4B75-AAE6-B78477132E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8" descr="D:\@WORK\@PowerPoint\third\images\logo.png">
            <a:extLst>
              <a:ext uri="{FF2B5EF4-FFF2-40B4-BE49-F238E27FC236}">
                <a16:creationId xmlns:a16="http://schemas.microsoft.com/office/drawing/2014/main" id="{0E7C1BC9-868A-4B78-96A0-DF79B8F9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6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.harvard.edu/faculty/mankiw/files/AEIspeech.pdf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gregmankiw.blogspot.com/2006/05/outsourcing-redux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findarticles.com/p/articles/mi_m2889/is_7_41/ai_n27849399" TargetMode="External"/><Relationship Id="rId5" Type="http://schemas.openxmlformats.org/officeDocument/2006/relationships/hyperlink" Target="http://www.economics.harvard.edu/faculty/mankiw/files/Mankiw%20resignation%20letter%20Feb%209%202005.pdf" TargetMode="External"/><Relationship Id="rId4" Type="http://schemas.openxmlformats.org/officeDocument/2006/relationships/hyperlink" Target="http://www.economics.harvard.edu/faculty/mankiw/files/trade_deficit_dec_2005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ata.worldbank.org/indicator/NE.EXP.GNFS.ZS?end=2016&amp;locations=RS&amp;start=1995&amp;view=chart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rs/" TargetMode="External"/><Relationship Id="rId2" Type="http://schemas.openxmlformats.org/officeDocument/2006/relationships/hyperlink" Target="mailto:dpopovic@sbb.r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piona96@gmail.com" TargetMode="External"/><Relationship Id="rId5" Type="http://schemas.openxmlformats.org/officeDocument/2006/relationships/hyperlink" Target="mailto:kastratovic@ekof.bg.ac.rs" TargetMode="External"/><Relationship Id="rId4" Type="http://schemas.openxmlformats.org/officeDocument/2006/relationships/hyperlink" Target="mailto:aleksanra@ekof.bg.ac.r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f9b1ec6-35ec-11e9-bd3a-8b2a211d90d5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hyperlink" Target="mailto:dpopovic@ekof.bg.ac.r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nica.popovic.ekof.bg.ac.rs/info-paket_ME_2019.docx" TargetMode="Externa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&#382;http:/www.youtube.com/watch?v=A5GryIDl0qY&amp;feature=player_embedded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anica.popovic.ekof.bg.ac.rs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EFdanapopovic" TargetMode="External"/><Relationship Id="rId5" Type="http://schemas.openxmlformats.org/officeDocument/2006/relationships/hyperlink" Target="mailto:dpopovic@sbb.yu" TargetMode="External"/><Relationship Id="rId4" Type="http://schemas.openxmlformats.org/officeDocument/2006/relationships/hyperlink" Target="mailto:dpopovic@one.ekof.bg.ac.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anica.popovic.ekof.bg.ac.rs/info-paket_ME_2020-1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2B4CEA8-936E-46C5-A30C-21A7E5960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667000"/>
            <a:ext cx="6705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>
                <a:latin typeface="Verdana" panose="020B0604030504040204" pitchFamily="34" charset="0"/>
              </a:rPr>
              <a:t> </a:t>
            </a:r>
            <a:r>
              <a:rPr lang="sr-Latn-CS" altLang="en-US" dirty="0"/>
              <a:t>predmet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dirty="0"/>
              <a:t> kolokvijium i ispit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sr-Latn-CS" altLang="en-US" dirty="0"/>
              <a:t>nastava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CS" altLang="en-US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dirty="0"/>
              <a:t> ove nedelje nema časova vežbi</a:t>
            </a:r>
            <a:endParaRPr lang="en-US" alt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DE645C-5B68-4A07-9887-CDC0C94207D4}"/>
              </a:ext>
            </a:extLst>
          </p:cNvPr>
          <p:cNvSpPr txBox="1">
            <a:spLocks/>
          </p:cNvSpPr>
          <p:nvPr/>
        </p:nvSpPr>
        <p:spPr>
          <a:xfrm>
            <a:off x="609600" y="85725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Uvodno predavanje: </a:t>
            </a:r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pravila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0484" name="Picture 2" descr="D:\@WORK\@PowerPoint\third\images\shape-2.png">
            <a:extLst>
              <a:ext uri="{FF2B5EF4-FFF2-40B4-BE49-F238E27FC236}">
                <a16:creationId xmlns:a16="http://schemas.microsoft.com/office/drawing/2014/main" id="{F1EFDAD7-DF9C-4339-93F1-73AF235F4B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748CF-3C82-4E3F-8EC7-259E26C2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1430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5FFF4533-B1D0-4D0B-B375-C59D6C07C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-1562" r="1"/>
          <a:stretch/>
        </p:blipFill>
        <p:spPr bwMode="auto">
          <a:xfrm>
            <a:off x="457200" y="76200"/>
            <a:ext cx="81788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FA66BE-164D-4400-AA56-CBD428540BB1}"/>
              </a:ext>
            </a:extLst>
          </p:cNvPr>
          <p:cNvGrpSpPr/>
          <p:nvPr/>
        </p:nvGrpSpPr>
        <p:grpSpPr>
          <a:xfrm>
            <a:off x="0" y="857250"/>
            <a:ext cx="9144000" cy="5143500"/>
            <a:chOff x="0" y="857250"/>
            <a:chExt cx="9144000" cy="5143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69ED055-3FD0-4F0E-B532-82E873667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689D8FD-F6C8-4463-AF97-B6A031C6913B}"/>
                </a:ext>
              </a:extLst>
            </p:cNvPr>
            <p:cNvSpPr/>
            <p:nvPr/>
          </p:nvSpPr>
          <p:spPr>
            <a:xfrm>
              <a:off x="3810000" y="4953000"/>
              <a:ext cx="28956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B3D1A92-C687-47D3-8F93-EF84D06EB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3600" b="1">
                <a:latin typeface="Verdana" pitchFamily="34" charset="0"/>
              </a:rPr>
              <a:t>O čemu ćemo sve govoriti</a:t>
            </a:r>
            <a:br>
              <a:rPr lang="sr-Latn-CS" sz="3600" b="1">
                <a:latin typeface="Verdana" pitchFamily="34" charset="0"/>
              </a:rPr>
            </a:br>
            <a:endParaRPr lang="en-US" sz="3600" b="1">
              <a:latin typeface="Verdana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4A0334-B80E-47E3-AD86-518368D28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Autsorsing  - outsourcing</a:t>
            </a:r>
          </a:p>
          <a:p>
            <a:pPr eaLnBrk="1" hangingPunct="1"/>
            <a:r>
              <a:rPr lang="sr-Latn-CS" altLang="en-US"/>
              <a:t>Kako je stradao Greg Menkju</a:t>
            </a:r>
          </a:p>
          <a:p>
            <a:pPr eaLnBrk="1" hangingPunct="1"/>
            <a:r>
              <a:rPr lang="sr-Latn-CS" altLang="en-US"/>
              <a:t>Pročitajte više o tome </a:t>
            </a:r>
            <a:r>
              <a:rPr lang="sr-Latn-CS" altLang="en-US" b="1">
                <a:hlinkClick r:id="rId2"/>
              </a:rPr>
              <a:t>ovde</a:t>
            </a:r>
            <a:endParaRPr lang="sr-Latn-CS" altLang="en-US" b="1"/>
          </a:p>
          <a:p>
            <a:pPr eaLnBrk="1" hangingPunct="1"/>
            <a:r>
              <a:rPr lang="sr-Latn-CS" altLang="en-US" b="1"/>
              <a:t>Kako radi </a:t>
            </a:r>
            <a:r>
              <a:rPr lang="sr-Latn-CS" altLang="en-US" b="1">
                <a:hlinkClick r:id="rId3"/>
              </a:rPr>
              <a:t>ekonomski savet SAD</a:t>
            </a:r>
            <a:endParaRPr lang="sr-Latn-CS" altLang="en-US" b="1"/>
          </a:p>
          <a:p>
            <a:pPr eaLnBrk="1" hangingPunct="1"/>
            <a:r>
              <a:rPr lang="sr-Latn-CS" altLang="en-US" b="1"/>
              <a:t>Kako se </a:t>
            </a:r>
            <a:r>
              <a:rPr lang="sr-Latn-CS" altLang="en-US" b="1">
                <a:hlinkClick r:id="rId4"/>
              </a:rPr>
              <a:t>razočarao</a:t>
            </a:r>
            <a:r>
              <a:rPr lang="sr-Latn-CS" altLang="en-US" b="1"/>
              <a:t> i </a:t>
            </a:r>
            <a:r>
              <a:rPr lang="sr-Latn-CS" altLang="en-US" b="1">
                <a:hlinkClick r:id="rId5"/>
              </a:rPr>
              <a:t>dao ostavku</a:t>
            </a:r>
            <a:endParaRPr lang="sr-Latn-CS" altLang="en-US" b="1"/>
          </a:p>
          <a:p>
            <a:pPr eaLnBrk="1" hangingPunct="1"/>
            <a:r>
              <a:rPr lang="sr-Latn-CS" altLang="en-US" b="1"/>
              <a:t>Odgovor </a:t>
            </a:r>
            <a:r>
              <a:rPr lang="sr-Latn-CS" altLang="en-US" b="1">
                <a:hlinkClick r:id="rId6"/>
              </a:rPr>
              <a:t>predsednika Buša</a:t>
            </a:r>
            <a:endParaRPr lang="en-US" altLang="en-US" b="1"/>
          </a:p>
        </p:txBody>
      </p:sp>
      <p:pic>
        <p:nvPicPr>
          <p:cNvPr id="30724" name="Picture 4" descr="mankiw">
            <a:extLst>
              <a:ext uri="{FF2B5EF4-FFF2-40B4-BE49-F238E27FC236}">
                <a16:creationId xmlns:a16="http://schemas.microsoft.com/office/drawing/2014/main" id="{26E48523-5CC0-4BF1-BC09-154F1F6D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7319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27BD5D7-C83A-434A-BC36-CEA31C6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77A20F9-0C84-48D8-B4A9-CE2CCDE8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Kako izgleda nastava u SAD... </a:t>
            </a:r>
          </a:p>
          <a:p>
            <a:pPr eaLnBrk="1" hangingPunct="1"/>
            <a:r>
              <a:rPr lang="sr-Latn-CS" altLang="en-US"/>
              <a:t>Ali i u Evropi...</a:t>
            </a:r>
          </a:p>
          <a:p>
            <a:pPr eaLnBrk="1" hangingPunct="1"/>
            <a:r>
              <a:rPr lang="sr-Latn-CS" altLang="en-US"/>
              <a:t>ocenjivanje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35106C-9D99-43AB-BDE3-139C7F8C1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E60D66A-AF43-45A2-AE90-7E2F1730F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28" t="49399" r="28361" b="8634"/>
          <a:stretch/>
        </p:blipFill>
        <p:spPr>
          <a:xfrm>
            <a:off x="152400" y="1371600"/>
            <a:ext cx="86677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3436617-39F6-4B2B-A107-EC5491A69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Prona</a:t>
            </a:r>
            <a:r>
              <a:rPr lang="sr-Latn-CS"/>
              <a:t>đite sami podatak </a:t>
            </a: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0625BE9-80E0-4E48-B34F-1DC25C387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dirty="0"/>
              <a:t>Koji je danas udeo izvoza u BDP u Srbiji?</a:t>
            </a:r>
          </a:p>
          <a:p>
            <a:pPr eaLnBrk="1" hangingPunct="1"/>
            <a:r>
              <a:rPr lang="sr-Latn-CS" altLang="en-US" dirty="0"/>
              <a:t>uvoza?</a:t>
            </a:r>
          </a:p>
          <a:p>
            <a:pPr eaLnBrk="1" hangingPunct="1"/>
            <a:r>
              <a:rPr lang="sr-Latn-CS" altLang="en-US" dirty="0"/>
              <a:t>Šta vam to govori?</a:t>
            </a:r>
          </a:p>
          <a:p>
            <a:pPr eaLnBrk="1" hangingPunct="1"/>
            <a:r>
              <a:rPr lang="sr-Latn-CS" altLang="en-US" dirty="0"/>
              <a:t>Moramo znati normalne vrednosti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0FA6-1A81-42EF-8F8C-F4457A9D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Platni bilans</a:t>
            </a:r>
            <a:br>
              <a:rPr lang="sr-Latn-C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r-Latn-CS" sz="800" dirty="0">
                <a:solidFill>
                  <a:schemeClr val="tx2">
                    <a:satMod val="200000"/>
                  </a:schemeClr>
                </a:solidFill>
                <a:hlinkClick r:id="rId2"/>
              </a:rPr>
              <a:t>https://data.worldbank.org/indicator/NE.EXP.GNFS.ZS?end=2016&amp;locations=RS&amp;start=1995&amp;view=chart</a:t>
            </a:r>
            <a:br>
              <a:rPr lang="sr-Latn-CS" sz="800" dirty="0">
                <a:solidFill>
                  <a:schemeClr val="tx2">
                    <a:satMod val="200000"/>
                  </a:schemeClr>
                </a:solidFill>
              </a:rPr>
            </a:br>
            <a:endParaRPr lang="en-US" sz="8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C35631-D32C-4A03-A1FE-8E8D4EDDCA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534400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66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5B7E16-EE5B-4DA1-98C7-FCDCF1253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77" t="74649" r="23616" b="12625"/>
          <a:stretch/>
        </p:blipFill>
        <p:spPr>
          <a:xfrm>
            <a:off x="1600200" y="1905000"/>
            <a:ext cx="7147560" cy="10668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B5B87A0-21F9-407E-983C-80FEDE58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0" t="14409" r="23709" b="76682"/>
          <a:stretch/>
        </p:blipFill>
        <p:spPr bwMode="auto">
          <a:xfrm>
            <a:off x="1600200" y="1371600"/>
            <a:ext cx="714756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82D9A-B140-49E5-90A5-02DE9AD7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https://www.fren.org.rs/sites/default/files/qm/QM54srpski.pdf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62828-C92E-4726-82B5-A628F79716D2}"/>
              </a:ext>
            </a:extLst>
          </p:cNvPr>
          <p:cNvSpPr/>
          <p:nvPr/>
        </p:nvSpPr>
        <p:spPr>
          <a:xfrm>
            <a:off x="3200400" y="2362200"/>
            <a:ext cx="5334000" cy="289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73997C04-FA85-4842-83F9-4867E1455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8" t="49399" r="28361" b="8634"/>
          <a:stretch/>
        </p:blipFill>
        <p:spPr bwMode="auto">
          <a:xfrm>
            <a:off x="1600200" y="3002280"/>
            <a:ext cx="7239000" cy="408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D4248C-D751-4B7A-9EC8-CF0C2C507FD2}"/>
              </a:ext>
            </a:extLst>
          </p:cNvPr>
          <p:cNvSpPr/>
          <p:nvPr/>
        </p:nvSpPr>
        <p:spPr>
          <a:xfrm>
            <a:off x="7239000" y="4186782"/>
            <a:ext cx="152400" cy="1936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BE4F32-C032-4147-B3E7-A401F5C88AA1}"/>
              </a:ext>
            </a:extLst>
          </p:cNvPr>
          <p:cNvSpPr/>
          <p:nvPr/>
        </p:nvSpPr>
        <p:spPr>
          <a:xfrm>
            <a:off x="7413282" y="4582494"/>
            <a:ext cx="152400" cy="1540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79845-ACAA-464B-9929-E48ABC9C652C}"/>
              </a:ext>
            </a:extLst>
          </p:cNvPr>
          <p:cNvSpPr txBox="1"/>
          <p:nvPr/>
        </p:nvSpPr>
        <p:spPr>
          <a:xfrm>
            <a:off x="7162800" y="611751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Srbija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A8C87983-29C9-447E-97BD-B0862299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372600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>
            <a:extLst>
              <a:ext uri="{FF2B5EF4-FFF2-40B4-BE49-F238E27FC236}">
                <a16:creationId xmlns:a16="http://schemas.microsoft.com/office/drawing/2014/main" id="{1EAE0420-1406-4473-B95D-16EFF7C39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73038"/>
            <a:ext cx="8534400" cy="8937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Verdana" pitchFamily="34" charset="0"/>
              </a:rPr>
              <a:t>Proizvodnja i izvoz</a:t>
            </a:r>
            <a:r>
              <a:rPr lang="sr-Latn-CS">
                <a:latin typeface="Verdana" pitchFamily="34" charset="0"/>
              </a:rPr>
              <a:t> u svetu  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9CC4BB-4D4D-4A38-9F7B-8159A9630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>
                <a:latin typeface="Verdana" pitchFamily="34" charset="0"/>
              </a:rPr>
              <a:t>Uvod</a:t>
            </a:r>
            <a:endParaRPr lang="en-US">
              <a:latin typeface="Verdana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E3C524-4DDC-4919-A846-0795C23D0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  <a:hlinkClick r:id="rId2"/>
              </a:rPr>
              <a:t>Danica Popović</a:t>
            </a:r>
            <a:r>
              <a:rPr lang="sr-Latn-CS" altLang="en-US" sz="2800" dirty="0">
                <a:latin typeface="Verdana" panose="020B0604030504040204" pitchFamily="34" charset="0"/>
              </a:rPr>
              <a:t>, </a:t>
            </a:r>
            <a:r>
              <a:rPr lang="en-US" altLang="en-US" sz="2800" dirty="0">
                <a:latin typeface="Verdana" panose="020B0604030504040204" pitchFamily="34" charset="0"/>
                <a:hlinkClick r:id="rId3"/>
              </a:rPr>
              <a:t>http://danica.popovic.ekof.bg.ac.rs</a:t>
            </a:r>
            <a:r>
              <a:rPr lang="sr-Latn-CS" altLang="en-US" sz="2800" dirty="0">
                <a:latin typeface="Verdana" panose="020B0604030504040204" pitchFamily="34" charset="0"/>
                <a:hlinkClick r:id="rId3"/>
              </a:rPr>
              <a:t>/</a:t>
            </a:r>
            <a:endParaRPr lang="en-US" altLang="en-US" sz="2800" dirty="0">
              <a:latin typeface="Verdana" panose="020B0604030504040204" pitchFamily="34" charset="0"/>
            </a:endParaRPr>
          </a:p>
          <a:p>
            <a:pPr eaLnBrk="1" hangingPunct="1"/>
            <a:endParaRPr lang="sr-Latn-CS" altLang="en-US" sz="2800" dirty="0">
              <a:latin typeface="Verdana" panose="020B0604030504040204" pitchFamily="34" charset="0"/>
            </a:endParaRPr>
          </a:p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</a:rPr>
              <a:t>Kabinet 510</a:t>
            </a:r>
          </a:p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</a:rPr>
              <a:t>prijem studenata utorak 12-14h</a:t>
            </a:r>
          </a:p>
          <a:p>
            <a:r>
              <a:rPr lang="sr-Latn-CS" altLang="en-US" sz="2800" dirty="0">
                <a:latin typeface="Verdana" panose="020B0604030504040204" pitchFamily="34" charset="0"/>
              </a:rPr>
              <a:t>Asistenti:</a:t>
            </a:r>
            <a:br>
              <a:rPr lang="sr-Latn-CS" altLang="en-US" sz="2800" dirty="0">
                <a:latin typeface="Verdana" panose="020B0604030504040204" pitchFamily="34" charset="0"/>
              </a:rPr>
            </a:br>
            <a:r>
              <a:rPr lang="sr-Latn-CS" altLang="en-US" sz="2800" dirty="0">
                <a:latin typeface="Verdana" panose="020B0604030504040204" pitchFamily="34" charset="0"/>
                <a:hlinkClick r:id="rId4"/>
              </a:rPr>
              <a:t>Aleksandra Đorđević</a:t>
            </a:r>
            <a:br>
              <a:rPr lang="sr-Latn-CS" altLang="en-US" sz="2800" dirty="0">
                <a:latin typeface="Verdana" panose="020B0604030504040204" pitchFamily="34" charset="0"/>
              </a:rPr>
            </a:br>
            <a:r>
              <a:rPr lang="en-GB" dirty="0">
                <a:hlinkClick r:id="rId5"/>
              </a:rPr>
              <a:t>Radovan </a:t>
            </a:r>
            <a:r>
              <a:rPr lang="en-GB" dirty="0" err="1">
                <a:hlinkClick r:id="rId5"/>
              </a:rPr>
              <a:t>Kastratović</a:t>
            </a:r>
            <a:endParaRPr lang="sr-Latn-RS" dirty="0"/>
          </a:p>
          <a:p>
            <a:r>
              <a:rPr lang="sr-Latn-RS" altLang="en-US" dirty="0">
                <a:hlinkClick r:id="rId6"/>
              </a:rPr>
              <a:t>Luka Jovanović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B48F-A273-4E84-BEF8-BD6863C5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CCBBFED8-5F3C-4B64-B3C6-09A178F34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2" t="23169" r="11639" b="47104"/>
          <a:stretch>
            <a:fillRect/>
          </a:stretch>
        </p:blipFill>
        <p:spPr>
          <a:xfrm>
            <a:off x="-1295400" y="304800"/>
            <a:ext cx="11026775" cy="62484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54FD2AC-14C6-4F39-A562-1A0AB4CA8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Gravitacioni model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AA3D409-178E-400D-8D88-5FF4B4AF08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>
                <a:latin typeface="Verdana" pitchFamily="34" charset="0"/>
              </a:rPr>
              <a:t>očekujemo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da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države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više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trguju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sa</a:t>
            </a:r>
            <a:r>
              <a:rPr lang="en-US" dirty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velikim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državama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koje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geografski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bliže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koje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imaju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otvorenije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ekonomske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sisteme</a:t>
            </a:r>
            <a:endParaRPr lang="en-US" dirty="0">
              <a:latin typeface="Verdana" pitchFamily="34" charset="0"/>
            </a:endParaRP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koje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imaju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sličan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jezik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kulturno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nasleđe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5161F2D-C526-40EA-9194-ECCD89713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00" dirty="0" err="1"/>
              <a:t>Gravitacioni</a:t>
            </a:r>
            <a:r>
              <a:rPr lang="en-US" sz="5300" dirty="0"/>
              <a:t> model </a:t>
            </a:r>
            <a:br>
              <a:rPr lang="sr-Latn-CS" dirty="0"/>
            </a:b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379C593-62B7-4291-9AB8-B437D5719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en-US" altLang="en-US"/>
              <a:t>O</a:t>
            </a:r>
            <a:r>
              <a:rPr lang="sr-Latn-CS" altLang="en-US"/>
              <a:t>čekujemo:</a:t>
            </a:r>
            <a:endParaRPr lang="en-US" altLang="en-US"/>
          </a:p>
          <a:p>
            <a:pPr eaLnBrk="1" hangingPunct="1"/>
            <a:r>
              <a:rPr lang="en-US" altLang="en-US" sz="2800"/>
              <a:t>da je bilateralna trgovina barem u pozitivnoj korelaciji sa proizvedenim BDP u dvema zemljama</a:t>
            </a:r>
          </a:p>
          <a:p>
            <a:pPr eaLnBrk="1" hangingPunct="1"/>
            <a:r>
              <a:rPr lang="en-US" altLang="en-US" sz="2800"/>
              <a:t>i da je manja što je rastojanje između dveju zemalja veće</a:t>
            </a:r>
          </a:p>
          <a:p>
            <a:pPr eaLnBrk="1" hangingPunct="1"/>
            <a:r>
              <a:rPr lang="en-US" altLang="en-US" sz="2800"/>
              <a:t>- kao Njutnov zakon gravitacije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3C15664C-8588-4613-8AE5-B9EB504A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41438"/>
            <a:ext cx="89646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>
            <a:extLst>
              <a:ext uri="{FF2B5EF4-FFF2-40B4-BE49-F238E27FC236}">
                <a16:creationId xmlns:a16="http://schemas.microsoft.com/office/drawing/2014/main" id="{9C610CA6-1DEE-4835-A388-263E136F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2438"/>
            <a:ext cx="268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CS" altLang="en-US" sz="3600">
                <a:solidFill>
                  <a:schemeClr val="bg2"/>
                </a:solidFill>
                <a:latin typeface="Verdana" panose="020B0604030504040204" pitchFamily="34" charset="0"/>
              </a:rPr>
              <a:t>Potvrđeno!</a:t>
            </a:r>
            <a:endParaRPr lang="en-US" altLang="en-US" sz="360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2A59F4-263B-4753-A24A-B63AD990B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63333" r="52500" b="9291"/>
          <a:stretch/>
        </p:blipFill>
        <p:spPr>
          <a:xfrm>
            <a:off x="-559084" y="1391443"/>
            <a:ext cx="9703084" cy="407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E84223B5-2A4D-482B-BAFC-860E5AE5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9646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>
            <a:extLst>
              <a:ext uri="{FF2B5EF4-FFF2-40B4-BE49-F238E27FC236}">
                <a16:creationId xmlns:a16="http://schemas.microsoft.com/office/drawing/2014/main" id="{3C3E6750-233A-44E3-95A1-240DF6ED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t="71298" r="10834" b="17986"/>
          <a:stretch>
            <a:fillRect/>
          </a:stretch>
        </p:blipFill>
        <p:spPr bwMode="auto">
          <a:xfrm>
            <a:off x="3429000" y="2667000"/>
            <a:ext cx="110378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4C3A6F-84E8-44C4-A7BC-121FA800DCE6}"/>
              </a:ext>
            </a:extLst>
          </p:cNvPr>
          <p:cNvCxnSpPr/>
          <p:nvPr/>
        </p:nvCxnSpPr>
        <p:spPr>
          <a:xfrm flipH="1">
            <a:off x="1371600" y="3124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877E8E-E7BB-4037-AF5B-040C72CB025C}"/>
              </a:ext>
            </a:extLst>
          </p:cNvPr>
          <p:cNvCxnSpPr/>
          <p:nvPr/>
        </p:nvCxnSpPr>
        <p:spPr>
          <a:xfrm flipH="1" flipV="1">
            <a:off x="1676400" y="5029200"/>
            <a:ext cx="1676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415B84D-BD70-457B-B32C-A6F4ABBD9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158038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Verdana" pitchFamily="34" charset="0"/>
              </a:rPr>
              <a:t>Izazov globalizacije</a:t>
            </a:r>
            <a:br>
              <a:rPr lang="en-US">
                <a:latin typeface="Verdana" pitchFamily="34" charset="0"/>
              </a:rPr>
            </a:br>
            <a:endParaRPr lang="en-US">
              <a:latin typeface="Verdana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F007AC5-F586-456B-9511-EC689D8F1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dirty="0"/>
              <a:t>Ovo je veliko polje debata.</a:t>
            </a:r>
          </a:p>
          <a:p>
            <a:pPr eaLnBrk="1" hangingPunct="1"/>
            <a:r>
              <a:rPr lang="sr-Latn-CS" altLang="en-US" dirty="0"/>
              <a:t>Glasamo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2B273-88D4-45EE-9519-F7D3B546F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1" t="52451" r="30000" b="8518"/>
          <a:stretch/>
        </p:blipFill>
        <p:spPr>
          <a:xfrm>
            <a:off x="592932" y="2836246"/>
            <a:ext cx="8105774" cy="44996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F961939-6651-4AB5-A8E6-243623305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Srbija – šta još?</a:t>
            </a:r>
            <a:endParaRPr 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7D40D4B-B62F-4FCC-BC92-63EE8D79F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Nezaposlenost</a:t>
            </a:r>
          </a:p>
          <a:p>
            <a:pPr eaLnBrk="1" hangingPunct="1"/>
            <a:r>
              <a:rPr lang="sr-Latn-CS" altLang="en-US"/>
              <a:t>Pridruživanje EU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F9039C2-D060-449E-A0CB-6716BED0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>
                <a:solidFill>
                  <a:schemeClr val="tx2">
                    <a:satMod val="200000"/>
                  </a:schemeClr>
                </a:solidFill>
              </a:rPr>
              <a:t>Šta ćemo još raditi	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EB6DB53-E76B-4959-B5ED-FFF5121B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50292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r-Latn-CS" dirty="0"/>
              <a:t>Dva cilja: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Najpre obraditi događaj nedelje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Brexit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ne možete da otvorite stranicu, pošaljite mi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posaljite mail"/>
              </a:rPr>
              <a:t>mail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1108"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sr-Latn-CS" dirty="0"/>
              <a:t>ključni pojmovi u lekciji</a:t>
            </a:r>
          </a:p>
          <a:p>
            <a:pPr marL="741108"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endParaRPr lang="sr-Latn-CS" dirty="0"/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endParaRPr lang="sr-Latn-CS" dirty="0"/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endParaRPr lang="sr-Latn-CS" dirty="0"/>
          </a:p>
          <a:p>
            <a:pPr marL="1261808" lvl="3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endParaRPr lang="sr-Latn-CS" dirty="0"/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r-Latn-C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8497FBD-498E-4EC3-B35A-B33E52426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73405"/>
              </p:ext>
            </p:extLst>
          </p:nvPr>
        </p:nvGraphicFramePr>
        <p:xfrm>
          <a:off x="98425" y="98425"/>
          <a:ext cx="47799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Packager Shell Object" showAsIcon="1" r:id="rId5" imgW="4779720" imgH="604800" progId="Package">
                  <p:embed/>
                </p:oleObj>
              </mc:Choice>
              <mc:Fallback>
                <p:oleObj name="Packager Shell Object" showAsIcon="1" r:id="rId5" imgW="4779720" imgH="60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779963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36E6-19E3-4255-8223-3B8B3699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CD694-53E4-4669-8C86-0E30AEFA2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9" t="17924" r="51967" b="69836"/>
          <a:stretch/>
        </p:blipFill>
        <p:spPr>
          <a:xfrm>
            <a:off x="428596" y="2171700"/>
            <a:ext cx="828680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9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FB6C80-E8C5-4DEA-BB7F-5E6C22CE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7754938" cy="1412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5400" dirty="0">
                <a:solidFill>
                  <a:schemeClr val="tx2">
                    <a:satMod val="200000"/>
                  </a:schemeClr>
                </a:solidFill>
              </a:rPr>
              <a:t>Država nije - preduzeće</a:t>
            </a:r>
            <a:endParaRPr lang="en-US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8EA2-ED51-4379-A829-B163D919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Latn-RS" dirty="0"/>
              <a:t>DA LI JE RAZLIKA SAMO U VELIČINI?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Latn-RS" dirty="0"/>
              <a:t>DA LI SU PRIVREDNICI NAJBOLJI DRŽAVNICI?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sz="1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r-Latn-RS" sz="1600" dirty="0"/>
              <a:t>Šta je cilj državnika?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r-Latn-RS" sz="1600" dirty="0"/>
              <a:t>Privrednika?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sr-Latn-CS" sz="1600" dirty="0"/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r-Latn-CS" sz="1600" dirty="0"/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/>
              <a:t>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3B4F32-E632-4EDC-8E20-D1064CF15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Knjiga</a:t>
            </a:r>
            <a:r>
              <a:rPr lang="en-US" dirty="0"/>
              <a:t> – 12. </a:t>
            </a:r>
            <a:r>
              <a:rPr lang="en-US" dirty="0" err="1"/>
              <a:t>izdanje</a:t>
            </a:r>
            <a:endParaRPr lang="en-US" dirty="0"/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81A203D1-8DDE-4BFF-B6AD-429C04E1068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8600" y="1517258"/>
            <a:ext cx="2667000" cy="2521342"/>
          </a:xfrm>
        </p:spPr>
        <p:txBody>
          <a:bodyPr/>
          <a:lstStyle/>
          <a:p>
            <a:pPr eaLnBrk="1" hangingPunct="1"/>
            <a:r>
              <a:rPr lang="nn-NO" alt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koristi više od 700 fakulteta i univerziteta u SAD, Kanadi i drugim zemljama</a:t>
            </a:r>
          </a:p>
          <a:p>
            <a:pPr eaLnBrk="1" hangingPunct="1"/>
            <a:r>
              <a:rPr lang="en-US" alt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12. </a:t>
            </a:r>
            <a:r>
              <a:rPr lang="en-US" alt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izdanj</a:t>
            </a:r>
            <a:r>
              <a:rPr lang="sr-Latn-CS" alt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</a:t>
            </a:r>
          </a:p>
          <a:p>
            <a:pPr eaLnBrk="1" hangingPunct="1"/>
            <a:endParaRPr lang="en-US" alt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F19DF-8B93-47BF-8139-665D82E82D96}"/>
              </a:ext>
            </a:extLst>
          </p:cNvPr>
          <p:cNvSpPr/>
          <p:nvPr/>
        </p:nvSpPr>
        <p:spPr>
          <a:xfrm>
            <a:off x="6629400" y="1828800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Udžbenik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 je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preveden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na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kineski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,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francuski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,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grčki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,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indonežanski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, </a:t>
            </a:r>
            <a:r>
              <a:rPr lang="en-GB" sz="1800" b="0" i="0" u="none" strike="noStrike" baseline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italijanski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,</a:t>
            </a:r>
          </a:p>
          <a:p>
            <a:r>
              <a:rPr lang="pl-PL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korejski, poljski, portugalski, srpski, španski, ruski</a:t>
            </a:r>
            <a:r>
              <a:rPr lang="en-GB" sz="1800" b="0" i="0" u="none" strike="noStrike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STIXGeneral-Regular" panose="00000500000000000000" pitchFamily="50" charset="2"/>
              </a:rPr>
              <a:t>…</a:t>
            </a:r>
            <a:endParaRPr lang="en-GB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831BF-66C7-41D6-8948-9BDD63CD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161660" cy="53078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DDDD333-75CD-4BE9-87E5-9B9752B9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900" dirty="0">
                <a:solidFill>
                  <a:schemeClr val="bg2">
                    <a:lumMod val="90000"/>
                  </a:schemeClr>
                </a:solidFill>
              </a:rPr>
              <a:t>Dva primera</a:t>
            </a:r>
            <a:br>
              <a:rPr lang="sr-Latn-C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2B15221-4216-4D9B-ACD8-B3E4887F3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Izvoz kreira nova radna mesta 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Strane investicije ne mogu da dovedu do deficita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Je li to tačno?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Nije!!!!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BDCBD2E-0EBD-44CA-9CF5-CF97D6B1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r-Latn-CS" sz="3200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sr-Latn-CS" sz="3200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sr-Latn-CS" sz="32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r-Latn-C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Zašto izvoz NE povećava zaposlenost</a:t>
            </a:r>
            <a:br>
              <a:rPr lang="sr-Latn-CS" sz="3200" dirty="0">
                <a:solidFill>
                  <a:schemeClr val="tx2">
                    <a:satMod val="200000"/>
                  </a:schemeClr>
                </a:solidFill>
              </a:rPr>
            </a:br>
            <a:endParaRPr lang="en-US" sz="24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7DA08C5-1D69-471D-8FAB-94F874E9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66127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1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400" dirty="0"/>
              <a:t>Slobodna trgovina otvara nove poslove: Što više Srbija izvozi – veća će biti zaposlenost, a što više uvozi – gubimo radna mesta</a:t>
            </a:r>
          </a:p>
          <a:p>
            <a:pPr eaLnBrk="1" hangingPunct="1"/>
            <a:endParaRPr lang="sr-Latn-CS" altLang="en-US" sz="2400" dirty="0"/>
          </a:p>
          <a:p>
            <a:pPr eaLnBrk="1" hangingPunct="1"/>
            <a:r>
              <a:rPr lang="sr-Latn-CS" altLang="en-US" sz="2400" dirty="0"/>
              <a:t>Je li to tačno?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1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1400" dirty="0"/>
          </a:p>
          <a:p>
            <a:pPr eaLnBrk="1" hangingPunct="1"/>
            <a:r>
              <a:rPr lang="sr-Latn-CS" altLang="en-US" sz="2400" dirty="0"/>
              <a:t>Nije!!!!</a:t>
            </a:r>
          </a:p>
          <a:p>
            <a:pPr eaLnBrk="1" hangingPunct="1"/>
            <a:endParaRPr lang="en-US" altLang="en-US" sz="1100" dirty="0"/>
          </a:p>
          <a:p>
            <a:pPr eaLnBrk="1" hangingPunct="1"/>
            <a:endParaRPr lang="en-US" altLang="en-US" sz="1100" dirty="0"/>
          </a:p>
          <a:p>
            <a:pPr eaLnBrk="1" hangingPunct="1"/>
            <a:endParaRPr lang="en-US" altLang="en-US" sz="1100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B0041A9-B46B-4B23-BAA6-16A937CE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Zašto izvoz ne povećava zaposlenost u zemlji?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871AA-C86D-4FA6-ACBD-2E0AE726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/>
            <a:r>
              <a:rPr lang="sr-Latn-CS" altLang="en-US"/>
              <a:t>Stvoriće poslove u izvoznom sektoru, </a:t>
            </a:r>
          </a:p>
          <a:p>
            <a:pPr eaLnBrk="1" hangingPunct="1"/>
            <a:r>
              <a:rPr lang="sr-Latn-CS" altLang="en-US"/>
              <a:t>Ali će u istoj meri razoriti poslove u ostatku privrede</a:t>
            </a:r>
          </a:p>
          <a:p>
            <a:pPr lvl="1" eaLnBrk="1" hangingPunct="1"/>
            <a:r>
              <a:rPr lang="sr-Latn-CS" altLang="en-US"/>
              <a:t>Kako? Pregrejana tražnja, rast k”, itd.</a:t>
            </a:r>
          </a:p>
          <a:p>
            <a:pPr eaLnBrk="1" hangingPunct="1"/>
            <a:r>
              <a:rPr lang="sr-Latn-CS" altLang="en-US"/>
              <a:t>Saldo će biti  - nula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Dakle, GRANE dobijaju, privreda - ne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442AAB-19AE-4D52-B41A-83B209596864}"/>
              </a:ext>
            </a:extLst>
          </p:cNvPr>
          <p:cNvSpPr txBox="1">
            <a:spLocks/>
          </p:cNvSpPr>
          <p:nvPr/>
        </p:nvSpPr>
        <p:spPr bwMode="auto">
          <a:xfrm>
            <a:off x="12239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sr-Latn-CS" sz="40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Zašto uvoz ne smanjuje zaposlenost u nekoj zemlji?</a:t>
            </a:r>
            <a:endParaRPr lang="en-US" sz="4000" kern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613570-0111-400A-9B6B-D23D369683C5}"/>
              </a:ext>
            </a:extLst>
          </p:cNvPr>
          <p:cNvSpPr txBox="1">
            <a:spLocks/>
          </p:cNvSpPr>
          <p:nvPr/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On zaista može da smanji L u nekoj grani </a:t>
            </a: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Kao i tehnički progres, recimo</a:t>
            </a:r>
          </a:p>
          <a:p>
            <a:pPr marL="1819275" lvl="3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Više ne postoje daktilografi, </a:t>
            </a:r>
          </a:p>
          <a:p>
            <a:pPr marL="1819275" lvl="3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Automati za novac</a:t>
            </a:r>
          </a:p>
          <a:p>
            <a:pPr marL="1819275" lvl="3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“popravka čarapa”, “</a:t>
            </a:r>
            <a:r>
              <a:rPr lang="sr-Latn-CS" sz="3200" kern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vunovlačar</a:t>
            </a: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”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Ali se u istoj meri povećava u drugim sektorima</a:t>
            </a:r>
            <a:endParaRPr lang="sr-Latn-CS" sz="2800" kern="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Dakle, GRANE gube, privreda - ne</a:t>
            </a:r>
            <a:endParaRPr lang="en-US" sz="3200" kern="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EEE1A8F-E133-4AFF-A843-56A94135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Mankiw</a:t>
            </a: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- narodni neprijatelj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8FA89C7-ED29-48F1-B055-C731BDE1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Senator Šumer  tražio </a:t>
            </a:r>
            <a:r>
              <a:rPr lang="en-US" altLang="en-US"/>
              <a:t>27.5</a:t>
            </a:r>
            <a:r>
              <a:rPr lang="sr-Latn-CS" altLang="en-US"/>
              <a:t>% carinu na svu robu iz Kin</a:t>
            </a:r>
            <a:r>
              <a:rPr lang="en-US" altLang="en-US"/>
              <a:t>e.</a:t>
            </a:r>
            <a:endParaRPr lang="sr-Latn-CS" altLang="en-US"/>
          </a:p>
          <a:p>
            <a:pPr eaLnBrk="1" hangingPunct="1"/>
            <a:r>
              <a:rPr lang="sr-Latn-CS" altLang="en-US"/>
              <a:t>Nije ih ubedio da je to loše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Zašto to ipak nije prošlo?</a:t>
            </a:r>
          </a:p>
          <a:p>
            <a:pPr eaLnBrk="1" hangingPunct="1"/>
            <a:r>
              <a:rPr lang="sr-Latn-CS" altLang="en-US"/>
              <a:t>Ali je 2009. godine uvedena carina od 35% na automobilske gume iz Kine</a:t>
            </a:r>
          </a:p>
          <a:p>
            <a:pPr eaLnBrk="1" hangingPunct="1"/>
            <a:endParaRPr lang="sr-Latn-CS" altLang="en-US"/>
          </a:p>
          <a:p>
            <a:pPr eaLnBrk="1" hangingPunct="1"/>
            <a:endParaRPr lang="sr-Latn-C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E75AC94-55A6-4612-9996-E43FD7CD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Ali kako da to niko ne vidi?	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C220-4EFB-480F-817B-004851FC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Dobitak u zaposlenosti u izvoznom sektoru svi vide: </a:t>
            </a:r>
          </a:p>
          <a:p>
            <a:pPr lvl="1" eaLnBrk="1" hangingPunct="1"/>
            <a:r>
              <a:rPr lang="sr-Latn-CS" altLang="en-US"/>
              <a:t>Vidimo ljude</a:t>
            </a:r>
          </a:p>
          <a:p>
            <a:pPr lvl="1" eaLnBrk="1" hangingPunct="1"/>
            <a:r>
              <a:rPr lang="sr-Latn-CS" altLang="en-US"/>
              <a:t>Vidimo izvozne proizvode</a:t>
            </a:r>
          </a:p>
          <a:p>
            <a:pPr eaLnBrk="1" hangingPunct="1"/>
            <a:r>
              <a:rPr lang="sr-Latn-CS" altLang="en-US"/>
              <a:t>Kao što vidimo i fabrike i ljude koje je uvoz ostavio bez posla. </a:t>
            </a:r>
          </a:p>
          <a:p>
            <a:pPr eaLnBrk="1" hangingPunct="1"/>
            <a:r>
              <a:rPr lang="sr-Latn-CS" altLang="en-US"/>
              <a:t>OSTALI EFEKTI SE NE VIDE ISTOG MOMENTA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5CDA4BF-1B2E-41F5-8ACA-F6281707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Komentar političara: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98D3DF02-6B38-469D-B5C1-EB36C16A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Upravo ovakve izjave (tipa, izvoz ne stvara nova radna mesta) najbolje pokazuju zašto ljudi MRZE ekonomiste!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EEED1A6-6A0A-4B32-A9DF-4469649E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 se dešava čak i u Srbiji	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48CCD7E0-89F3-4597-966B-52A1212C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/>
              <a:t>U SAD, recimo, uravnoteženje dolazi preko kamatne stope (pregrejana tražnja, rast r, pad zaposlenosti u građevinarstvu, itd)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/>
              <a:t>U Srbiji – pad zaposlenosti u loše plaćenim sektorima, itd)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D7E864E-29F7-4262-810D-AD875FFC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158038" cy="1412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Strane i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nvest</a:t>
            </a:r>
            <a:r>
              <a:rPr lang="sr-Latn-C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icij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i platni bilans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6747-E941-47CA-A257-F3F3DFA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sz="2400"/>
              <a:t>Pretpostavimo da stotine stranih investitora donesu u zemlju stotine miliona dolara u cilju izgradnje novih fabrika.</a:t>
            </a:r>
          </a:p>
          <a:p>
            <a:pPr eaLnBrk="1" hangingPunct="1"/>
            <a:endParaRPr lang="sr-Latn-CS" altLang="en-US" sz="2400"/>
          </a:p>
          <a:p>
            <a:pPr eaLnBrk="1" hangingPunct="1"/>
            <a:r>
              <a:rPr lang="sr-Latn-CS" altLang="en-US" sz="2400"/>
              <a:t>Šta se dešava sa trgovinskim bilansom zemlje? </a:t>
            </a:r>
          </a:p>
          <a:p>
            <a:pPr eaLnBrk="1" hangingPunct="1"/>
            <a:endParaRPr lang="sr-Latn-CS" altLang="en-US" sz="2400"/>
          </a:p>
          <a:p>
            <a:pPr eaLnBrk="1" hangingPunct="1"/>
            <a:endParaRPr lang="sr-Latn-CS" altLang="en-US" sz="2400"/>
          </a:p>
          <a:p>
            <a:pPr eaLnBrk="1" hangingPunct="1"/>
            <a:r>
              <a:rPr lang="sr-Latn-CS" altLang="en-US" sz="2400"/>
              <a:t>To će dovesti do suficita – tvrde biznismeni</a:t>
            </a:r>
          </a:p>
          <a:p>
            <a:pPr eaLnBrk="1" hangingPunct="1"/>
            <a:endParaRPr lang="sr-Latn-CS" altLang="en-US" sz="2400"/>
          </a:p>
          <a:p>
            <a:pPr eaLnBrk="1" hangingPunct="1"/>
            <a:r>
              <a:rPr lang="sr-Latn-CS" altLang="en-US" sz="2400"/>
              <a:t>Ali – neće.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4ACF315-77C5-4FD2-BF10-8FA2690E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Strane i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nvest</a:t>
            </a:r>
            <a:r>
              <a:rPr lang="sr-Latn-C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icij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i platni bilans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1983-66EB-4D83-8C2E-094EA420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Ekonomisti nikako da ubede privrednike da u tom slučaju MORA doći do deficita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Biznismeni polaze od sebe – i rezonuju kao da  u njihovoj firmi dolazi do ekspanzije</a:t>
            </a:r>
          </a:p>
          <a:p>
            <a:pPr eaLnBrk="1" hangingPunct="1"/>
            <a:r>
              <a:rPr lang="sr-Latn-CS" altLang="en-US"/>
              <a:t>Ako investicija uspe  - stvar se može trajno preokrenuti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E748-6DE5-48F1-9CC1-485012BA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hlinkClick r:id="rId2"/>
              </a:rPr>
              <a:t>Info - paket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7BD3-37E0-48A7-8C31-1809F045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z="2400" u="sng" dirty="0"/>
              <a:t>Predispitne obaveze </a:t>
            </a:r>
            <a:br>
              <a:rPr lang="sr-Latn-CS" sz="2400" dirty="0"/>
            </a:br>
            <a:r>
              <a:rPr lang="sr-Latn-CS" sz="2400" dirty="0"/>
              <a:t>(kolokvijum + aktivnost na času) </a:t>
            </a:r>
            <a:r>
              <a:rPr lang="sr-Latn-CS" sz="2400" b="1" dirty="0"/>
              <a:t>30 poena</a:t>
            </a:r>
            <a:endParaRPr lang="en-GB" sz="2400" dirty="0"/>
          </a:p>
          <a:p>
            <a:r>
              <a:rPr lang="sr-Latn-CS" sz="2400" b="1" dirty="0"/>
              <a:t>Kolokvijum -  20 poena</a:t>
            </a:r>
            <a:endParaRPr lang="en-GB" sz="2400" dirty="0"/>
          </a:p>
          <a:p>
            <a:endParaRPr lang="sr-Latn-R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Da bi </a:t>
            </a:r>
            <a:r>
              <a:rPr lang="en-US" sz="2400" b="1" dirty="0" err="1">
                <a:solidFill>
                  <a:srgbClr val="FFFF00"/>
                </a:solidFill>
              </a:rPr>
              <a:t>položio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kolokvijum</a:t>
            </a:r>
            <a:r>
              <a:rPr lang="en-US" sz="2400" b="1" dirty="0">
                <a:solidFill>
                  <a:srgbClr val="FFFF00"/>
                </a:solidFill>
              </a:rPr>
              <a:t> student mora da </a:t>
            </a:r>
            <a:r>
              <a:rPr lang="en-US" sz="2400" b="1" dirty="0" err="1">
                <a:solidFill>
                  <a:srgbClr val="FFFF00"/>
                </a:solidFill>
              </a:rPr>
              <a:t>ostvari</a:t>
            </a:r>
            <a:r>
              <a:rPr lang="en-US" sz="2400" b="1" dirty="0">
                <a:solidFill>
                  <a:srgbClr val="FFFF00"/>
                </a:solidFill>
              </a:rPr>
              <a:t> minimum 10 </a:t>
            </a:r>
            <a:r>
              <a:rPr lang="en-US" sz="2400" b="1" dirty="0" err="1">
                <a:solidFill>
                  <a:srgbClr val="FFFF00"/>
                </a:solidFill>
              </a:rPr>
              <a:t>poena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na</a:t>
            </a:r>
            <a:r>
              <a:rPr lang="sr-Latn-R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kolokvijumu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endParaRPr lang="sr-Latn-RS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  <a:p>
            <a:r>
              <a:rPr lang="sr-Latn-CS" sz="2400" b="1" u="sng" dirty="0"/>
              <a:t>Aktivnost na času</a:t>
            </a:r>
          </a:p>
          <a:p>
            <a:r>
              <a:rPr lang="sr-Latn-CS" sz="2400" dirty="0"/>
              <a:t>Učešće na času vežbi -  maksimalno </a:t>
            </a:r>
            <a:r>
              <a:rPr lang="sr-Latn-CS" sz="2400" b="1" dirty="0"/>
              <a:t>10 poena</a:t>
            </a:r>
            <a:endParaRPr lang="en-GB" sz="2400" b="1" dirty="0"/>
          </a:p>
          <a:p>
            <a:r>
              <a:rPr lang="en-GB" sz="2400" b="1" dirty="0" err="1"/>
              <a:t>Predavanja</a:t>
            </a:r>
            <a:r>
              <a:rPr lang="en-GB" sz="2400" b="1" dirty="0"/>
              <a:t> – </a:t>
            </a:r>
            <a:r>
              <a:rPr lang="en-GB" sz="2400" b="1" dirty="0" err="1"/>
              <a:t>dodatni</a:t>
            </a:r>
            <a:r>
              <a:rPr lang="en-GB" sz="2400" b="1" dirty="0"/>
              <a:t> </a:t>
            </a:r>
            <a:r>
              <a:rPr lang="en-GB" sz="2400" b="1" dirty="0" err="1"/>
              <a:t>poeni</a:t>
            </a:r>
            <a:r>
              <a:rPr lang="en-GB" sz="2400" b="1" dirty="0"/>
              <a:t> za </a:t>
            </a:r>
            <a:r>
              <a:rPr lang="en-GB" sz="2400" b="1" dirty="0" err="1"/>
              <a:t>aktivnost</a:t>
            </a:r>
            <a:endParaRPr lang="en-GB" sz="2400" dirty="0"/>
          </a:p>
          <a:p>
            <a:r>
              <a:rPr lang="sr-Latn-CS" sz="2400" dirty="0"/>
              <a:t> </a:t>
            </a:r>
            <a:r>
              <a:rPr lang="sr-Latn-CS" sz="2400" b="1" u="sng" dirty="0"/>
              <a:t>Popravni kolokvijumi</a:t>
            </a:r>
            <a:r>
              <a:rPr lang="sr-Latn-CS" sz="2400" b="1" dirty="0"/>
              <a:t>: pred julski rok i pred septembarski rok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6494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FC47E1D-B929-4207-80AB-1DABFF4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Strane i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nvest</a:t>
            </a:r>
            <a:r>
              <a:rPr lang="sr-Latn-C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icij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i platni bilans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4184A3F-B7F4-4540-8B3B-5B47D41DD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Ako sve firme urade što i njegova firma – da izvoze više, onda će privreda sigurno zabeležiti suficit. 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Ekonomisti znaju da MORA upravo suprotno da se dogodi.</a:t>
            </a:r>
          </a:p>
          <a:p>
            <a:pPr eaLnBrk="1" hangingPunct="1"/>
            <a:r>
              <a:rPr lang="sr-Latn-CS" altLang="en-US"/>
              <a:t>Zašto</a:t>
            </a:r>
            <a:r>
              <a:rPr lang="en-US" altLang="en-US"/>
              <a:t>?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38CA7F0-E224-4F9B-8999-030D8E64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Mehanizam	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7813-B69F-47A5-86F4-9594286E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Priliv na kapitalni račun MORA BITI JEDNAK odlivu sa tekućeg računa u istom iznosu</a:t>
            </a:r>
          </a:p>
          <a:p>
            <a:pPr eaLnBrk="1" hangingPunct="1"/>
            <a:r>
              <a:rPr lang="sr-Latn-CS" altLang="en-US"/>
              <a:t>to je računovodstvo – a ekonomija će vam reći KAKO  do toga dolazi</a:t>
            </a:r>
          </a:p>
          <a:p>
            <a:pPr eaLnBrk="1" hangingPunct="1"/>
            <a:r>
              <a:rPr lang="sr-Latn-CS" altLang="en-US"/>
              <a:t>Mehanizam je: priliv kapitala – revalvacija (inflacija) – rast uvozne tražnje – rast uvoza – deficit.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A4CC216-306B-4381-8A77-770D69D4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Ali biznismeni u to ne veruju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8AC16BC7-C9B6-4C0D-9B66-0652B0DC7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To je njima sporno</a:t>
            </a:r>
          </a:p>
          <a:p>
            <a:pPr eaLnBrk="1" hangingPunct="1"/>
            <a:r>
              <a:rPr lang="sr-Latn-CS" altLang="en-US"/>
              <a:t>Hoće li zaista strani investitori uvoziti baš toliko opreme?</a:t>
            </a:r>
          </a:p>
          <a:p>
            <a:pPr eaLnBrk="1" hangingPunct="1"/>
            <a:r>
              <a:rPr lang="sr-Latn-CS" altLang="en-US"/>
              <a:t>Kako znamo da će valuta apresirati</a:t>
            </a:r>
          </a:p>
          <a:p>
            <a:pPr eaLnBrk="1" hangingPunct="1"/>
            <a:r>
              <a:rPr lang="sr-Latn-CS" altLang="en-US"/>
              <a:t>Ili da će izvoz onda pasti, a uvoz porasti?</a:t>
            </a: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4590147-3886-4319-B35F-4FEF561E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0470B-F2BA-4A3F-8D06-C4A22537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sr-Latn-CS" altLang="en-US"/>
              <a:t>U korenu je nepoznavanje računovodstvene zakonitosti – koja kaže da će priliv kapitala OBAVEZNO 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NE MOŽDA, NEGO OBAVEZNO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Dovesti do spoljnotrgovinskog deficita. 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01EDA12-6999-4800-9DEA-035C62BA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 ponovimo	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F594-2C39-41C0-9F58-0D6B13DEE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dirty="0"/>
              <a:t>Šta je bila prva zabluda</a:t>
            </a:r>
          </a:p>
          <a:p>
            <a:pPr eaLnBrk="1" hangingPunct="1"/>
            <a:r>
              <a:rPr lang="sr-Latn-CS" altLang="en-US" dirty="0"/>
              <a:t>Da izvoz povećava zaposlenost</a:t>
            </a:r>
          </a:p>
          <a:p>
            <a:pPr eaLnBrk="1" hangingPunct="1"/>
            <a:r>
              <a:rPr lang="sr-Latn-CS" altLang="en-US" dirty="0"/>
              <a:t>Šta bi bilo kratko objašnjenje?</a:t>
            </a:r>
          </a:p>
          <a:p>
            <a:pPr eaLnBrk="1" hangingPunct="1"/>
            <a:r>
              <a:rPr lang="sr-Latn-CS" altLang="en-US" dirty="0"/>
              <a:t>A druga zabluda</a:t>
            </a:r>
          </a:p>
          <a:p>
            <a:pPr eaLnBrk="1" hangingPunct="1"/>
            <a:r>
              <a:rPr lang="sr-Latn-CS" altLang="en-US" dirty="0"/>
              <a:t>Da strane investicije popravljaju platni bilans</a:t>
            </a:r>
          </a:p>
          <a:p>
            <a:pPr eaLnBrk="1" hangingPunct="1"/>
            <a:r>
              <a:rPr lang="sr-Latn-CS" altLang="en-US" dirty="0"/>
              <a:t>Objašnjenje?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5EB898-002E-4B70-9861-D8FE3271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Zašto dolazi do ovih zabluda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ACA1-094E-424B-BCBB-E9B3802D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lvl="1" eaLnBrk="1" hangingPunct="1"/>
            <a:r>
              <a:rPr lang="sr-Latn-CS" altLang="en-US" sz="2000"/>
              <a:t>Nijedan biznismen u svojim memoarima nije dao savet kako da postanete drugi Soros, Bafet ili već …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sr-Latn-CS" altLang="en-US" sz="2000"/>
              <a:t> </a:t>
            </a:r>
          </a:p>
          <a:p>
            <a:pPr lvl="1" eaLnBrk="1" hangingPunct="1"/>
            <a:r>
              <a:rPr lang="sr-Latn-CS" altLang="en-US" sz="2000"/>
              <a:t>Niti bi mogao – jer niko od njih nije izumeo nikakvu teoriju  o uspešnom biznisu koju je primenio na samom sebi </a:t>
            </a:r>
          </a:p>
          <a:p>
            <a:pPr lvl="1" eaLnBrk="1" hangingPunct="1"/>
            <a:endParaRPr lang="sr-Latn-CS" altLang="en-US" sz="2000"/>
          </a:p>
          <a:p>
            <a:pPr lvl="1" eaLnBrk="1" hangingPunct="1"/>
            <a:r>
              <a:rPr lang="sr-Latn-CS" altLang="en-US" sz="2000"/>
              <a:t>nego je primenio neku strategiju – koja je uglavnom neponovljiva i neprimenljiva - inače bi svi bili milioneri</a:t>
            </a:r>
          </a:p>
          <a:p>
            <a:pPr lvl="1" eaLnBrk="1" hangingPunct="1"/>
            <a:endParaRPr lang="sr-Latn-CS" altLang="en-US" sz="2000"/>
          </a:p>
          <a:p>
            <a:pPr lvl="1" eaLnBrk="1" hangingPunct="1"/>
            <a:r>
              <a:rPr lang="sr-Latn-CS" altLang="en-US" sz="2000"/>
              <a:t>Mnogi su, recimo, primetili da Voren Bafet u praksi uopšte ne investira na način koji opisuje u svojim memoarima</a:t>
            </a:r>
            <a:endParaRPr lang="en-US" altLang="en-US" sz="2000"/>
          </a:p>
          <a:p>
            <a:pPr lvl="1" eaLnBrk="1" hangingPunct="1"/>
            <a:endParaRPr lang="sr-Latn-C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8FC370F-1857-4CA2-B5B0-5D47C3F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0454-D9B2-4279-837F-8D463F58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A i ne znaju da prenesu iskustvo, jer je to u stvari nemoguće, tj. to je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/>
          </a:p>
          <a:p>
            <a:pPr eaLnBrk="1" hangingPunct="1"/>
            <a:r>
              <a:rPr lang="sr-Latn-CS" altLang="en-US"/>
              <a:t>Parabola paralizovane stonoge</a:t>
            </a:r>
          </a:p>
          <a:p>
            <a:pPr lvl="1" eaLnBrk="1" hangingPunct="1"/>
            <a:r>
              <a:rPr lang="sr-Latn-CS" altLang="en-US"/>
              <a:t>Kad pitaju stonogu kako uspeva da koordinira sve pokrete, a ona stane da razmisli - pa posle više ne ume da hoda bez saplitanja</a:t>
            </a:r>
          </a:p>
          <a:p>
            <a:pPr eaLnBrk="1" hangingPunct="1"/>
            <a:endParaRPr lang="sr-Latn-C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>
            <a:extLst>
              <a:ext uri="{FF2B5EF4-FFF2-40B4-BE49-F238E27FC236}">
                <a16:creationId xmlns:a16="http://schemas.microsoft.com/office/drawing/2014/main" id="{94628516-8B71-4758-B2FE-1BC1AFB8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>
                <a:solidFill>
                  <a:schemeClr val="tx2">
                    <a:satMod val="200000"/>
                  </a:schemeClr>
                </a:solidFill>
              </a:rPr>
              <a:t>Važne razlike između privrede i firme - 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F572-58B6-4E9D-B4DF-E6B55487C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6705600" cy="4114800"/>
          </a:xfrm>
        </p:spPr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sr-Latn-CS" altLang="en-US"/>
              <a:t>Kompleksnost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sr-Latn-CS" altLang="en-US"/>
              <a:t>2. različiti načini upravljanja </a:t>
            </a:r>
          </a:p>
          <a:p>
            <a:pPr lvl="2" eaLnBrk="1" hangingPunct="1"/>
            <a:r>
              <a:rPr lang="sr-Latn-CS" altLang="en-US"/>
              <a:t>Poreska politika	</a:t>
            </a:r>
          </a:p>
          <a:p>
            <a:pPr lvl="2" eaLnBrk="1" hangingPunct="1"/>
            <a:r>
              <a:rPr lang="sr-Latn-CS" altLang="en-US"/>
              <a:t>Industrijska organizacija – targetiranje sektora – niko, bez obzira koliko je inteligentan, može poznavati sve industrijske grane, i zato nastaju tolike greške</a:t>
            </a:r>
          </a:p>
          <a:p>
            <a:pPr lvl="2" eaLnBrk="1" hangingPunct="1"/>
            <a:r>
              <a:rPr lang="sr-Latn-CS" altLang="en-US"/>
              <a:t>3.  Direktno upravljanje</a:t>
            </a:r>
          </a:p>
          <a:p>
            <a:pPr lvl="2" eaLnBrk="1" hangingPunct="1"/>
            <a:endParaRPr lang="sr-Latn-CS" altLang="en-US"/>
          </a:p>
          <a:p>
            <a:pPr lvl="3" eaLnBrk="1" hangingPunct="1">
              <a:buFont typeface="Wingdings" panose="05000000000000000000" pitchFamily="2" charset="2"/>
              <a:buNone/>
            </a:pPr>
            <a:endParaRPr lang="sr-Latn-C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31BF0-82FB-409F-989D-FC7E3CC18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8580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Broj potencijalnih interakcija između sastavnih delova jednak je kvadratu njihovog broja  </a:t>
            </a:r>
          </a:p>
          <a:p>
            <a:pPr lvl="3" eaLnBrk="1" hangingPunct="1">
              <a:buFont typeface="Arial" panose="020B0604020202020204" pitchFamily="34" charset="0"/>
              <a:buAutoNum type="arabicPeriod"/>
            </a:pPr>
            <a:endParaRPr lang="sr-Latn-CS" altLang="en-US" dirty="0"/>
          </a:p>
          <a:p>
            <a:pPr lvl="3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Nijedna korporacija nije toliko diversifikovana, uglavnom se koncentrišu oko neke delatnosti</a:t>
            </a:r>
          </a:p>
          <a:p>
            <a:pPr lvl="3" eaLnBrk="1" hangingPunct="1">
              <a:buFont typeface="Arial" panose="020B0604020202020204" pitchFamily="34" charset="0"/>
              <a:buAutoNum type="arabicPeriod"/>
            </a:pPr>
            <a:endParaRPr lang="sr-Latn-CS" altLang="en-US" dirty="0"/>
          </a:p>
          <a:p>
            <a:pPr lvl="3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A  privreda ima desetine hiljada različitih aktivnosti koje često vezuje samo činjenica da se nalaze na teritoriji jedne iste zemlje </a:t>
            </a:r>
          </a:p>
          <a:p>
            <a:pPr lvl="3" eaLnBrk="1" hangingPunct="1">
              <a:buFont typeface="Arial" panose="020B0604020202020204" pitchFamily="34" charset="0"/>
              <a:buAutoNum type="arabicPeriod"/>
            </a:pPr>
            <a:endParaRPr lang="sr-Latn-CS" altLang="en-US" dirty="0"/>
          </a:p>
          <a:p>
            <a:pPr lvl="3" eaLnBrk="1" hangingPunct="1">
              <a:buFont typeface="Arial" panose="020B0604020202020204" pitchFamily="34" charset="0"/>
              <a:buAutoNum type="arabicPeriod"/>
            </a:pPr>
            <a:r>
              <a:rPr lang="sr-Latn-CS" altLang="en-US" dirty="0"/>
              <a:t>Iskustvo uspešnog farmera ne znači ništa za kompjutersku industriju niti može da posluži za formiranje strategije vođenja nekog lanca restorana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13889 L 0.19167 -0.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EAD74E7-126F-40FB-ADF6-19A22CE8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>
                <a:solidFill>
                  <a:schemeClr val="tx2">
                    <a:satMod val="200000"/>
                  </a:schemeClr>
                </a:solidFill>
              </a:rPr>
              <a:t>Opšti principi upravljanja državom (“hands-off” role)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FA113C0D-83BF-46AC-B401-CCC7A50C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495800"/>
          </a:xfrm>
        </p:spPr>
        <p:txBody>
          <a:bodyPr/>
          <a:lstStyle/>
          <a:p>
            <a:pPr eaLnBrk="1" hangingPunct="1"/>
            <a:r>
              <a:rPr lang="sr-Latn-CS" altLang="en-US"/>
              <a:t>S tim imamo veliki problem</a:t>
            </a:r>
          </a:p>
          <a:p>
            <a:pPr lvl="2" eaLnBrk="1" hangingPunct="1"/>
            <a:r>
              <a:rPr lang="sr-Latn-CS" altLang="en-US"/>
              <a:t>sindrom veličine – </a:t>
            </a:r>
            <a:r>
              <a:rPr lang="sr-Latn-CS" altLang="en-US" sz="1800"/>
              <a:t>kad uspešan čovek u jednoj branši zaključi da je ekspert i u svim drugim oblastima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sr-Latn-CS" altLang="en-US"/>
              <a:t> </a:t>
            </a:r>
          </a:p>
          <a:p>
            <a:pPr lvl="2" eaLnBrk="1" hangingPunct="1"/>
            <a:r>
              <a:rPr lang="sr-Latn-CS" altLang="en-US"/>
              <a:t>Privrednik koji želi da se bavi ekonomijom mora najpre da nauči novi rečnik i nekoliko desetina koncepata, </a:t>
            </a:r>
            <a:r>
              <a:rPr lang="sr-Latn-CS" altLang="en-US" sz="1100"/>
              <a:t>od kojih su neke vrlo zasnovane na matematičkim principima.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sr-Latn-CS" altLang="en-US" sz="1100"/>
          </a:p>
          <a:p>
            <a:pPr lvl="2" eaLnBrk="1" hangingPunct="1"/>
            <a:r>
              <a:rPr lang="sr-Latn-CS" altLang="en-US"/>
              <a:t>Ovo će vrlo teško prihvatiti bilo koji uspešni privrednik – njima se čini da je to samo neki fensi-rečnik ili pretenciozni žargon</a:t>
            </a:r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A08EF6E-31DA-4751-A663-C50DEB58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Privreda je zatvoren sistem	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F208EAF2-FB7D-42BA-8324-13AE25D0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r-Latn-CS" altLang="en-US" dirty="0"/>
              <a:t>primer -  deponije</a:t>
            </a:r>
          </a:p>
          <a:p>
            <a:pPr marL="955675" lvl="1" indent="-514350" eaLnBrk="1" hangingPunct="1">
              <a:buFont typeface="Calibri" panose="020F0502020204030204" pitchFamily="34" charset="0"/>
              <a:buAutoNum type="arabicPeriod"/>
            </a:pPr>
            <a:r>
              <a:rPr lang="sr-Latn-CS" altLang="en-US" sz="2400" dirty="0"/>
              <a:t>Digresija: </a:t>
            </a:r>
            <a:r>
              <a:rPr lang="sr-Latn-CS" altLang="en-US" sz="2400" dirty="0">
                <a:hlinkClick r:id="rId2"/>
              </a:rPr>
              <a:t>deponije u Estoniji: pola miliona evra i pet sati rada 50.000 ljudi</a:t>
            </a:r>
            <a:endParaRPr lang="sr-Latn-CS" altLang="en-US" sz="2400" dirty="0"/>
          </a:p>
          <a:p>
            <a:pPr marL="955675" lvl="1" indent="-514350" eaLnBrk="1" hangingPunct="1">
              <a:buFont typeface="Calibri" panose="020F0502020204030204" pitchFamily="34" charset="0"/>
              <a:buAutoNum type="arabicPeriod"/>
            </a:pPr>
            <a:r>
              <a:rPr lang="sr-Latn-CS" altLang="en-US" sz="2400" dirty="0"/>
              <a:t>“Očistimo” Srbiju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r-Latn-CS" altLang="en-US" dirty="0"/>
              <a:t>Garaža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r-Latn-CS" altLang="en-US" dirty="0"/>
              <a:t>Mogućnost udvostručenja tržišnog udela (+10% E = -10% kapitala)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r-Latn-CS" altLang="en-US" dirty="0"/>
              <a:t>Milan Panić </a:t>
            </a:r>
            <a:endParaRPr lang="en-GB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/>
              <a:t>Donald Tramp</a:t>
            </a:r>
            <a:endParaRPr lang="sr-Latn-CS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sr-Latn-CS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F084D1D-7ED6-4D1F-936E-0E0932BC8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dirty="0"/>
              <a:t>Ocene na ispitu </a:t>
            </a:r>
            <a:br>
              <a:rPr lang="en-GB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C86A7-9E61-4F63-BEBD-23A28F58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 marL="0" indent="0">
              <a:buNone/>
            </a:pPr>
            <a:r>
              <a:rPr lang="sr-Latn-CS" dirty="0"/>
              <a:t> Za izlazak na na pismeni deo ispita,student mora na testu u RC da ostvari minimum 10 poena.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C09937-D7FB-4702-8C44-9E637BFC4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03782"/>
              </p:ext>
            </p:extLst>
          </p:nvPr>
        </p:nvGraphicFramePr>
        <p:xfrm>
          <a:off x="1066800" y="1295400"/>
          <a:ext cx="7162800" cy="3566160"/>
        </p:xfrm>
        <a:graphic>
          <a:graphicData uri="http://schemas.openxmlformats.org/drawingml/2006/table">
            <a:tbl>
              <a:tblPr/>
              <a:tblGrid>
                <a:gridCol w="3736942">
                  <a:extLst>
                    <a:ext uri="{9D8B030D-6E8A-4147-A177-3AD203B41FA5}">
                      <a16:colId xmlns:a16="http://schemas.microsoft.com/office/drawing/2014/main" val="803107248"/>
                    </a:ext>
                  </a:extLst>
                </a:gridCol>
                <a:gridCol w="1712929">
                  <a:extLst>
                    <a:ext uri="{9D8B030D-6E8A-4147-A177-3AD203B41FA5}">
                      <a16:colId xmlns:a16="http://schemas.microsoft.com/office/drawing/2014/main" val="4125873293"/>
                    </a:ext>
                  </a:extLst>
                </a:gridCol>
                <a:gridCol w="1712929">
                  <a:extLst>
                    <a:ext uri="{9D8B030D-6E8A-4147-A177-3AD203B41FA5}">
                      <a16:colId xmlns:a16="http://schemas.microsoft.com/office/drawing/2014/main" val="383465286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Predispitne obaveze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Maksimum bodova 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Minimum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144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sr-Latn-RS" sz="18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  Kolokvijum</a:t>
                      </a:r>
                      <a:endParaRPr lang="en-GB" sz="18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20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10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4154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sr-Latn-RS" sz="18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 Aktivnosti na casu</a:t>
                      </a:r>
                      <a:endParaRPr lang="en-GB" sz="18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10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783791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Ispit 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2286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l"/>
                      <a:r>
                        <a:rPr lang="sr-Latn-R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RC</a:t>
                      </a:r>
                      <a:endParaRPr lang="en-GB" sz="20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20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3944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sr-Latn-R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Esej</a:t>
                      </a:r>
                      <a:endParaRPr lang="en-GB" sz="20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50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1721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sr-Latn-R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Ukupno</a:t>
                      </a:r>
                      <a:endParaRPr lang="en-GB" sz="20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100</a:t>
                      </a:r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50722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1EB0228-9AF4-4D65-9FA2-C582A83ED98E}"/>
              </a:ext>
            </a:extLst>
          </p:cNvPr>
          <p:cNvSpPr/>
          <p:nvPr/>
        </p:nvSpPr>
        <p:spPr>
          <a:xfrm>
            <a:off x="6858000" y="2133600"/>
            <a:ext cx="914400" cy="6858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C9AE1C-7FD9-47C3-AE85-61D6B60A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85750"/>
            <a:ext cx="8715375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Povratna sprega u ekonomiji i biznisu – kada raste sektor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28F6B1F7-5CA3-425E-A57E-3CE7E1DC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3851275" cy="4114800"/>
          </a:xfrm>
        </p:spPr>
        <p:txBody>
          <a:bodyPr/>
          <a:lstStyle/>
          <a:p>
            <a:pPr eaLnBrk="1" hangingPunct="1"/>
            <a:endParaRPr lang="sr-Latn-CS" altLang="en-US" sz="1200"/>
          </a:p>
          <a:p>
            <a:pPr eaLnBrk="1" hangingPunct="1"/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A2076C-1D4B-4482-9A0E-8601F01D1328}"/>
              </a:ext>
            </a:extLst>
          </p:cNvPr>
          <p:cNvSpPr txBox="1">
            <a:spLocks/>
          </p:cNvSpPr>
          <p:nvPr/>
        </p:nvSpPr>
        <p:spPr bwMode="auto">
          <a:xfrm>
            <a:off x="1635125" y="2133600"/>
            <a:ext cx="385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sr-Latn-CS" sz="1200" kern="0">
              <a:latin typeface="+mn-lt"/>
              <a:cs typeface="Arial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latin typeface="+mn-lt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40093-4852-4218-8043-8D263E745421}"/>
              </a:ext>
            </a:extLst>
          </p:cNvPr>
          <p:cNvSpPr txBox="1">
            <a:spLocks/>
          </p:cNvSpPr>
          <p:nvPr/>
        </p:nvSpPr>
        <p:spPr bwMode="auto">
          <a:xfrm>
            <a:off x="1101725" y="2133600"/>
            <a:ext cx="385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sr-Latn-CS" sz="1200" kern="0">
              <a:latin typeface="+mn-lt"/>
              <a:cs typeface="Arial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latin typeface="+mn-lt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2F7DE-913D-4DD9-9174-99720A77CEAB}"/>
              </a:ext>
            </a:extLst>
          </p:cNvPr>
          <p:cNvSpPr txBox="1">
            <a:spLocks/>
          </p:cNvSpPr>
          <p:nvPr/>
        </p:nvSpPr>
        <p:spPr bwMode="auto">
          <a:xfrm>
            <a:off x="685800" y="21336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sr-Latn-CS" sz="1200" kern="0">
              <a:latin typeface="+mn-lt"/>
              <a:cs typeface="Arial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latin typeface="+mn-lt"/>
              <a:cs typeface="Arial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FF48D8-FA15-4B74-A310-B2B21CE2C4EB}"/>
              </a:ext>
            </a:extLst>
          </p:cNvPr>
          <p:cNvSpPr txBox="1">
            <a:spLocks/>
          </p:cNvSpPr>
          <p:nvPr/>
        </p:nvSpPr>
        <p:spPr bwMode="auto">
          <a:xfrm>
            <a:off x="533400" y="18288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sr-Latn-CS" sz="1200" kern="0" dirty="0">
              <a:latin typeface="+mn-lt"/>
              <a:cs typeface="Arial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charset="0"/>
              </a:rPr>
              <a:t>Biznis </a:t>
            </a: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charset="0"/>
              </a:rPr>
              <a:t>Širi investicije - </a:t>
            </a: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charset="0"/>
              </a:rPr>
              <a:t>Zapošljav</a:t>
            </a:r>
            <a:r>
              <a:rPr lang="sr-Latn-CS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charset="0"/>
              </a:rPr>
              <a:t>a  - i tu je kraj.</a:t>
            </a: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charset="0"/>
              </a:rPr>
              <a:t>Šta tu može biti loše?</a:t>
            </a: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sr-Latn-CS" sz="3200" kern="0" dirty="0">
              <a:latin typeface="+mn-lt"/>
              <a:cs typeface="Arial" charset="0"/>
            </a:endParaRP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r-Latn-CS" sz="3200" kern="0" dirty="0">
                <a:latin typeface="+mn-lt"/>
                <a:cs typeface="Arial" charset="0"/>
              </a:rPr>
              <a:t> </a:t>
            </a: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32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C96F66E-E14A-473F-8E81-D83953AA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 privredi – povratne sprege su negativne, uglavnom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8A8916CC-B759-4BDD-B66C-AEC6D23A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padaće zaposlenost u ostatku privrede</a:t>
            </a:r>
          </a:p>
          <a:p>
            <a:pPr eaLnBrk="1" hangingPunct="1"/>
            <a:r>
              <a:rPr lang="sr-Latn-CS" altLang="en-US"/>
              <a:t>ako dođe do neto-porasta zaposlenosti, tj. porašće agregatna tražnja </a:t>
            </a:r>
          </a:p>
          <a:p>
            <a:pPr eaLnBrk="1" hangingPunct="1"/>
            <a:r>
              <a:rPr lang="sr-Latn-CS" altLang="en-US"/>
              <a:t>Raste inflacija</a:t>
            </a:r>
          </a:p>
          <a:p>
            <a:pPr eaLnBrk="1" hangingPunct="1"/>
            <a:r>
              <a:rPr lang="sr-Latn-CS" altLang="en-US"/>
              <a:t>Moraće da poraste k</a:t>
            </a:r>
            <a:r>
              <a:rPr lang="en-US" altLang="en-US"/>
              <a:t>’</a:t>
            </a:r>
          </a:p>
          <a:p>
            <a:pPr eaLnBrk="1" hangingPunct="1"/>
            <a:r>
              <a:rPr lang="en-US" altLang="en-US"/>
              <a:t>Otpusti</a:t>
            </a:r>
            <a:r>
              <a:rPr lang="sr-Latn-CS" altLang="en-US"/>
              <a:t>će neko drugi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22C5BFD-0488-46D8-B4E5-D2B5EA24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8669337" cy="1412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Poslovni ljudi nemaju </a:t>
            </a:r>
            <a:r>
              <a:rPr lang="sr-Latn-C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iskukstva</a:t>
            </a: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sa zatvorenim sistemima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94DCF7A-173B-43AD-95E0-69AAC131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u="sng" dirty="0"/>
              <a:t>Kao što su efekti smanjenog zapošljavanja na prosečnu zaradu</a:t>
            </a:r>
            <a:endParaRPr lang="en-US" altLang="en-US" dirty="0"/>
          </a:p>
          <a:p>
            <a:pPr eaLnBrk="1" hangingPunct="1"/>
            <a:r>
              <a:rPr lang="sr-Latn-CS" altLang="en-US" dirty="0"/>
              <a:t>Ili rasta stranih investicija na devizni kurs</a:t>
            </a:r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01D7-AF2D-4F76-BEAC-1FC7A4E8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808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Sledeći put kada čujete biznismena koji iznosi svoje stavove o privredi, u</a:t>
            </a:r>
            <a:r>
              <a:rPr lang="sr-Latn-C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pitajte se</a:t>
            </a:r>
            <a:r>
              <a:rPr lang="sr-Latn-C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148A9-E74E-4848-83F8-790A7087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dirty="0"/>
              <a:t>1. Je li ovaj gospodin ikada ozbiljno studirao ovo pitanje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dirty="0"/>
              <a:t>2. Zna li on šta se u literaturi o tome piše i šta eksperti misle o tome?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5C31234-24FD-4C94-B07B-EE418368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2BDB-565B-4CC3-8A4F-42F3E62B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dirty="0"/>
              <a:t>Ako sebi date odgovor – “ne”, onda bi bilo najbolje da ignorišete i sve što je rekao</a:t>
            </a:r>
          </a:p>
          <a:p>
            <a:pPr eaLnBrk="1" hangingPunct="1"/>
            <a:r>
              <a:rPr lang="sr-Latn-CS" altLang="en-US" dirty="0"/>
              <a:t>Jer on najverovatnije nema pojma o čemu govori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C62E8E-D091-49C2-B929-A605DEA0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71600"/>
            <a:ext cx="5273351" cy="2748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C8E64-84BD-4E90-97B8-C3064E02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EBB19D-F574-45A7-BA31-B8070CCEC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8655" y="4152441"/>
            <a:ext cx="5273351" cy="243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3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4C49-AA8E-45AD-83B6-81914403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85733"/>
            <a:ext cx="8867804" cy="785813"/>
          </a:xfrm>
        </p:spPr>
        <p:txBody>
          <a:bodyPr>
            <a:normAutofit fontScale="90000"/>
          </a:bodyPr>
          <a:lstStyle/>
          <a:p>
            <a:pPr lvl="0"/>
            <a:br>
              <a:rPr lang="sr-Latn-RS" altLang="en-US" dirty="0"/>
            </a:br>
            <a:r>
              <a:rPr lang="sr-Latn-RS" altLang="en-US" b="1" dirty="0">
                <a:solidFill>
                  <a:schemeClr val="bg2">
                    <a:lumMod val="90000"/>
                  </a:schemeClr>
                </a:solidFill>
                <a:ea typeface="Times New Roman" panose="02020603050405020304" pitchFamily="18" charset="0"/>
              </a:rPr>
              <a:t>S</a:t>
            </a:r>
            <a:r>
              <a:rPr lang="sr-Latn-RS" altLang="en-US" b="1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tudent koji na kolokvijumu ne ostvari</a:t>
            </a:r>
            <a:br>
              <a:rPr lang="sr-Latn-RS" altLang="en-US" b="1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b="1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10 poena,  na konačnom ispitu može ostvariti </a:t>
            </a:r>
            <a:br>
              <a:rPr lang="sr-Latn-RS" altLang="en-US" b="1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b="1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maksimalno 70 poena i dobiti ocenu 7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14F003-C006-4E21-AA4C-2AF7FF395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66524"/>
              </p:ext>
            </p:extLst>
          </p:nvPr>
        </p:nvGraphicFramePr>
        <p:xfrm>
          <a:off x="462546" y="3125926"/>
          <a:ext cx="6553200" cy="2819401"/>
        </p:xfrm>
        <a:graphic>
          <a:graphicData uri="http://schemas.openxmlformats.org/drawingml/2006/table">
            <a:tbl>
              <a:tblPr/>
              <a:tblGrid>
                <a:gridCol w="3346014">
                  <a:extLst>
                    <a:ext uri="{9D8B030D-6E8A-4147-A177-3AD203B41FA5}">
                      <a16:colId xmlns:a16="http://schemas.microsoft.com/office/drawing/2014/main" val="803107248"/>
                    </a:ext>
                  </a:extLst>
                </a:gridCol>
                <a:gridCol w="1603593">
                  <a:extLst>
                    <a:ext uri="{9D8B030D-6E8A-4147-A177-3AD203B41FA5}">
                      <a16:colId xmlns:a16="http://schemas.microsoft.com/office/drawing/2014/main" val="4125873293"/>
                    </a:ext>
                  </a:extLst>
                </a:gridCol>
                <a:gridCol w="1603593">
                  <a:extLst>
                    <a:ext uri="{9D8B030D-6E8A-4147-A177-3AD203B41FA5}">
                      <a16:colId xmlns:a16="http://schemas.microsoft.com/office/drawing/2014/main" val="3834652862"/>
                    </a:ext>
                  </a:extLst>
                </a:gridCol>
              </a:tblGrid>
              <a:tr h="638611">
                <a:tc>
                  <a:txBody>
                    <a:bodyPr/>
                    <a:lstStyle/>
                    <a:p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Predispitne obaveze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Minimum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14416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l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  Kolokvijum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20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10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415407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l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 Aktivnosti na casu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10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783791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Ispit 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2286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l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RC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20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394424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l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 Esej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50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172176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l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Ukupno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100</a:t>
                      </a:r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5072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36DA72-0833-4E58-AF2C-4F37FCCE1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73718"/>
              </p:ext>
            </p:extLst>
          </p:nvPr>
        </p:nvGraphicFramePr>
        <p:xfrm>
          <a:off x="462546" y="3779520"/>
          <a:ext cx="6553200" cy="335280"/>
        </p:xfrm>
        <a:graphic>
          <a:graphicData uri="http://schemas.openxmlformats.org/drawingml/2006/table">
            <a:tbl>
              <a:tblPr/>
              <a:tblGrid>
                <a:gridCol w="3346014">
                  <a:extLst>
                    <a:ext uri="{9D8B030D-6E8A-4147-A177-3AD203B41FA5}">
                      <a16:colId xmlns:a16="http://schemas.microsoft.com/office/drawing/2014/main" val="803107248"/>
                    </a:ext>
                  </a:extLst>
                </a:gridCol>
                <a:gridCol w="1603593">
                  <a:extLst>
                    <a:ext uri="{9D8B030D-6E8A-4147-A177-3AD203B41FA5}">
                      <a16:colId xmlns:a16="http://schemas.microsoft.com/office/drawing/2014/main" val="4125873293"/>
                    </a:ext>
                  </a:extLst>
                </a:gridCol>
                <a:gridCol w="1603593">
                  <a:extLst>
                    <a:ext uri="{9D8B030D-6E8A-4147-A177-3AD203B41FA5}">
                      <a16:colId xmlns:a16="http://schemas.microsoft.com/office/drawing/2014/main" val="3834652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144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C4DAAB-59B5-414C-857E-F9476AD2F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37445"/>
              </p:ext>
            </p:extLst>
          </p:nvPr>
        </p:nvGraphicFramePr>
        <p:xfrm>
          <a:off x="462546" y="4124146"/>
          <a:ext cx="6553200" cy="411480"/>
        </p:xfrm>
        <a:graphic>
          <a:graphicData uri="http://schemas.openxmlformats.org/drawingml/2006/table">
            <a:tbl>
              <a:tblPr/>
              <a:tblGrid>
                <a:gridCol w="3346014">
                  <a:extLst>
                    <a:ext uri="{9D8B030D-6E8A-4147-A177-3AD203B41FA5}">
                      <a16:colId xmlns:a16="http://schemas.microsoft.com/office/drawing/2014/main" val="803107248"/>
                    </a:ext>
                  </a:extLst>
                </a:gridCol>
                <a:gridCol w="1603593">
                  <a:extLst>
                    <a:ext uri="{9D8B030D-6E8A-4147-A177-3AD203B41FA5}">
                      <a16:colId xmlns:a16="http://schemas.microsoft.com/office/drawing/2014/main" val="4125873293"/>
                    </a:ext>
                  </a:extLst>
                </a:gridCol>
                <a:gridCol w="1603593">
                  <a:extLst>
                    <a:ext uri="{9D8B030D-6E8A-4147-A177-3AD203B41FA5}">
                      <a16:colId xmlns:a16="http://schemas.microsoft.com/office/drawing/2014/main" val="383465286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14416"/>
                  </a:ext>
                </a:extLst>
              </a:tr>
            </a:tbl>
          </a:graphicData>
        </a:graphic>
      </p:graphicFrame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97B9358-9ED5-468E-A9F5-D81BBD5F66FA}"/>
              </a:ext>
            </a:extLst>
          </p:cNvPr>
          <p:cNvSpPr/>
          <p:nvPr/>
        </p:nvSpPr>
        <p:spPr>
          <a:xfrm>
            <a:off x="4343400" y="5562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4">
            <a:hlinkClick r:id="rId2"/>
            <a:extLst>
              <a:ext uri="{FF2B5EF4-FFF2-40B4-BE49-F238E27FC236}">
                <a16:creationId xmlns:a16="http://schemas.microsoft.com/office/drawing/2014/main" id="{F11DA72A-EC71-484F-BCC6-7FFC4A7FC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-9211" r="20456" b="28352"/>
          <a:stretch/>
        </p:blipFill>
        <p:spPr bwMode="auto">
          <a:xfrm>
            <a:off x="2819400" y="-433815"/>
            <a:ext cx="6096000" cy="67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3835B9A6-11EC-4154-81BE-5FE87B4D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Komunikacija	</a:t>
            </a: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35D0B74-62BD-4728-8540-298425545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762" y="609600"/>
            <a:ext cx="766127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/>
              <a:t>Mail </a:t>
            </a:r>
            <a:r>
              <a:rPr lang="sr-Latn-CS" altLang="en-US" sz="1600" dirty="0">
                <a:hlinkClick r:id="rId4"/>
              </a:rPr>
              <a:t>dpopovic</a:t>
            </a:r>
            <a:r>
              <a:rPr lang="en-US" altLang="en-US" sz="1600" dirty="0">
                <a:hlinkClick r:id="rId4"/>
              </a:rPr>
              <a:t>@</a:t>
            </a:r>
            <a:r>
              <a:rPr lang="en-US" altLang="en-US" sz="1600" dirty="0" err="1">
                <a:hlinkClick r:id="rId4"/>
              </a:rPr>
              <a:t>one.ekof.bg.a</a:t>
            </a:r>
            <a:r>
              <a:rPr lang="sr-Latn-CS" altLang="en-US" sz="1600" dirty="0">
                <a:hlinkClick r:id="rId4"/>
              </a:rPr>
              <a:t>c.rs</a:t>
            </a:r>
            <a:br>
              <a:rPr lang="sr-Latn-CS" altLang="en-US" sz="1600" dirty="0"/>
            </a:br>
            <a:r>
              <a:rPr lang="sr-Latn-CS" altLang="en-US" sz="2800" dirty="0"/>
              <a:t>   </a:t>
            </a:r>
            <a:r>
              <a:rPr lang="sr-Latn-CS" altLang="en-US" sz="1600" dirty="0">
                <a:hlinkClick r:id="rId5"/>
              </a:rPr>
              <a:t>dpopovic</a:t>
            </a:r>
            <a:r>
              <a:rPr lang="en-US" altLang="en-US" sz="1600" dirty="0">
                <a:hlinkClick r:id="rId5"/>
              </a:rPr>
              <a:t>@</a:t>
            </a:r>
            <a:r>
              <a:rPr lang="sr-Latn-CS" altLang="en-US" sz="1600" dirty="0">
                <a:hlinkClick r:id="rId5"/>
              </a:rPr>
              <a:t>sbb</a:t>
            </a:r>
            <a:r>
              <a:rPr lang="en-US" altLang="en-US" sz="1600" dirty="0">
                <a:hlinkClick r:id="rId5"/>
              </a:rPr>
              <a:t>.</a:t>
            </a:r>
            <a:r>
              <a:rPr lang="sr-Latn-CS" altLang="en-US" sz="1600" dirty="0">
                <a:hlinkClick r:id="rId5"/>
              </a:rPr>
              <a:t>rs</a:t>
            </a:r>
            <a:endParaRPr lang="en-US" alt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F8BE81-9735-44D0-9FBC-D3D95EF04ECD}"/>
              </a:ext>
            </a:extLst>
          </p:cNvPr>
          <p:cNvSpPr/>
          <p:nvPr/>
        </p:nvSpPr>
        <p:spPr>
          <a:xfrm>
            <a:off x="228600" y="1647454"/>
            <a:ext cx="1865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>
              <a:spcBef>
                <a:spcPct val="20000"/>
              </a:spcBef>
              <a:buClr>
                <a:srgbClr val="588480"/>
              </a:buClr>
              <a:buSzPct val="70000"/>
              <a:defRPr/>
            </a:pPr>
            <a:r>
              <a:rPr lang="sr-Latn-CS" sz="2800" kern="0" dirty="0">
                <a:solidFill>
                  <a:srgbClr val="A4BEE0"/>
                </a:solidFill>
                <a:latin typeface="Arial"/>
                <a:cs typeface="+mn-cs"/>
                <a:hlinkClick r:id="rId6"/>
              </a:rPr>
              <a:t>Vebsajt</a:t>
            </a:r>
            <a:endParaRPr lang="en-US" sz="2800" kern="0" dirty="0">
              <a:solidFill>
                <a:srgbClr val="A4BEE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97E9305-14EC-40D0-B5CA-E415DD62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Kako izgleda ovaj predmet</a:t>
            </a:r>
            <a:endParaRPr 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312AD89-1282-4B1D-BCF2-14876B92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dirty="0"/>
              <a:t>Pratite ovaj link- to je </a:t>
            </a:r>
            <a:r>
              <a:rPr lang="sr-Latn-CS" altLang="en-US" dirty="0">
                <a:hlinkClick r:id="rId2"/>
              </a:rPr>
              <a:t>info-paket</a:t>
            </a:r>
            <a:endParaRPr lang="sr-Latn-CS" altLang="en-US" dirty="0"/>
          </a:p>
          <a:p>
            <a:pPr eaLnBrk="1" hangingPunct="1"/>
            <a:endParaRPr lang="sr-Latn-C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8ED306B5-6AB4-4BDA-8A85-40A552C7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4069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6702</TotalTime>
  <Words>1692</Words>
  <Application>Microsoft Office PowerPoint</Application>
  <PresentationFormat>On-screen Show (4:3)</PresentationFormat>
  <Paragraphs>290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STIXGeneral-Regular</vt:lpstr>
      <vt:lpstr>Times New Roman</vt:lpstr>
      <vt:lpstr>Trebuchet MS</vt:lpstr>
      <vt:lpstr>Verdana</vt:lpstr>
      <vt:lpstr>Wingdings</vt:lpstr>
      <vt:lpstr>Wingdings 2</vt:lpstr>
      <vt:lpstr>Theme1</vt:lpstr>
      <vt:lpstr>1_Theme1</vt:lpstr>
      <vt:lpstr>Packager Shell Object</vt:lpstr>
      <vt:lpstr>PowerPoint Presentation</vt:lpstr>
      <vt:lpstr>Uvod</vt:lpstr>
      <vt:lpstr>Knjiga – 12. izdanje</vt:lpstr>
      <vt:lpstr>Info - paket</vt:lpstr>
      <vt:lpstr>Ocene na ispitu  </vt:lpstr>
      <vt:lpstr>PowerPoint Presentation</vt:lpstr>
      <vt:lpstr> Student koji na kolokvijumu ne ostvari minimum 10 poena,  na konačnom ispitu može ostvariti  maksimalno 70 poena i dobiti ocenu 7</vt:lpstr>
      <vt:lpstr>Komunikacija </vt:lpstr>
      <vt:lpstr>Kako izgleda ovaj predmet</vt:lpstr>
      <vt:lpstr>PowerPoint Presentation</vt:lpstr>
      <vt:lpstr>PowerPoint Presentation</vt:lpstr>
      <vt:lpstr>PowerPoint Presentation</vt:lpstr>
      <vt:lpstr>O čemu ćemo sve govoriti </vt:lpstr>
      <vt:lpstr>PowerPoint Presentation</vt:lpstr>
      <vt:lpstr>PowerPoint Presentation</vt:lpstr>
      <vt:lpstr>Pronađite sami podatak </vt:lpstr>
      <vt:lpstr>Platni bilans https://data.worldbank.org/indicator/NE.EXP.GNFS.ZS?end=2016&amp;locations=RS&amp;start=1995&amp;view=chart </vt:lpstr>
      <vt:lpstr>https://www.fren.org.rs/sites/default/files/qm/QM54srpski.pdf</vt:lpstr>
      <vt:lpstr>Proizvodnja i izvoz u svetu  </vt:lpstr>
      <vt:lpstr>PowerPoint Presentation</vt:lpstr>
      <vt:lpstr>Gravitacioni model</vt:lpstr>
      <vt:lpstr>Gravitacioni model  </vt:lpstr>
      <vt:lpstr>PowerPoint Presentation</vt:lpstr>
      <vt:lpstr>PowerPoint Presentation</vt:lpstr>
      <vt:lpstr>Izazov globalizacije </vt:lpstr>
      <vt:lpstr>Srbija – šta još?</vt:lpstr>
      <vt:lpstr>Šta ćemo još raditi </vt:lpstr>
      <vt:lpstr>PowerPoint Presentation</vt:lpstr>
      <vt:lpstr>Država nije - preduzeće</vt:lpstr>
      <vt:lpstr>Dva primera </vt:lpstr>
      <vt:lpstr>   Zašto izvoz NE povećava zaposlenost </vt:lpstr>
      <vt:lpstr>Zašto izvoz ne povećava zaposlenost u zemlji?</vt:lpstr>
      <vt:lpstr>PowerPoint Presentation</vt:lpstr>
      <vt:lpstr>Mankiw  - narodni neprijatelj</vt:lpstr>
      <vt:lpstr>Ali kako da to niko ne vidi? </vt:lpstr>
      <vt:lpstr>Komentar političara:</vt:lpstr>
      <vt:lpstr>To se dešava čak i u Srbiji </vt:lpstr>
      <vt:lpstr>  Strane investicije i platni bilans</vt:lpstr>
      <vt:lpstr>Strane investicije i platni bilans</vt:lpstr>
      <vt:lpstr>Strane investicije i platni bilans</vt:lpstr>
      <vt:lpstr>Mehanizam </vt:lpstr>
      <vt:lpstr>Ali biznismeni u to ne veruju</vt:lpstr>
      <vt:lpstr>PowerPoint Presentation</vt:lpstr>
      <vt:lpstr>Da ponovimo </vt:lpstr>
      <vt:lpstr>Zašto dolazi do ovih zabluda</vt:lpstr>
      <vt:lpstr>PowerPoint Presentation</vt:lpstr>
      <vt:lpstr>Važne razlike između privrede i firme - </vt:lpstr>
      <vt:lpstr>Opšti principi upravljanja državom (“hands-off” role)</vt:lpstr>
      <vt:lpstr>Privreda je zatvoren sistem </vt:lpstr>
      <vt:lpstr>Povratna sprega u ekonomiji i biznisu – kada raste sektor </vt:lpstr>
      <vt:lpstr>u privredi – povratne sprege su negativne, uglavnom</vt:lpstr>
      <vt:lpstr>Poslovni ljudi nemaju iskukstva sa zatvorenim sistemima</vt:lpstr>
      <vt:lpstr>Sledeći put kada čujete biznismena koji iznosi svoje stavove o privredi, upitajte se: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182</cp:revision>
  <dcterms:created xsi:type="dcterms:W3CDTF">2009-02-18T21:23:29Z</dcterms:created>
  <dcterms:modified xsi:type="dcterms:W3CDTF">2020-02-14T13:46:50Z</dcterms:modified>
</cp:coreProperties>
</file>