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6"/>
  </p:notesMasterIdLst>
  <p:sldIdLst>
    <p:sldId id="263" r:id="rId2"/>
    <p:sldId id="346" r:id="rId3"/>
    <p:sldId id="356" r:id="rId4"/>
    <p:sldId id="355" r:id="rId5"/>
    <p:sldId id="358" r:id="rId6"/>
    <p:sldId id="347" r:id="rId7"/>
    <p:sldId id="562" r:id="rId8"/>
    <p:sldId id="300" r:id="rId9"/>
    <p:sldId id="299" r:id="rId10"/>
    <p:sldId id="302" r:id="rId11"/>
    <p:sldId id="304" r:id="rId12"/>
    <p:sldId id="305" r:id="rId13"/>
    <p:sldId id="307" r:id="rId14"/>
    <p:sldId id="306" r:id="rId15"/>
    <p:sldId id="309" r:id="rId16"/>
    <p:sldId id="310" r:id="rId17"/>
    <p:sldId id="311" r:id="rId18"/>
    <p:sldId id="349" r:id="rId19"/>
    <p:sldId id="312" r:id="rId20"/>
    <p:sldId id="316" r:id="rId21"/>
    <p:sldId id="379" r:id="rId22"/>
    <p:sldId id="313" r:id="rId23"/>
    <p:sldId id="360" r:id="rId24"/>
    <p:sldId id="361" r:id="rId25"/>
    <p:sldId id="362" r:id="rId26"/>
    <p:sldId id="370" r:id="rId27"/>
    <p:sldId id="371" r:id="rId28"/>
    <p:sldId id="372" r:id="rId29"/>
    <p:sldId id="373" r:id="rId30"/>
    <p:sldId id="382" r:id="rId31"/>
    <p:sldId id="314" r:id="rId32"/>
    <p:sldId id="317" r:id="rId33"/>
    <p:sldId id="441" r:id="rId34"/>
    <p:sldId id="322" r:id="rId35"/>
    <p:sldId id="324" r:id="rId36"/>
    <p:sldId id="323" r:id="rId37"/>
    <p:sldId id="325" r:id="rId38"/>
    <p:sldId id="326" r:id="rId39"/>
    <p:sldId id="363" r:id="rId40"/>
    <p:sldId id="431" r:id="rId41"/>
    <p:sldId id="364" r:id="rId42"/>
    <p:sldId id="327" r:id="rId43"/>
    <p:sldId id="330" r:id="rId44"/>
    <p:sldId id="333" r:id="rId45"/>
    <p:sldId id="454" r:id="rId46"/>
    <p:sldId id="455" r:id="rId47"/>
    <p:sldId id="456" r:id="rId48"/>
    <p:sldId id="376" r:id="rId49"/>
    <p:sldId id="377" r:id="rId50"/>
    <p:sldId id="392" r:id="rId51"/>
    <p:sldId id="385" r:id="rId52"/>
    <p:sldId id="442" r:id="rId53"/>
    <p:sldId id="558" r:id="rId54"/>
    <p:sldId id="388" r:id="rId55"/>
    <p:sldId id="477" r:id="rId56"/>
    <p:sldId id="555" r:id="rId57"/>
    <p:sldId id="556" r:id="rId58"/>
    <p:sldId id="557" r:id="rId59"/>
    <p:sldId id="478" r:id="rId60"/>
    <p:sldId id="559" r:id="rId61"/>
    <p:sldId id="380" r:id="rId62"/>
    <p:sldId id="391" r:id="rId63"/>
    <p:sldId id="446" r:id="rId64"/>
    <p:sldId id="394" r:id="rId65"/>
    <p:sldId id="560" r:id="rId66"/>
    <p:sldId id="538" r:id="rId67"/>
    <p:sldId id="536" r:id="rId68"/>
    <p:sldId id="537" r:id="rId69"/>
    <p:sldId id="539" r:id="rId70"/>
    <p:sldId id="540" r:id="rId71"/>
    <p:sldId id="541" r:id="rId72"/>
    <p:sldId id="543" r:id="rId73"/>
    <p:sldId id="544" r:id="rId74"/>
    <p:sldId id="545" r:id="rId75"/>
    <p:sldId id="546" r:id="rId76"/>
    <p:sldId id="547" r:id="rId77"/>
    <p:sldId id="548" r:id="rId78"/>
    <p:sldId id="549" r:id="rId79"/>
    <p:sldId id="550" r:id="rId80"/>
    <p:sldId id="551" r:id="rId81"/>
    <p:sldId id="552" r:id="rId82"/>
    <p:sldId id="553" r:id="rId83"/>
    <p:sldId id="554" r:id="rId84"/>
    <p:sldId id="329" r:id="rId85"/>
    <p:sldId id="395" r:id="rId86"/>
    <p:sldId id="447" r:id="rId87"/>
    <p:sldId id="396" r:id="rId88"/>
    <p:sldId id="458" r:id="rId89"/>
    <p:sldId id="397" r:id="rId90"/>
    <p:sldId id="398" r:id="rId91"/>
    <p:sldId id="561" r:id="rId92"/>
    <p:sldId id="530" r:id="rId93"/>
    <p:sldId id="534" r:id="rId94"/>
    <p:sldId id="535" r:id="rId95"/>
    <p:sldId id="526" r:id="rId96"/>
    <p:sldId id="527" r:id="rId97"/>
    <p:sldId id="528" r:id="rId98"/>
    <p:sldId id="529" r:id="rId99"/>
    <p:sldId id="490" r:id="rId100"/>
    <p:sldId id="491" r:id="rId101"/>
    <p:sldId id="492" r:id="rId102"/>
    <p:sldId id="513" r:id="rId103"/>
    <p:sldId id="514" r:id="rId104"/>
    <p:sldId id="515" r:id="rId105"/>
    <p:sldId id="516" r:id="rId106"/>
    <p:sldId id="517" r:id="rId107"/>
    <p:sldId id="518" r:id="rId108"/>
    <p:sldId id="519" r:id="rId109"/>
    <p:sldId id="520" r:id="rId110"/>
    <p:sldId id="521" r:id="rId111"/>
    <p:sldId id="522" r:id="rId112"/>
    <p:sldId id="523" r:id="rId113"/>
    <p:sldId id="524" r:id="rId114"/>
    <p:sldId id="525" r:id="rId115"/>
  </p:sldIdLst>
  <p:sldSz cx="9144000" cy="6858000" type="screen4x3"/>
  <p:notesSz cx="6858000" cy="9144000"/>
  <p:defaultTextStyle>
    <a:defPPr>
      <a:defRPr lang="en-US"/>
    </a:defPPr>
    <a:lvl1pPr algn="l" rtl="0" eaLnBrk="0" fontAlgn="base" hangingPunct="0">
      <a:spcBef>
        <a:spcPct val="0"/>
      </a:spcBef>
      <a:spcAft>
        <a:spcPct val="0"/>
      </a:spcAft>
      <a:defRPr u="sng"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u="sng"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u="sng"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u="sng"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u="sng" kern="1200">
        <a:solidFill>
          <a:schemeClr val="tx1"/>
        </a:solidFill>
        <a:latin typeface="Verdana" pitchFamily="34" charset="0"/>
        <a:ea typeface="+mn-ea"/>
        <a:cs typeface="+mn-cs"/>
      </a:defRPr>
    </a:lvl5pPr>
    <a:lvl6pPr marL="2286000" algn="l" defTabSz="914400" rtl="0" eaLnBrk="1" latinLnBrk="0" hangingPunct="1">
      <a:defRPr u="sng" kern="1200">
        <a:solidFill>
          <a:schemeClr val="tx1"/>
        </a:solidFill>
        <a:latin typeface="Verdana" pitchFamily="34" charset="0"/>
        <a:ea typeface="+mn-ea"/>
        <a:cs typeface="+mn-cs"/>
      </a:defRPr>
    </a:lvl6pPr>
    <a:lvl7pPr marL="2743200" algn="l" defTabSz="914400" rtl="0" eaLnBrk="1" latinLnBrk="0" hangingPunct="1">
      <a:defRPr u="sng" kern="1200">
        <a:solidFill>
          <a:schemeClr val="tx1"/>
        </a:solidFill>
        <a:latin typeface="Verdana" pitchFamily="34" charset="0"/>
        <a:ea typeface="+mn-ea"/>
        <a:cs typeface="+mn-cs"/>
      </a:defRPr>
    </a:lvl7pPr>
    <a:lvl8pPr marL="3200400" algn="l" defTabSz="914400" rtl="0" eaLnBrk="1" latinLnBrk="0" hangingPunct="1">
      <a:defRPr u="sng" kern="1200">
        <a:solidFill>
          <a:schemeClr val="tx1"/>
        </a:solidFill>
        <a:latin typeface="Verdana" pitchFamily="34" charset="0"/>
        <a:ea typeface="+mn-ea"/>
        <a:cs typeface="+mn-cs"/>
      </a:defRPr>
    </a:lvl8pPr>
    <a:lvl9pPr marL="3657600" algn="l" defTabSz="914400" rtl="0" eaLnBrk="1" latinLnBrk="0" hangingPunct="1">
      <a:defRPr u="sng"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E7DF5-4406-49E4-9BCD-091011205FB0}" type="datetimeFigureOut">
              <a:rPr lang="en-GB" smtClean="0"/>
              <a:t>15/03/2019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38821-AE44-4EF0-A945-8B9B4E0E5EF8}" type="slidenum">
              <a:rPr lang="en-GB" smtClean="0"/>
              <a:t>‹#›</a:t>
            </a:fld>
            <a:endParaRPr lang="en-GB"/>
          </a:p>
        </p:txBody>
      </p:sp>
    </p:spTree>
    <p:extLst>
      <p:ext uri="{BB962C8B-B14F-4D97-AF65-F5344CB8AC3E}">
        <p14:creationId xmlns:p14="http://schemas.microsoft.com/office/powerpoint/2010/main" val="195015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217EA-7F39-4CE8-83CE-B047800EE989}" type="slidenum">
              <a:rPr lang="en-GB" smtClean="0"/>
              <a:t>40</a:t>
            </a:fld>
            <a:endParaRPr lang="en-GB"/>
          </a:p>
        </p:txBody>
      </p:sp>
    </p:spTree>
    <p:extLst>
      <p:ext uri="{BB962C8B-B14F-4D97-AF65-F5344CB8AC3E}">
        <p14:creationId xmlns:p14="http://schemas.microsoft.com/office/powerpoint/2010/main" val="308030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EF13276-818A-4AB6-AD58-EADC3E35C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ECB62CA-90F5-451D-919A-0EA8648E5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a:extLst>
              <a:ext uri="{FF2B5EF4-FFF2-40B4-BE49-F238E27FC236}">
                <a16:creationId xmlns:a16="http://schemas.microsoft.com/office/drawing/2014/main" id="{EC142F75-A1A5-4DE4-A790-070C9C104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fld id="{FAA791A6-2D66-4FF3-A6FC-33EAB2D2AA90}" type="slidenum">
              <a:rPr lang="en-GB" altLang="en-US"/>
              <a:pPr/>
              <a:t>49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64E92899-4ACA-406F-83B1-C99F47D427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C82E215-328C-420D-ABC0-50EBBC700D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901690DB-41D3-4364-A571-60A01947E6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quarter" idx="1"/>
          </p:nvPr>
        </p:nvSpPr>
        <p:spPr>
          <a:xfrm>
            <a:off x="10668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668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0EB90419-D94C-4785-8E0D-29671D9C66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A55FB4D-EF57-4D4B-A13E-73FB1369E1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996C61A-9604-4F4B-9E3D-1CC509F08F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6281B611-CECF-4CCB-AED1-D98E28F341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EE4076CE-5F82-4DF6-A7AF-9D717B5DD9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D74A7B3E-259B-4B32-A2AD-F766DFA8EE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9EF89343-003E-40F2-8D25-B889AC27EC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AC1410A-E8FE-428B-82C4-8B6170CBF5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35823676-EF3C-48F2-ABA3-A5CBF4B7B4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u="none">
                <a:effectLst>
                  <a:outerShdw blurRad="38100" dist="38100" dir="2700000" algn="tl">
                    <a:srgbClr val="000000"/>
                  </a:outerShdw>
                </a:effectLst>
                <a:latin typeface="+mn-lt"/>
              </a:defRPr>
            </a:lvl1pPr>
          </a:lstStyle>
          <a:p>
            <a:pPr>
              <a:defRPr/>
            </a:pPr>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u="none">
                <a:effectLst>
                  <a:outerShdw blurRad="38100" dist="38100" dir="2700000" algn="tl">
                    <a:srgbClr val="000000"/>
                  </a:outerShdw>
                </a:effectLst>
                <a:latin typeface="+mn-lt"/>
              </a:defRPr>
            </a:lvl1pPr>
          </a:lstStyle>
          <a:p>
            <a:pPr>
              <a:defRPr/>
            </a:pPr>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u="none">
                <a:effectLst>
                  <a:outerShdw blurRad="38100" dist="38100" dir="2700000" algn="tl">
                    <a:srgbClr val="000000"/>
                  </a:outerShdw>
                </a:effectLst>
                <a:latin typeface="+mn-lt"/>
              </a:defRPr>
            </a:lvl1pPr>
          </a:lstStyle>
          <a:p>
            <a:pPr>
              <a:defRPr/>
            </a:pPr>
            <a:fld id="{F2B250EE-93AA-40B0-AF1A-D9868C0796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anica.popovic.ekof.bg.ac.rs/Economics_in_one_lesson.pdf" TargetMode="External"/><Relationship Id="rId2" Type="http://schemas.openxmlformats.org/officeDocument/2006/relationships/hyperlink" Target="http://economics.about.com/cs/macroeconomics/l/aa032003a.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thebalance.com/how-are-oil-prices-determined-3305650"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macrotrends.net/1369/crude-oil-price-history-chart"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thebalance.com/oil-price-history-330620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thebalance.com/oil-price-history-3306200" TargetMode="External"/><Relationship Id="rId4" Type="http://schemas.openxmlformats.org/officeDocument/2006/relationships/hyperlink" Target="https://www.thebalance.com/crude-oil-prices-trends-and-impact-on-the-economy-and-you-3305738"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bruegel.org/2015/11/the-impact-of-the-oil-price-shock-on-net-oil-exporters/"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2.wmf"/><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p:txBody>
          <a:bodyPr/>
          <a:lstStyle/>
          <a:p>
            <a:pPr eaLnBrk="1" hangingPunct="1">
              <a:defRPr/>
            </a:pPr>
            <a:r>
              <a:rPr lang="sr-Latn-CS" dirty="0">
                <a:solidFill>
                  <a:schemeClr val="tx1"/>
                </a:solidFill>
                <a:latin typeface="Verdana" pitchFamily="34" charset="0"/>
              </a:rPr>
              <a:t>Standardna teorija međunarodne trgovine</a:t>
            </a:r>
            <a:endParaRPr lang="en-US" dirty="0">
              <a:solidFill>
                <a:schemeClr val="tx1"/>
              </a:solidFill>
              <a:latin typeface="Verdana" pitchFamily="34" charset="0"/>
            </a:endParaRPr>
          </a:p>
        </p:txBody>
      </p:sp>
      <p:grpSp>
        <p:nvGrpSpPr>
          <p:cNvPr id="5" name="Group 32"/>
          <p:cNvGrpSpPr>
            <a:grpSpLocks/>
          </p:cNvGrpSpPr>
          <p:nvPr/>
        </p:nvGrpSpPr>
        <p:grpSpPr bwMode="auto">
          <a:xfrm>
            <a:off x="3810000" y="4573588"/>
            <a:ext cx="2743200" cy="1903412"/>
            <a:chOff x="0" y="2496"/>
            <a:chExt cx="1872" cy="1199"/>
          </a:xfrm>
        </p:grpSpPr>
        <p:pic>
          <p:nvPicPr>
            <p:cNvPr id="3085" name="Picture 33"/>
            <p:cNvPicPr>
              <a:picLocks noChangeAspect="1" noChangeArrowheads="1"/>
            </p:cNvPicPr>
            <p:nvPr/>
          </p:nvPicPr>
          <p:blipFill>
            <a:blip r:embed="rId2" cstate="print"/>
            <a:srcRect/>
            <a:stretch>
              <a:fillRect/>
            </a:stretch>
          </p:blipFill>
          <p:spPr bwMode="auto">
            <a:xfrm>
              <a:off x="0" y="2736"/>
              <a:ext cx="1680" cy="959"/>
            </a:xfrm>
            <a:prstGeom prst="rect">
              <a:avLst/>
            </a:prstGeom>
            <a:noFill/>
            <a:ln w="9525">
              <a:noFill/>
              <a:miter lim="800000"/>
              <a:headEnd/>
              <a:tailEnd/>
            </a:ln>
          </p:spPr>
        </p:pic>
        <p:sp>
          <p:nvSpPr>
            <p:cNvPr id="12322" name="Rectangle 34"/>
            <p:cNvSpPr>
              <a:spLocks noChangeArrowheads="1"/>
            </p:cNvSpPr>
            <p:nvPr/>
          </p:nvSpPr>
          <p:spPr bwMode="auto">
            <a:xfrm>
              <a:off x="48" y="2496"/>
              <a:ext cx="182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400" b="1" u="none">
                  <a:effectLst>
                    <a:outerShdw blurRad="38100" dist="38100" dir="2700000" algn="tl">
                      <a:srgbClr val="000000"/>
                    </a:outerShdw>
                  </a:effectLst>
                  <a:latin typeface="Tahoma" pitchFamily="34" charset="0"/>
                </a:rPr>
                <a:t>5. Dobit od specijalizacije</a:t>
              </a:r>
              <a:endParaRPr lang="en-US" sz="1400" b="1" u="none">
                <a:effectLst>
                  <a:outerShdw blurRad="38100" dist="38100" dir="2700000" algn="tl">
                    <a:srgbClr val="000000"/>
                  </a:outerShdw>
                </a:effectLst>
                <a:latin typeface="Tahoma" pitchFamily="34" charset="0"/>
              </a:endParaRPr>
            </a:p>
          </p:txBody>
        </p:sp>
      </p:grpSp>
      <p:grpSp>
        <p:nvGrpSpPr>
          <p:cNvPr id="6" name="Group 35"/>
          <p:cNvGrpSpPr>
            <a:grpSpLocks/>
          </p:cNvGrpSpPr>
          <p:nvPr/>
        </p:nvGrpSpPr>
        <p:grpSpPr bwMode="auto">
          <a:xfrm>
            <a:off x="6324600" y="4592638"/>
            <a:ext cx="3048000" cy="1960562"/>
            <a:chOff x="48" y="2448"/>
            <a:chExt cx="1920" cy="1235"/>
          </a:xfrm>
        </p:grpSpPr>
        <p:pic>
          <p:nvPicPr>
            <p:cNvPr id="3083" name="Picture 36"/>
            <p:cNvPicPr preferRelativeResize="0">
              <a:picLocks noChangeAspect="1" noChangeArrowheads="1"/>
            </p:cNvPicPr>
            <p:nvPr/>
          </p:nvPicPr>
          <p:blipFill>
            <a:blip r:embed="rId3" cstate="print"/>
            <a:srcRect/>
            <a:stretch>
              <a:fillRect/>
            </a:stretch>
          </p:blipFill>
          <p:spPr bwMode="auto">
            <a:xfrm>
              <a:off x="48" y="2640"/>
              <a:ext cx="1824" cy="1043"/>
            </a:xfrm>
            <a:prstGeom prst="rect">
              <a:avLst/>
            </a:prstGeom>
            <a:noFill/>
            <a:ln w="9525">
              <a:noFill/>
              <a:miter lim="800000"/>
              <a:headEnd/>
              <a:tailEnd/>
            </a:ln>
          </p:spPr>
        </p:pic>
        <p:sp>
          <p:nvSpPr>
            <p:cNvPr id="12325" name="Rectangle 37"/>
            <p:cNvSpPr>
              <a:spLocks noChangeArrowheads="1"/>
            </p:cNvSpPr>
            <p:nvPr/>
          </p:nvSpPr>
          <p:spPr bwMode="auto">
            <a:xfrm>
              <a:off x="144" y="2448"/>
              <a:ext cx="182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400" b="1" u="none">
                  <a:effectLst>
                    <a:outerShdw blurRad="38100" dist="38100" dir="2700000" algn="tl">
                      <a:srgbClr val="000000"/>
                    </a:outerShdw>
                  </a:effectLst>
                  <a:latin typeface="Tahoma" pitchFamily="34" charset="0"/>
                </a:rPr>
                <a:t>6. Različiti ukusi potrošača</a:t>
              </a:r>
              <a:endParaRPr lang="en-US" sz="1400" b="1" u="none">
                <a:effectLst>
                  <a:outerShdw blurRad="38100" dist="38100" dir="2700000" algn="tl">
                    <a:srgbClr val="000000"/>
                  </a:outerShdw>
                </a:effectLst>
                <a:latin typeface="Tahoma" pitchFamily="34" charset="0"/>
              </a:endParaRPr>
            </a:p>
          </p:txBody>
        </p:sp>
      </p:grpSp>
      <p:grpSp>
        <p:nvGrpSpPr>
          <p:cNvPr id="7" name="Group 38"/>
          <p:cNvGrpSpPr>
            <a:grpSpLocks/>
          </p:cNvGrpSpPr>
          <p:nvPr/>
        </p:nvGrpSpPr>
        <p:grpSpPr bwMode="auto">
          <a:xfrm>
            <a:off x="2552700" y="2133600"/>
            <a:ext cx="3695700" cy="2187575"/>
            <a:chOff x="1488" y="1008"/>
            <a:chExt cx="2328" cy="1378"/>
          </a:xfrm>
        </p:grpSpPr>
        <p:sp>
          <p:nvSpPr>
            <p:cNvPr id="12327" name="Rectangle 39"/>
            <p:cNvSpPr>
              <a:spLocks noChangeArrowheads="1"/>
            </p:cNvSpPr>
            <p:nvPr/>
          </p:nvSpPr>
          <p:spPr bwMode="auto">
            <a:xfrm>
              <a:off x="2112" y="1008"/>
              <a:ext cx="134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600" b="1" u="none">
                  <a:effectLst>
                    <a:outerShdw blurRad="38100" dist="38100" dir="2700000" algn="tl">
                      <a:srgbClr val="000000"/>
                    </a:outerShdw>
                  </a:effectLst>
                  <a:latin typeface="Tahoma" pitchFamily="34" charset="0"/>
                </a:rPr>
                <a:t>2. Indiferencija</a:t>
              </a:r>
              <a:endParaRPr lang="en-US" sz="1600" b="1" u="none">
                <a:effectLst>
                  <a:outerShdw blurRad="38100" dist="38100" dir="2700000" algn="tl">
                    <a:srgbClr val="000000"/>
                  </a:outerShdw>
                </a:effectLst>
                <a:latin typeface="Tahoma" pitchFamily="34" charset="0"/>
              </a:endParaRPr>
            </a:p>
          </p:txBody>
        </p:sp>
        <p:pic>
          <p:nvPicPr>
            <p:cNvPr id="3082" name="Picture 40"/>
            <p:cNvPicPr>
              <a:picLocks noChangeAspect="1" noChangeArrowheads="1"/>
            </p:cNvPicPr>
            <p:nvPr/>
          </p:nvPicPr>
          <p:blipFill>
            <a:blip r:embed="rId4" cstate="print"/>
            <a:srcRect/>
            <a:stretch>
              <a:fillRect/>
            </a:stretch>
          </p:blipFill>
          <p:spPr bwMode="auto">
            <a:xfrm>
              <a:off x="1488" y="1344"/>
              <a:ext cx="2328" cy="1042"/>
            </a:xfrm>
            <a:prstGeom prst="rect">
              <a:avLst/>
            </a:prstGeom>
            <a:noFill/>
            <a:ln w="9525">
              <a:noFill/>
              <a:miter lim="800000"/>
              <a:headEnd/>
              <a:tailEnd/>
            </a:ln>
          </p:spPr>
        </p:pic>
      </p:grpSp>
      <p:grpSp>
        <p:nvGrpSpPr>
          <p:cNvPr id="10" name="Group 9">
            <a:extLst>
              <a:ext uri="{FF2B5EF4-FFF2-40B4-BE49-F238E27FC236}">
                <a16:creationId xmlns:a16="http://schemas.microsoft.com/office/drawing/2014/main" id="{1C3A4EE1-9AA6-4E61-85F8-A901EF7C0A48}"/>
              </a:ext>
            </a:extLst>
          </p:cNvPr>
          <p:cNvGrpSpPr/>
          <p:nvPr/>
        </p:nvGrpSpPr>
        <p:grpSpPr>
          <a:xfrm>
            <a:off x="38100" y="4343400"/>
            <a:ext cx="3848100" cy="2286000"/>
            <a:chOff x="38100" y="4343400"/>
            <a:chExt cx="3848100" cy="2286000"/>
          </a:xfrm>
        </p:grpSpPr>
        <p:grpSp>
          <p:nvGrpSpPr>
            <p:cNvPr id="4" name="Group 29"/>
            <p:cNvGrpSpPr>
              <a:grpSpLocks/>
            </p:cNvGrpSpPr>
            <p:nvPr/>
          </p:nvGrpSpPr>
          <p:grpSpPr bwMode="auto">
            <a:xfrm>
              <a:off x="38100" y="4343400"/>
              <a:ext cx="3848100" cy="2286000"/>
              <a:chOff x="3336" y="1008"/>
              <a:chExt cx="2424" cy="1440"/>
            </a:xfrm>
          </p:grpSpPr>
          <p:pic>
            <p:nvPicPr>
              <p:cNvPr id="3087" name="Picture 30"/>
              <p:cNvPicPr>
                <a:picLocks noChangeAspect="1" noChangeArrowheads="1"/>
              </p:cNvPicPr>
              <p:nvPr/>
            </p:nvPicPr>
            <p:blipFill>
              <a:blip r:embed="rId5" cstate="print"/>
              <a:srcRect/>
              <a:stretch>
                <a:fillRect/>
              </a:stretch>
            </p:blipFill>
            <p:spPr bwMode="auto">
              <a:xfrm>
                <a:off x="3336" y="1264"/>
                <a:ext cx="2328" cy="1184"/>
              </a:xfrm>
              <a:prstGeom prst="rect">
                <a:avLst/>
              </a:prstGeom>
              <a:noFill/>
              <a:ln w="9525">
                <a:noFill/>
                <a:miter lim="800000"/>
                <a:headEnd/>
                <a:tailEnd/>
              </a:ln>
            </p:spPr>
          </p:pic>
          <p:sp>
            <p:nvSpPr>
              <p:cNvPr id="12319" name="Rectangle 31"/>
              <p:cNvSpPr>
                <a:spLocks noChangeArrowheads="1"/>
              </p:cNvSpPr>
              <p:nvPr/>
            </p:nvSpPr>
            <p:spPr bwMode="auto">
              <a:xfrm>
                <a:off x="3744" y="1008"/>
                <a:ext cx="2016"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600" b="1" u="none">
                    <a:effectLst>
                      <a:outerShdw blurRad="38100" dist="38100" dir="2700000" algn="tl">
                        <a:srgbClr val="000000"/>
                      </a:outerShdw>
                    </a:effectLst>
                    <a:latin typeface="Tahoma" pitchFamily="34" charset="0"/>
                  </a:rPr>
                  <a:t>4. Dobit uz rastuće troškove</a:t>
                </a:r>
                <a:endParaRPr lang="en-US" sz="1600" b="1" u="none">
                  <a:effectLst>
                    <a:outerShdw blurRad="38100" dist="38100" dir="2700000" algn="tl">
                      <a:srgbClr val="000000"/>
                    </a:outerShdw>
                  </a:effectLst>
                  <a:latin typeface="Tahoma" pitchFamily="34" charset="0"/>
                </a:endParaRPr>
              </a:p>
            </p:txBody>
          </p:sp>
        </p:grpSp>
        <p:pic>
          <p:nvPicPr>
            <p:cNvPr id="23" name="Picture 4">
              <a:extLst>
                <a:ext uri="{FF2B5EF4-FFF2-40B4-BE49-F238E27FC236}">
                  <a16:creationId xmlns:a16="http://schemas.microsoft.com/office/drawing/2014/main" id="{C834FD94-6C62-4C93-814B-985D79B08B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478" t="6263" r="47826" b="83830"/>
            <a:stretch/>
          </p:blipFill>
          <p:spPr bwMode="auto">
            <a:xfrm>
              <a:off x="895539" y="5032514"/>
              <a:ext cx="304800" cy="1808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F7749465-5275-4CA3-A9A7-180F753EA2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491" t="7640" r="47826" b="83830"/>
            <a:stretch/>
          </p:blipFill>
          <p:spPr bwMode="auto">
            <a:xfrm>
              <a:off x="2769832" y="4767308"/>
              <a:ext cx="269289" cy="1557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BCC9CA0C-1137-401C-85C1-D6D71CA439B1}"/>
              </a:ext>
            </a:extLst>
          </p:cNvPr>
          <p:cNvGrpSpPr/>
          <p:nvPr/>
        </p:nvGrpSpPr>
        <p:grpSpPr>
          <a:xfrm>
            <a:off x="0" y="2133600"/>
            <a:ext cx="9220200" cy="2209800"/>
            <a:chOff x="0" y="2133600"/>
            <a:chExt cx="9220200" cy="2209800"/>
          </a:xfrm>
        </p:grpSpPr>
        <p:grpSp>
          <p:nvGrpSpPr>
            <p:cNvPr id="3" name="Group 26"/>
            <p:cNvGrpSpPr>
              <a:grpSpLocks/>
            </p:cNvGrpSpPr>
            <p:nvPr/>
          </p:nvGrpSpPr>
          <p:grpSpPr bwMode="auto">
            <a:xfrm>
              <a:off x="6324600" y="2133600"/>
              <a:ext cx="2895600" cy="2209800"/>
              <a:chOff x="1440" y="1056"/>
              <a:chExt cx="1824" cy="1392"/>
            </a:xfrm>
          </p:grpSpPr>
          <p:pic>
            <p:nvPicPr>
              <p:cNvPr id="3089" name="Picture 27"/>
              <p:cNvPicPr preferRelativeResize="0">
                <a:picLocks noChangeAspect="1" noChangeArrowheads="1"/>
              </p:cNvPicPr>
              <p:nvPr/>
            </p:nvPicPr>
            <p:blipFill>
              <a:blip r:embed="rId7" cstate="print"/>
              <a:srcRect/>
              <a:stretch>
                <a:fillRect/>
              </a:stretch>
            </p:blipFill>
            <p:spPr bwMode="auto">
              <a:xfrm>
                <a:off x="1440" y="1287"/>
                <a:ext cx="1824" cy="1161"/>
              </a:xfrm>
              <a:prstGeom prst="rect">
                <a:avLst/>
              </a:prstGeom>
              <a:noFill/>
              <a:ln w="9525">
                <a:noFill/>
                <a:miter lim="800000"/>
                <a:headEnd/>
                <a:tailEnd/>
              </a:ln>
            </p:spPr>
          </p:pic>
          <p:sp>
            <p:nvSpPr>
              <p:cNvPr id="12316" name="Rectangle 28"/>
              <p:cNvSpPr>
                <a:spLocks noChangeArrowheads="1"/>
              </p:cNvSpPr>
              <p:nvPr/>
            </p:nvSpPr>
            <p:spPr bwMode="auto">
              <a:xfrm>
                <a:off x="1728" y="1056"/>
                <a:ext cx="134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600" b="1" u="none">
                    <a:effectLst>
                      <a:outerShdw blurRad="38100" dist="38100" dir="2700000" algn="tl">
                        <a:srgbClr val="000000"/>
                      </a:outerShdw>
                    </a:effectLst>
                    <a:latin typeface="Tahoma" pitchFamily="34" charset="0"/>
                  </a:rPr>
                  <a:t>3. Izolacija</a:t>
                </a:r>
                <a:endParaRPr lang="en-US" sz="1600" b="1" u="none">
                  <a:effectLst>
                    <a:outerShdw blurRad="38100" dist="38100" dir="2700000" algn="tl">
                      <a:srgbClr val="000000"/>
                    </a:outerShdw>
                  </a:effectLst>
                  <a:latin typeface="Tahoma" pitchFamily="34" charset="0"/>
                </a:endParaRPr>
              </a:p>
            </p:txBody>
          </p:sp>
        </p:grpSp>
        <p:grpSp>
          <p:nvGrpSpPr>
            <p:cNvPr id="8" name="Group 7">
              <a:extLst>
                <a:ext uri="{FF2B5EF4-FFF2-40B4-BE49-F238E27FC236}">
                  <a16:creationId xmlns:a16="http://schemas.microsoft.com/office/drawing/2014/main" id="{C2D9A88D-E9F4-4ACA-8145-4166FFAF8BFA}"/>
                </a:ext>
              </a:extLst>
            </p:cNvPr>
            <p:cNvGrpSpPr/>
            <p:nvPr/>
          </p:nvGrpSpPr>
          <p:grpSpPr>
            <a:xfrm>
              <a:off x="0" y="2438400"/>
              <a:ext cx="2438400" cy="1752600"/>
              <a:chOff x="0" y="2438400"/>
              <a:chExt cx="2438400" cy="1752600"/>
            </a:xfrm>
          </p:grpSpPr>
          <p:grpSp>
            <p:nvGrpSpPr>
              <p:cNvPr id="2" name="Group 23"/>
              <p:cNvGrpSpPr>
                <a:grpSpLocks/>
              </p:cNvGrpSpPr>
              <p:nvPr/>
            </p:nvGrpSpPr>
            <p:grpSpPr bwMode="auto">
              <a:xfrm>
                <a:off x="0" y="2438400"/>
                <a:ext cx="2438400" cy="1752600"/>
                <a:chOff x="0" y="1488"/>
                <a:chExt cx="1392" cy="960"/>
              </a:xfrm>
            </p:grpSpPr>
            <p:pic>
              <p:nvPicPr>
                <p:cNvPr id="3091" name="Picture 24"/>
                <p:cNvPicPr preferRelativeResize="0">
                  <a:picLocks noChangeAspect="1" noChangeArrowheads="1"/>
                </p:cNvPicPr>
                <p:nvPr/>
              </p:nvPicPr>
              <p:blipFill>
                <a:blip r:embed="rId8" cstate="print"/>
                <a:srcRect/>
                <a:stretch>
                  <a:fillRect/>
                </a:stretch>
              </p:blipFill>
              <p:spPr bwMode="auto">
                <a:xfrm>
                  <a:off x="0" y="1695"/>
                  <a:ext cx="1392" cy="753"/>
                </a:xfrm>
                <a:prstGeom prst="rect">
                  <a:avLst/>
                </a:prstGeom>
                <a:noFill/>
                <a:ln w="9525">
                  <a:noFill/>
                  <a:miter lim="800000"/>
                  <a:headEnd/>
                  <a:tailEnd/>
                </a:ln>
              </p:spPr>
            </p:pic>
            <p:sp>
              <p:nvSpPr>
                <p:cNvPr id="12313" name="Rectangle 25"/>
                <p:cNvSpPr>
                  <a:spLocks noChangeArrowheads="1"/>
                </p:cNvSpPr>
                <p:nvPr/>
              </p:nvSpPr>
              <p:spPr bwMode="auto">
                <a:xfrm>
                  <a:off x="48" y="1488"/>
                  <a:ext cx="134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600" b="1" u="none">
                      <a:effectLst>
                        <a:outerShdw blurRad="38100" dist="38100" dir="2700000" algn="tl">
                          <a:srgbClr val="000000"/>
                        </a:outerShdw>
                      </a:effectLst>
                      <a:latin typeface="Tahoma" pitchFamily="34" charset="0"/>
                    </a:rPr>
                    <a:t>1. Rastući troškovi</a:t>
                  </a:r>
                  <a:endParaRPr lang="en-US" sz="1600" b="1" u="none">
                    <a:effectLst>
                      <a:outerShdw blurRad="38100" dist="38100" dir="2700000" algn="tl">
                        <a:srgbClr val="000000"/>
                      </a:outerShdw>
                    </a:effectLst>
                    <a:latin typeface="Tahoma" pitchFamily="34" charset="0"/>
                  </a:endParaRPr>
                </a:p>
              </p:txBody>
            </p:sp>
          </p:grpSp>
          <p:pic>
            <p:nvPicPr>
              <p:cNvPr id="21" name="Picture 4">
                <a:extLst>
                  <a:ext uri="{FF2B5EF4-FFF2-40B4-BE49-F238E27FC236}">
                    <a16:creationId xmlns:a16="http://schemas.microsoft.com/office/drawing/2014/main" id="{13860600-174E-4198-A5AA-43038B874B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478" t="6263" r="47826" b="83830"/>
              <a:stretch/>
            </p:blipFill>
            <p:spPr bwMode="auto">
              <a:xfrm>
                <a:off x="1658644" y="2840470"/>
                <a:ext cx="304800" cy="1808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D62742D9-6E36-4B80-A74E-4EF18B37D2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491" t="7640" r="47826" b="83830"/>
              <a:stretch/>
            </p:blipFill>
            <p:spPr bwMode="auto">
              <a:xfrm>
                <a:off x="542277" y="3406068"/>
                <a:ext cx="269289" cy="1557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BAEC45F1-0DD0-4780-9A00-F60A019A85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478" t="6263" r="47826" b="83830"/>
            <a:stretch/>
          </p:blipFill>
          <p:spPr bwMode="auto">
            <a:xfrm>
              <a:off x="6915340" y="3026162"/>
              <a:ext cx="304800" cy="18089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AD8A70BE-B520-4269-A140-29DB6C1CA0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491" t="7640" r="47826" b="83830"/>
            <a:stretch/>
          </p:blipFill>
          <p:spPr bwMode="auto">
            <a:xfrm>
              <a:off x="8444146" y="2523478"/>
              <a:ext cx="269289" cy="1557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grpSp>
      <p:sp>
        <p:nvSpPr>
          <p:cNvPr id="11" name="Slide Number Placeholder 10">
            <a:extLst>
              <a:ext uri="{FF2B5EF4-FFF2-40B4-BE49-F238E27FC236}">
                <a16:creationId xmlns:a16="http://schemas.microsoft.com/office/drawing/2014/main" id="{70E6D7D1-AAD2-4F59-9DB1-B57C12370F25}"/>
              </a:ext>
            </a:extLst>
          </p:cNvPr>
          <p:cNvSpPr>
            <a:spLocks noGrp="1"/>
          </p:cNvSpPr>
          <p:nvPr>
            <p:ph type="sldNum" sz="quarter" idx="12"/>
          </p:nvPr>
        </p:nvSpPr>
        <p:spPr/>
        <p:txBody>
          <a:bodyPr/>
          <a:lstStyle/>
          <a:p>
            <a:pPr>
              <a:defRPr/>
            </a:pPr>
            <a:fld id="{0EB90419-D94C-4785-8E0D-29671D9C6649}" type="slidenum">
              <a:rPr lang="en-US" smtClean="0"/>
              <a:pPr>
                <a:defRPr/>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pPr eaLnBrk="1" hangingPunct="1">
              <a:defRPr/>
            </a:pPr>
            <a:r>
              <a:rPr lang="sr-Latn-CS"/>
              <a:t>Granica proizvodnje</a:t>
            </a:r>
            <a:endParaRPr lang="en-US"/>
          </a:p>
        </p:txBody>
      </p:sp>
      <p:sp>
        <p:nvSpPr>
          <p:cNvPr id="62467" name="Rectangle 3"/>
          <p:cNvSpPr>
            <a:spLocks noGrp="1" noChangeArrowheads="1"/>
          </p:cNvSpPr>
          <p:nvPr>
            <p:ph type="body" sz="half" idx="1"/>
          </p:nvPr>
        </p:nvSpPr>
        <p:spPr/>
        <p:txBody>
          <a:bodyPr/>
          <a:lstStyle/>
          <a:p>
            <a:pPr eaLnBrk="1" hangingPunct="1">
              <a:lnSpc>
                <a:spcPct val="80000"/>
              </a:lnSpc>
              <a:defRPr/>
            </a:pPr>
            <a:r>
              <a:rPr lang="en-US" sz="2400" dirty="0" err="1">
                <a:effectLst/>
              </a:rPr>
              <a:t>strelice</a:t>
            </a:r>
            <a:r>
              <a:rPr lang="en-US" sz="2400" dirty="0">
                <a:effectLst/>
              </a:rPr>
              <a:t> </a:t>
            </a:r>
            <a:r>
              <a:rPr lang="en-US" sz="2400" dirty="0" err="1">
                <a:effectLst/>
              </a:rPr>
              <a:t>usmerene</a:t>
            </a:r>
            <a:r>
              <a:rPr lang="en-US" sz="2400" dirty="0">
                <a:effectLst/>
              </a:rPr>
              <a:t> na</a:t>
            </a:r>
            <a:r>
              <a:rPr lang="sr-Latn-CS" sz="2400" dirty="0">
                <a:effectLst/>
              </a:rPr>
              <a:t>niže</a:t>
            </a:r>
            <a:r>
              <a:rPr lang="en-US" sz="2400" dirty="0">
                <a:effectLst/>
              </a:rPr>
              <a:t> </a:t>
            </a:r>
            <a:r>
              <a:rPr lang="en-US" sz="2400" dirty="0" err="1">
                <a:effectLst/>
              </a:rPr>
              <a:t>sve</a:t>
            </a:r>
            <a:r>
              <a:rPr lang="sr-Latn-CS" sz="2400" dirty="0">
                <a:effectLst/>
              </a:rPr>
              <a:t> su duže </a:t>
            </a:r>
            <a:endParaRPr lang="en-US" sz="2400" dirty="0">
              <a:effectLst/>
            </a:endParaRPr>
          </a:p>
          <a:p>
            <a:pPr eaLnBrk="1" hangingPunct="1">
              <a:lnSpc>
                <a:spcPct val="80000"/>
              </a:lnSpc>
              <a:defRPr/>
            </a:pPr>
            <a:endParaRPr lang="sr-Latn-CS" sz="2400" dirty="0">
              <a:effectLst/>
            </a:endParaRPr>
          </a:p>
          <a:p>
            <a:pPr eaLnBrk="1" hangingPunct="1">
              <a:lnSpc>
                <a:spcPct val="80000"/>
              </a:lnSpc>
              <a:defRPr/>
            </a:pPr>
            <a:r>
              <a:rPr lang="en-US" sz="2400" dirty="0" err="1">
                <a:effectLst/>
              </a:rPr>
              <a:t>Konkavnost</a:t>
            </a:r>
            <a:r>
              <a:rPr lang="sr-Latn-CS" sz="2400" dirty="0">
                <a:effectLst/>
              </a:rPr>
              <a:t>  </a:t>
            </a:r>
            <a:r>
              <a:rPr lang="en-US" sz="2400" dirty="0" err="1">
                <a:effectLst/>
              </a:rPr>
              <a:t>odražava</a:t>
            </a:r>
            <a:r>
              <a:rPr lang="en-US" sz="2400" dirty="0">
                <a:effectLst/>
              </a:rPr>
              <a:t> </a:t>
            </a:r>
            <a:r>
              <a:rPr lang="en-US" sz="2400" dirty="0" err="1">
                <a:effectLst/>
              </a:rPr>
              <a:t>rastuće</a:t>
            </a:r>
            <a:r>
              <a:rPr lang="en-US" sz="2400" dirty="0">
                <a:effectLst/>
              </a:rPr>
              <a:t> </a:t>
            </a:r>
            <a:r>
              <a:rPr lang="en-US" sz="2400" dirty="0" err="1">
                <a:effectLst/>
              </a:rPr>
              <a:t>oportunitetne</a:t>
            </a:r>
            <a:r>
              <a:rPr lang="en-US" sz="2400" dirty="0">
                <a:effectLst/>
              </a:rPr>
              <a:t> troškove</a:t>
            </a:r>
            <a:r>
              <a:rPr lang="sr-Latn-CS" sz="2400" dirty="0">
                <a:effectLst/>
              </a:rPr>
              <a:t> </a:t>
            </a:r>
          </a:p>
          <a:p>
            <a:pPr lvl="1" eaLnBrk="1" hangingPunct="1">
              <a:lnSpc>
                <a:spcPct val="80000"/>
              </a:lnSpc>
              <a:defRPr/>
            </a:pPr>
            <a:r>
              <a:rPr lang="en-US" sz="2000" dirty="0">
                <a:effectLst/>
              </a:rPr>
              <a:t>u </a:t>
            </a:r>
            <a:r>
              <a:rPr lang="en-US" sz="2000" dirty="0" err="1">
                <a:effectLst/>
              </a:rPr>
              <a:t>svakoj</a:t>
            </a:r>
            <a:r>
              <a:rPr lang="en-US" sz="2000" dirty="0">
                <a:effectLst/>
              </a:rPr>
              <a:t> </a:t>
            </a:r>
            <a:r>
              <a:rPr lang="en-US" sz="2000" dirty="0" err="1">
                <a:effectLst/>
              </a:rPr>
              <a:t>zemlji</a:t>
            </a:r>
            <a:endParaRPr lang="sr-Latn-CS" sz="2000" dirty="0">
              <a:effectLst/>
            </a:endParaRPr>
          </a:p>
          <a:p>
            <a:pPr lvl="1" eaLnBrk="1" hangingPunct="1">
              <a:lnSpc>
                <a:spcPct val="80000"/>
              </a:lnSpc>
              <a:defRPr/>
            </a:pPr>
            <a:r>
              <a:rPr lang="en-US" sz="2000" dirty="0" err="1">
                <a:effectLst/>
              </a:rPr>
              <a:t>kod</a:t>
            </a:r>
            <a:r>
              <a:rPr lang="en-US" sz="2000" dirty="0">
                <a:effectLst/>
              </a:rPr>
              <a:t> </a:t>
            </a:r>
            <a:r>
              <a:rPr lang="en-US" sz="2000" i="1" dirty="0" err="1">
                <a:effectLst/>
              </a:rPr>
              <a:t>oba</a:t>
            </a:r>
            <a:r>
              <a:rPr lang="en-US" sz="2000" i="1" dirty="0">
                <a:effectLst/>
              </a:rPr>
              <a:t> </a:t>
            </a:r>
            <a:r>
              <a:rPr lang="en-US" sz="2000" dirty="0" err="1">
                <a:effectLst/>
              </a:rPr>
              <a:t>proizvoda</a:t>
            </a:r>
            <a:r>
              <a:rPr lang="en-US" sz="2000" dirty="0">
                <a:effectLst/>
              </a:rPr>
              <a:t>.</a:t>
            </a:r>
          </a:p>
          <a:p>
            <a:pPr eaLnBrk="1" hangingPunct="1">
              <a:lnSpc>
                <a:spcPct val="80000"/>
              </a:lnSpc>
              <a:defRPr/>
            </a:pPr>
            <a:endParaRPr lang="en-US" sz="2400" dirty="0"/>
          </a:p>
        </p:txBody>
      </p:sp>
      <p:pic>
        <p:nvPicPr>
          <p:cNvPr id="13316" name="Picture 6"/>
          <p:cNvPicPr>
            <a:picLocks noGrp="1" noChangeAspect="1" noChangeArrowheads="1"/>
          </p:cNvPicPr>
          <p:nvPr>
            <p:ph type="body" sz="half" idx="2"/>
          </p:nvPr>
        </p:nvPicPr>
        <p:blipFill>
          <a:blip r:embed="rId2" cstate="print"/>
          <a:srcRect t="35286" r="39400"/>
          <a:stretch>
            <a:fillRect/>
          </a:stretch>
        </p:blipFill>
        <p:spPr>
          <a:xfrm>
            <a:off x="4800600" y="3476625"/>
            <a:ext cx="4114800" cy="2185988"/>
          </a:xfrm>
          <a:noFill/>
        </p:spPr>
      </p:pic>
      <p:sp>
        <p:nvSpPr>
          <p:cNvPr id="2" name="Slide Number Placeholder 1">
            <a:extLst>
              <a:ext uri="{FF2B5EF4-FFF2-40B4-BE49-F238E27FC236}">
                <a16:creationId xmlns:a16="http://schemas.microsoft.com/office/drawing/2014/main" id="{2A1450DA-3EFE-49EC-BDE6-066DB89A65CF}"/>
              </a:ext>
            </a:extLst>
          </p:cNvPr>
          <p:cNvSpPr>
            <a:spLocks noGrp="1"/>
          </p:cNvSpPr>
          <p:nvPr>
            <p:ph type="sldNum" sz="quarter" idx="12"/>
          </p:nvPr>
        </p:nvSpPr>
        <p:spPr/>
        <p:txBody>
          <a:bodyPr/>
          <a:lstStyle/>
          <a:p>
            <a:pPr>
              <a:defRPr/>
            </a:pPr>
            <a:fld id="{6281B611-CECF-4CCB-AED1-D98E28F34150}"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E74A-1803-4070-A514-BB52E9376B78}"/>
              </a:ext>
            </a:extLst>
          </p:cNvPr>
          <p:cNvSpPr>
            <a:spLocks noGrp="1"/>
          </p:cNvSpPr>
          <p:nvPr>
            <p:ph type="title"/>
          </p:nvPr>
        </p:nvSpPr>
        <p:spPr/>
        <p:txBody>
          <a:bodyPr/>
          <a:lstStyle/>
          <a:p>
            <a:pPr>
              <a:defRPr/>
            </a:pPr>
            <a:endParaRPr lang="en-GB" dirty="0"/>
          </a:p>
        </p:txBody>
      </p:sp>
      <p:pic>
        <p:nvPicPr>
          <p:cNvPr id="61443" name="Picture 5">
            <a:extLst>
              <a:ext uri="{FF2B5EF4-FFF2-40B4-BE49-F238E27FC236}">
                <a16:creationId xmlns:a16="http://schemas.microsoft.com/office/drawing/2014/main" id="{6FA3DFCF-4468-40DD-96E3-1F40BA2C6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58" t="50243" r="54898" b="42239"/>
          <a:stretch>
            <a:fillRect/>
          </a:stretch>
        </p:blipFill>
        <p:spPr bwMode="auto">
          <a:xfrm>
            <a:off x="990600" y="11430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6">
            <a:extLst>
              <a:ext uri="{FF2B5EF4-FFF2-40B4-BE49-F238E27FC236}">
                <a16:creationId xmlns:a16="http://schemas.microsoft.com/office/drawing/2014/main" id="{EE904E34-13CA-4031-AD72-DADA669EA7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895" t="41772" r="51563" b="16667"/>
          <a:stretch>
            <a:fillRect/>
          </a:stretch>
        </p:blipFill>
        <p:spPr>
          <a:xfrm>
            <a:off x="838200" y="2286000"/>
            <a:ext cx="7239000" cy="4391025"/>
          </a:xfrm>
          <a:noFill/>
          <a:extLst>
            <a:ext uri="{909E8E84-426E-40DD-AFC4-6F175D3DCCD1}">
              <a14:hiddenFill xmlns:a14="http://schemas.microsoft.com/office/drawing/2010/main">
                <a:solidFill>
                  <a:srgbClr val="FFFFFF"/>
                </a:solidFill>
              </a14:hiddenFill>
            </a:ext>
          </a:extLst>
        </p:spPr>
      </p:pic>
      <p:cxnSp>
        <p:nvCxnSpPr>
          <p:cNvPr id="61445" name="Straight Arrow Connector 5">
            <a:extLst>
              <a:ext uri="{FF2B5EF4-FFF2-40B4-BE49-F238E27FC236}">
                <a16:creationId xmlns:a16="http://schemas.microsoft.com/office/drawing/2014/main" id="{1AD58B7A-8F28-4BB5-8FF6-0B7E014E6E39}"/>
              </a:ext>
            </a:extLst>
          </p:cNvPr>
          <p:cNvCxnSpPr>
            <a:cxnSpLocks noChangeShapeType="1"/>
          </p:cNvCxnSpPr>
          <p:nvPr/>
        </p:nvCxnSpPr>
        <p:spPr bwMode="auto">
          <a:xfrm flipV="1">
            <a:off x="4953000" y="3124200"/>
            <a:ext cx="838200" cy="20574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446" name="Straight Arrow Connector 6">
            <a:extLst>
              <a:ext uri="{FF2B5EF4-FFF2-40B4-BE49-F238E27FC236}">
                <a16:creationId xmlns:a16="http://schemas.microsoft.com/office/drawing/2014/main" id="{01426061-DAF3-4B7C-8893-A1F493A787FC}"/>
              </a:ext>
            </a:extLst>
          </p:cNvPr>
          <p:cNvCxnSpPr>
            <a:cxnSpLocks noChangeShapeType="1"/>
          </p:cNvCxnSpPr>
          <p:nvPr/>
        </p:nvCxnSpPr>
        <p:spPr bwMode="auto">
          <a:xfrm flipV="1">
            <a:off x="3810000" y="4038600"/>
            <a:ext cx="1371600" cy="12192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7530F421-EBCC-4F56-A3DC-B09A9CDBD6DF}"/>
              </a:ext>
            </a:extLst>
          </p:cNvPr>
          <p:cNvSpPr>
            <a:spLocks noGrp="1"/>
          </p:cNvSpPr>
          <p:nvPr>
            <p:ph type="sldNum" sz="quarter" idx="12"/>
          </p:nvPr>
        </p:nvSpPr>
        <p:spPr/>
        <p:txBody>
          <a:bodyPr/>
          <a:lstStyle/>
          <a:p>
            <a:pPr>
              <a:defRPr/>
            </a:pPr>
            <a:fld id="{1A55FB4D-EF57-4D4B-A13E-73FB1369E1D1}"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8841-66C1-418B-85C8-27CFC48EA7DF}"/>
              </a:ext>
            </a:extLst>
          </p:cNvPr>
          <p:cNvSpPr>
            <a:spLocks noGrp="1"/>
          </p:cNvSpPr>
          <p:nvPr>
            <p:ph type="title"/>
          </p:nvPr>
        </p:nvSpPr>
        <p:spPr/>
        <p:txBody>
          <a:bodyPr/>
          <a:lstStyle/>
          <a:p>
            <a:pPr>
              <a:defRPr/>
            </a:pPr>
            <a:r>
              <a:rPr lang="sr-Latn-RS"/>
              <a:t>OSTALO ....</a:t>
            </a:r>
            <a:endParaRPr lang="en-GB" dirty="0"/>
          </a:p>
        </p:txBody>
      </p:sp>
      <p:sp>
        <p:nvSpPr>
          <p:cNvPr id="3" name="Content Placeholder 2">
            <a:extLst>
              <a:ext uri="{FF2B5EF4-FFF2-40B4-BE49-F238E27FC236}">
                <a16:creationId xmlns:a16="http://schemas.microsoft.com/office/drawing/2014/main" id="{AA06403D-BC8A-48C0-B04A-BCEDFD4F29E6}"/>
              </a:ext>
            </a:extLst>
          </p:cNvPr>
          <p:cNvSpPr>
            <a:spLocks noGrp="1"/>
          </p:cNvSpPr>
          <p:nvPr>
            <p:ph idx="1"/>
          </p:nvPr>
        </p:nvSpPr>
        <p:spPr/>
        <p:txBody>
          <a:bodyPr/>
          <a:lstStyle/>
          <a:p>
            <a:pPr>
              <a:defRPr/>
            </a:pPr>
            <a:r>
              <a:rPr lang="en-GB" dirty="0"/>
              <a:t>M</a:t>
            </a:r>
            <a:r>
              <a:rPr lang="sr-Latn-RS" dirty="0"/>
              <a:t>ala zemlja</a:t>
            </a:r>
          </a:p>
          <a:p>
            <a:pPr>
              <a:defRPr/>
            </a:pPr>
            <a:r>
              <a:rPr lang="en-GB" dirty="0"/>
              <a:t>D</a:t>
            </a:r>
            <a:r>
              <a:rPr lang="sr-Latn-RS" dirty="0"/>
              <a:t>obit od razmene – bez specijalizacije</a:t>
            </a:r>
          </a:p>
          <a:p>
            <a:pPr>
              <a:defRPr/>
            </a:pPr>
            <a:r>
              <a:rPr lang="en-GB" dirty="0"/>
              <a:t>P</a:t>
            </a:r>
            <a:r>
              <a:rPr lang="sr-Latn-RS" dirty="0"/>
              <a:t>rincip kompenzacije</a:t>
            </a:r>
          </a:p>
          <a:p>
            <a:pPr>
              <a:defRPr/>
            </a:pPr>
            <a:r>
              <a:rPr lang="en-GB" dirty="0"/>
              <a:t>Z</a:t>
            </a:r>
            <a:r>
              <a:rPr lang="sr-Latn-RS" dirty="0"/>
              <a:t>ašto da ne uvodi carine, ako time smanjuje gubitak nekog sektora?</a:t>
            </a:r>
            <a:endParaRPr lang="en-GB" dirty="0"/>
          </a:p>
          <a:p>
            <a:pPr>
              <a:defRPr/>
            </a:pPr>
            <a:endParaRPr lang="en-GB" dirty="0"/>
          </a:p>
        </p:txBody>
      </p:sp>
      <p:sp>
        <p:nvSpPr>
          <p:cNvPr id="4" name="Slide Number Placeholder 3">
            <a:extLst>
              <a:ext uri="{FF2B5EF4-FFF2-40B4-BE49-F238E27FC236}">
                <a16:creationId xmlns:a16="http://schemas.microsoft.com/office/drawing/2014/main" id="{731E4228-502B-4FCF-9BA8-F9CDB24037CA}"/>
              </a:ext>
            </a:extLst>
          </p:cNvPr>
          <p:cNvSpPr>
            <a:spLocks noGrp="1"/>
          </p:cNvSpPr>
          <p:nvPr>
            <p:ph type="sldNum" sz="quarter" idx="12"/>
          </p:nvPr>
        </p:nvSpPr>
        <p:spPr/>
        <p:txBody>
          <a:bodyPr/>
          <a:lstStyle/>
          <a:p>
            <a:pPr>
              <a:defRPr/>
            </a:pPr>
            <a:fld id="{1A55FB4D-EF57-4D4B-A13E-73FB1369E1D1}"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16F167C7-A64F-4461-851C-1278BD64FAA3}"/>
              </a:ext>
            </a:extLst>
          </p:cNvPr>
          <p:cNvSpPr>
            <a:spLocks noChangeArrowheads="1"/>
          </p:cNvSpPr>
          <p:nvPr/>
        </p:nvSpPr>
        <p:spPr bwMode="auto">
          <a:xfrm>
            <a:off x="914400" y="914400"/>
            <a:ext cx="8077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4350" indent="-514350">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AutoNum type="arabicPeriod"/>
            </a:pPr>
            <a:r>
              <a:rPr lang="en-US" altLang="en-US" b="1" u="none">
                <a:latin typeface="Verdana" panose="020B0604030504040204" pitchFamily="34" charset="0"/>
                <a:cs typeface="Times New Roman" panose="02020603050405020304" pitchFamily="18" charset="0"/>
              </a:rPr>
              <a:t>Šta je tačno?</a:t>
            </a:r>
          </a:p>
          <a:p>
            <a:pPr algn="just">
              <a:spcBef>
                <a:spcPct val="0"/>
              </a:spcBef>
              <a:buClrTx/>
              <a:buSzTx/>
              <a:buFontTx/>
              <a:buAutoNum type="arabicPeriod"/>
            </a:pPr>
            <a:endParaRPr lang="en-GB" altLang="en-US" b="1" u="none">
              <a:latin typeface="Verdana" panose="020B0604030504040204" pitchFamily="34" charset="0"/>
            </a:endParaRPr>
          </a:p>
          <a:p>
            <a:pPr algn="just">
              <a:spcBef>
                <a:spcPct val="0"/>
              </a:spcBef>
              <a:buClrTx/>
              <a:buSzTx/>
              <a:buFontTx/>
              <a:buNone/>
            </a:pPr>
            <a:r>
              <a:rPr lang="en-US" altLang="en-US" sz="2000" u="none">
                <a:latin typeface="Verdana" panose="020B0604030504040204" pitchFamily="34" charset="0"/>
                <a:cs typeface="Times New Roman" panose="02020603050405020304" pitchFamily="18" charset="0"/>
              </a:rPr>
              <a:t>    </a:t>
            </a:r>
            <a:endParaRPr lang="en-GB" altLang="en-US" sz="2000" u="none">
              <a:latin typeface="Verdana" panose="020B0604030504040204" pitchFamily="34" charset="0"/>
            </a:endParaRPr>
          </a:p>
          <a:p>
            <a:pPr algn="just">
              <a:spcBef>
                <a:spcPct val="0"/>
              </a:spcBef>
              <a:buClrTx/>
              <a:buSzTx/>
              <a:buFontTx/>
              <a:buAutoNum type="alphaLcPeriod"/>
            </a:pPr>
            <a:r>
              <a:rPr lang="en-US" altLang="en-US" sz="2000" u="none">
                <a:latin typeface="Verdana" panose="020B0604030504040204" pitchFamily="34" charset="0"/>
                <a:cs typeface="Times New Roman" panose="02020603050405020304" pitchFamily="18" charset="0"/>
              </a:rPr>
              <a:t>Tražnja za uvoznim dobrima definisana je viškom tražnje</a:t>
            </a:r>
          </a:p>
          <a:p>
            <a:pPr algn="just">
              <a:spcBef>
                <a:spcPct val="0"/>
              </a:spcBef>
              <a:buClrTx/>
              <a:buSzTx/>
              <a:buFontTx/>
              <a:buAutoNum type="alphaLcPeriod"/>
            </a:pPr>
            <a:endParaRPr lang="en-US" altLang="en-US" sz="2000" u="none">
              <a:latin typeface="Verdana" panose="020B0604030504040204" pitchFamily="34" charset="0"/>
              <a:cs typeface="Times New Roman" panose="02020603050405020304" pitchFamily="18" charset="0"/>
            </a:endParaRPr>
          </a:p>
          <a:p>
            <a:pPr algn="just">
              <a:spcBef>
                <a:spcPct val="0"/>
              </a:spcBef>
              <a:buClrTx/>
              <a:buSzTx/>
              <a:buFontTx/>
              <a:buAutoNum type="alphaLcPeriod"/>
            </a:pPr>
            <a:r>
              <a:rPr lang="en-US" altLang="en-US" sz="2000" u="none">
                <a:latin typeface="Verdana" panose="020B0604030504040204" pitchFamily="34" charset="0"/>
                <a:cs typeface="Times New Roman" panose="02020603050405020304" pitchFamily="18" charset="0"/>
              </a:rPr>
              <a:t>Izvozna ponuda definisana je viškom ponude</a:t>
            </a:r>
          </a:p>
          <a:p>
            <a:pPr algn="just">
              <a:spcBef>
                <a:spcPct val="0"/>
              </a:spcBef>
              <a:buClrTx/>
              <a:buSzTx/>
              <a:buFontTx/>
              <a:buAutoNum type="alphaLcPeriod"/>
            </a:pPr>
            <a:endParaRPr lang="en-GB" altLang="en-US" sz="2000" u="none">
              <a:latin typeface="Verdana" panose="020B0604030504040204" pitchFamily="34" charset="0"/>
            </a:endParaRPr>
          </a:p>
          <a:p>
            <a:pPr algn="just">
              <a:spcBef>
                <a:spcPct val="0"/>
              </a:spcBef>
              <a:buClrTx/>
              <a:buSzTx/>
              <a:buFontTx/>
              <a:buAutoNum type="alphaLcPeriod" startAt="3"/>
            </a:pPr>
            <a:r>
              <a:rPr lang="en-US" altLang="en-US" sz="2000" u="none">
                <a:latin typeface="Verdana" panose="020B0604030504040204" pitchFamily="34" charset="0"/>
                <a:cs typeface="Times New Roman" panose="02020603050405020304" pitchFamily="18" charset="0"/>
              </a:rPr>
              <a:t>Kriva izvozne ponude ravnija je od krive ukupne ponude</a:t>
            </a:r>
          </a:p>
          <a:p>
            <a:pPr algn="just">
              <a:spcBef>
                <a:spcPct val="0"/>
              </a:spcBef>
              <a:buClrTx/>
              <a:buSzTx/>
              <a:buFontTx/>
              <a:buAutoNum type="alphaLcPeriod" startAt="3"/>
            </a:pPr>
            <a:endParaRPr lang="en-GB" altLang="en-US" sz="2000" u="none">
              <a:latin typeface="Verdana" panose="020B0604030504040204" pitchFamily="34" charset="0"/>
            </a:endParaRPr>
          </a:p>
          <a:p>
            <a:pPr algn="just">
              <a:spcBef>
                <a:spcPct val="0"/>
              </a:spcBef>
              <a:buClrTx/>
              <a:buSzTx/>
              <a:buFontTx/>
              <a:buNone/>
            </a:pPr>
            <a:r>
              <a:rPr lang="en-US" altLang="en-US" sz="2000" u="none">
                <a:latin typeface="Verdana" panose="020B0604030504040204" pitchFamily="34" charset="0"/>
                <a:cs typeface="Times New Roman" panose="02020603050405020304" pitchFamily="18" charset="0"/>
              </a:rPr>
              <a:t>d.  </a:t>
            </a:r>
            <a:r>
              <a:rPr lang="en-GB" altLang="en-US" sz="2000" u="none">
                <a:latin typeface="Verdana" panose="020B0604030504040204" pitchFamily="34" charset="0"/>
                <a:cs typeface="Times New Roman" panose="02020603050405020304" pitchFamily="18" charset="0"/>
              </a:rPr>
              <a:t>S</a:t>
            </a:r>
            <a:r>
              <a:rPr lang="en-US" altLang="en-US" sz="2000" u="none">
                <a:latin typeface="Verdana" panose="020B0604030504040204" pitchFamily="34" charset="0"/>
                <a:cs typeface="Times New Roman" panose="02020603050405020304" pitchFamily="18" charset="0"/>
              </a:rPr>
              <a:t>ve navedeno je tačno</a:t>
            </a:r>
            <a:endParaRPr lang="en-GB" altLang="en-US" sz="2000" u="none">
              <a:latin typeface="Verdana" panose="020B0604030504040204" pitchFamily="34" charset="0"/>
            </a:endParaRPr>
          </a:p>
          <a:p>
            <a:pPr algn="just">
              <a:spcBef>
                <a:spcPct val="0"/>
              </a:spcBef>
              <a:buClrTx/>
              <a:buSzTx/>
              <a:buFontTx/>
              <a:buNone/>
            </a:pPr>
            <a:r>
              <a:rPr lang="en-US" altLang="en-US" sz="1200" u="none">
                <a:latin typeface="Verdana" panose="020B0604030504040204" pitchFamily="34" charset="0"/>
                <a:cs typeface="Times New Roman" panose="02020603050405020304" pitchFamily="18" charset="0"/>
              </a:rPr>
              <a:t>	</a:t>
            </a:r>
            <a:endParaRPr lang="en-GB" altLang="en-US" sz="600" u="none">
              <a:latin typeface="Verdana" panose="020B0604030504040204" pitchFamily="34" charset="0"/>
            </a:endParaRPr>
          </a:p>
        </p:txBody>
      </p:sp>
      <p:sp>
        <p:nvSpPr>
          <p:cNvPr id="3" name="Rectangle 2">
            <a:extLst>
              <a:ext uri="{FF2B5EF4-FFF2-40B4-BE49-F238E27FC236}">
                <a16:creationId xmlns:a16="http://schemas.microsoft.com/office/drawing/2014/main" id="{DBE05114-50AE-43E0-B1A7-392D2782D30B}"/>
              </a:ext>
            </a:extLst>
          </p:cNvPr>
          <p:cNvSpPr>
            <a:spLocks noChangeArrowheads="1"/>
          </p:cNvSpPr>
          <p:nvPr/>
        </p:nvSpPr>
        <p:spPr bwMode="auto">
          <a:xfrm>
            <a:off x="914400" y="3962400"/>
            <a:ext cx="7772400" cy="6096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pic>
        <p:nvPicPr>
          <p:cNvPr id="4" name="Picture 4">
            <a:extLst>
              <a:ext uri="{FF2B5EF4-FFF2-40B4-BE49-F238E27FC236}">
                <a16:creationId xmlns:a16="http://schemas.microsoft.com/office/drawing/2014/main" id="{724B7542-E263-426D-9F96-F37684716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8956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8A362A29-924E-44EE-932E-47355DEE6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4495800"/>
            <a:ext cx="33321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1">
            <a:extLst>
              <a:ext uri="{FF2B5EF4-FFF2-40B4-BE49-F238E27FC236}">
                <a16:creationId xmlns:a16="http://schemas.microsoft.com/office/drawing/2014/main" id="{55053B92-CB9B-4262-9B17-238A61A7B1CE}"/>
              </a:ext>
            </a:extLst>
          </p:cNvPr>
          <p:cNvSpPr>
            <a:spLocks/>
          </p:cNvSpPr>
          <p:nvPr/>
        </p:nvSpPr>
        <p:spPr bwMode="auto">
          <a:xfrm>
            <a:off x="2362200" y="4800600"/>
            <a:ext cx="1320800" cy="1631950"/>
          </a:xfrm>
          <a:custGeom>
            <a:avLst/>
            <a:gdLst>
              <a:gd name="T0" fmla="*/ 0 w 14055"/>
              <a:gd name="T1" fmla="*/ 2147483646 h 12067"/>
              <a:gd name="T2" fmla="*/ 2147483646 w 14055"/>
              <a:gd name="T3" fmla="*/ 2147483646 h 12067"/>
              <a:gd name="T4" fmla="*/ 2147483646 w 14055"/>
              <a:gd name="T5" fmla="*/ 2147483646 h 12067"/>
              <a:gd name="T6" fmla="*/ 2147483646 w 14055"/>
              <a:gd name="T7" fmla="*/ 2147483646 h 12067"/>
              <a:gd name="T8" fmla="*/ 2147483646 w 14055"/>
              <a:gd name="T9" fmla="*/ 2147483646 h 12067"/>
              <a:gd name="T10" fmla="*/ 2147483646 w 14055"/>
              <a:gd name="T11" fmla="*/ 0 h 12067"/>
              <a:gd name="T12" fmla="*/ 0 60000 65536"/>
              <a:gd name="T13" fmla="*/ 0 60000 65536"/>
              <a:gd name="T14" fmla="*/ 0 60000 65536"/>
              <a:gd name="T15" fmla="*/ 0 60000 65536"/>
              <a:gd name="T16" fmla="*/ 0 60000 65536"/>
              <a:gd name="T17" fmla="*/ 0 60000 65536"/>
              <a:gd name="T18" fmla="*/ 0 w 14055"/>
              <a:gd name="T19" fmla="*/ 0 h 12067"/>
              <a:gd name="T20" fmla="*/ 14055 w 14055"/>
              <a:gd name="T21" fmla="*/ 12067 h 12067"/>
            </a:gdLst>
            <a:ahLst/>
            <a:cxnLst>
              <a:cxn ang="T12">
                <a:pos x="T0" y="T1"/>
              </a:cxn>
              <a:cxn ang="T13">
                <a:pos x="T2" y="T3"/>
              </a:cxn>
              <a:cxn ang="T14">
                <a:pos x="T4" y="T5"/>
              </a:cxn>
              <a:cxn ang="T15">
                <a:pos x="T6" y="T7"/>
              </a:cxn>
              <a:cxn ang="T16">
                <a:pos x="T8" y="T9"/>
              </a:cxn>
              <a:cxn ang="T17">
                <a:pos x="T10" y="T11"/>
              </a:cxn>
            </a:cxnLst>
            <a:rect l="T18" t="T19" r="T20" b="T21"/>
            <a:pathLst>
              <a:path w="14055" h="12067">
                <a:moveTo>
                  <a:pt x="0" y="12067"/>
                </a:moveTo>
                <a:cubicBezTo>
                  <a:pt x="938" y="12038"/>
                  <a:pt x="6666" y="11019"/>
                  <a:pt x="8110" y="9812"/>
                </a:cubicBezTo>
                <a:cubicBezTo>
                  <a:pt x="9723" y="9180"/>
                  <a:pt x="9865" y="8837"/>
                  <a:pt x="10543" y="8121"/>
                </a:cubicBezTo>
                <a:cubicBezTo>
                  <a:pt x="11221" y="7405"/>
                  <a:pt x="11699" y="6468"/>
                  <a:pt x="12180" y="5517"/>
                </a:cubicBezTo>
                <a:cubicBezTo>
                  <a:pt x="12661" y="4566"/>
                  <a:pt x="13118" y="3333"/>
                  <a:pt x="13430" y="2414"/>
                </a:cubicBezTo>
                <a:cubicBezTo>
                  <a:pt x="13743" y="1494"/>
                  <a:pt x="14003" y="402"/>
                  <a:pt x="14055" y="0"/>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Freeform 13">
            <a:extLst>
              <a:ext uri="{FF2B5EF4-FFF2-40B4-BE49-F238E27FC236}">
                <a16:creationId xmlns:a16="http://schemas.microsoft.com/office/drawing/2014/main" id="{A6F65C78-D43B-4969-B39B-D37FAC654674}"/>
              </a:ext>
            </a:extLst>
          </p:cNvPr>
          <p:cNvSpPr>
            <a:spLocks/>
          </p:cNvSpPr>
          <p:nvPr/>
        </p:nvSpPr>
        <p:spPr bwMode="auto">
          <a:xfrm>
            <a:off x="5943600" y="4953000"/>
            <a:ext cx="1828800" cy="1828800"/>
          </a:xfrm>
          <a:custGeom>
            <a:avLst/>
            <a:gdLst>
              <a:gd name="T0" fmla="*/ 0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10000"/>
                </a:moveTo>
                <a:cubicBezTo>
                  <a:pt x="694" y="9680"/>
                  <a:pt x="2361" y="8975"/>
                  <a:pt x="3333" y="8462"/>
                </a:cubicBezTo>
                <a:cubicBezTo>
                  <a:pt x="4305" y="7949"/>
                  <a:pt x="5000" y="7692"/>
                  <a:pt x="5833" y="6923"/>
                </a:cubicBezTo>
                <a:cubicBezTo>
                  <a:pt x="6666" y="6154"/>
                  <a:pt x="7638" y="5000"/>
                  <a:pt x="8333" y="3846"/>
                </a:cubicBezTo>
                <a:cubicBezTo>
                  <a:pt x="9028" y="2692"/>
                  <a:pt x="9914" y="446"/>
                  <a:pt x="10000" y="0"/>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 name="Slide Number Placeholder 1">
            <a:extLst>
              <a:ext uri="{FF2B5EF4-FFF2-40B4-BE49-F238E27FC236}">
                <a16:creationId xmlns:a16="http://schemas.microsoft.com/office/drawing/2014/main" id="{51C73328-2171-41C0-ABE6-C479327A0623}"/>
              </a:ext>
            </a:extLst>
          </p:cNvPr>
          <p:cNvSpPr>
            <a:spLocks noGrp="1"/>
          </p:cNvSpPr>
          <p:nvPr>
            <p:ph type="sldNum" sz="quarter" idx="12"/>
          </p:nvPr>
        </p:nvSpPr>
        <p:spPr/>
        <p:txBody>
          <a:bodyPr/>
          <a:lstStyle/>
          <a:p>
            <a:pPr>
              <a:defRPr/>
            </a:pPr>
            <a:fld id="{9EF89343-003E-40F2-8D25-B889AC27EC6D}" type="slidenum">
              <a:rPr lang="en-US" smtClean="0"/>
              <a:pPr>
                <a:defRPr/>
              </a:pPr>
              <a:t>102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DF18C7C1-2ED2-4A62-8FF1-418F28093744}"/>
              </a:ext>
            </a:extLst>
          </p:cNvPr>
          <p:cNvSpPr>
            <a:spLocks noChangeArrowheads="1"/>
          </p:cNvSpPr>
          <p:nvPr/>
        </p:nvSpPr>
        <p:spPr bwMode="auto">
          <a:xfrm>
            <a:off x="990600" y="1997075"/>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AutoNum type="alphaLcPeriod"/>
            </a:pPr>
            <a:r>
              <a:rPr lang="en-US" altLang="en-US" sz="2400" u="none">
                <a:latin typeface="Verdana" panose="020B0604030504040204" pitchFamily="34" charset="0"/>
                <a:cs typeface="Times New Roman" panose="02020603050405020304" pitchFamily="18" charset="0"/>
              </a:rPr>
              <a:t>Višak tražnje veći je od viška ponude</a:t>
            </a:r>
          </a:p>
          <a:p>
            <a:pPr algn="just">
              <a:spcBef>
                <a:spcPct val="0"/>
              </a:spcBef>
              <a:buClrTx/>
              <a:buSzTx/>
              <a:buFontTx/>
              <a:buAutoNum type="alphaLcPeriod"/>
            </a:pPr>
            <a:endParaRPr lang="en-GB" altLang="en-US" sz="2400" u="none">
              <a:latin typeface="Verdana" panose="020B0604030504040204" pitchFamily="34" charset="0"/>
            </a:endParaRPr>
          </a:p>
          <a:p>
            <a:pPr algn="just">
              <a:spcBef>
                <a:spcPct val="0"/>
              </a:spcBef>
              <a:buClrTx/>
              <a:buSzTx/>
              <a:buFontTx/>
              <a:buAutoNum type="alphaLcPeriod" startAt="2"/>
            </a:pPr>
            <a:r>
              <a:rPr lang="en-US" altLang="en-US" sz="2400" u="none">
                <a:latin typeface="Verdana" panose="020B0604030504040204" pitchFamily="34" charset="0"/>
                <a:cs typeface="Times New Roman" panose="02020603050405020304" pitchFamily="18" charset="0"/>
              </a:rPr>
              <a:t>Ponuđena količina je manja od tražnje</a:t>
            </a:r>
          </a:p>
          <a:p>
            <a:pPr algn="just">
              <a:spcBef>
                <a:spcPct val="0"/>
              </a:spcBef>
              <a:buClrTx/>
              <a:buSzTx/>
              <a:buFontTx/>
              <a:buAutoNum type="alphaLcPeriod" startAt="2"/>
            </a:pPr>
            <a:endParaRPr lang="en-GB" altLang="en-US" sz="2400" u="none">
              <a:latin typeface="Verdana" panose="020B0604030504040204" pitchFamily="34" charset="0"/>
            </a:endParaRPr>
          </a:p>
          <a:p>
            <a:pPr algn="just">
              <a:spcBef>
                <a:spcPct val="0"/>
              </a:spcBef>
              <a:buClrTx/>
              <a:buSzTx/>
              <a:buFontTx/>
              <a:buNone/>
            </a:pPr>
            <a:r>
              <a:rPr lang="en-US" altLang="en-US" sz="2400" u="none">
                <a:latin typeface="Verdana" panose="020B0604030504040204" pitchFamily="34" charset="0"/>
                <a:cs typeface="Times New Roman" panose="02020603050405020304" pitchFamily="18" charset="0"/>
              </a:rPr>
              <a:t>c.  Cena će pasti</a:t>
            </a:r>
          </a:p>
          <a:p>
            <a:pPr algn="just">
              <a:spcBef>
                <a:spcPct val="0"/>
              </a:spcBef>
              <a:buClrTx/>
              <a:buSzTx/>
              <a:buFontTx/>
              <a:buNone/>
            </a:pPr>
            <a:endParaRPr lang="en-GB" altLang="en-US" sz="2400" u="none">
              <a:latin typeface="Verdana" panose="020B0604030504040204" pitchFamily="34" charset="0"/>
            </a:endParaRPr>
          </a:p>
          <a:p>
            <a:pPr algn="just">
              <a:spcBef>
                <a:spcPct val="0"/>
              </a:spcBef>
              <a:buClrTx/>
              <a:buSzTx/>
              <a:buFontTx/>
              <a:buNone/>
            </a:pPr>
            <a:r>
              <a:rPr lang="en-US" altLang="en-US" sz="2400" u="none">
                <a:latin typeface="Verdana" panose="020B0604030504040204" pitchFamily="34" charset="0"/>
                <a:cs typeface="Times New Roman" panose="02020603050405020304" pitchFamily="18" charset="0"/>
              </a:rPr>
              <a:t>d.  Sve navedeno je tačno</a:t>
            </a:r>
            <a:endParaRPr lang="en-GB" altLang="en-US" sz="2400" u="none">
              <a:latin typeface="Verdana" panose="020B0604030504040204" pitchFamily="34" charset="0"/>
            </a:endParaRPr>
          </a:p>
        </p:txBody>
      </p:sp>
      <p:sp>
        <p:nvSpPr>
          <p:cNvPr id="3" name="Title 2">
            <a:extLst>
              <a:ext uri="{FF2B5EF4-FFF2-40B4-BE49-F238E27FC236}">
                <a16:creationId xmlns:a16="http://schemas.microsoft.com/office/drawing/2014/main" id="{08ABC23D-F965-4959-89B5-1F7E2257C741}"/>
              </a:ext>
            </a:extLst>
          </p:cNvPr>
          <p:cNvSpPr>
            <a:spLocks noGrp="1"/>
          </p:cNvSpPr>
          <p:nvPr>
            <p:ph type="title"/>
          </p:nvPr>
        </p:nvSpPr>
        <p:spPr/>
        <p:txBody>
          <a:bodyPr/>
          <a:lstStyle/>
          <a:p>
            <a:pPr>
              <a:defRPr/>
            </a:pPr>
            <a:r>
              <a:rPr lang="en-US">
                <a:cs typeface="Times New Roman" pitchFamily="18" charset="0"/>
              </a:rPr>
              <a:t>2.  Kada je relativna cena iznad ravnotežne </a:t>
            </a:r>
            <a:endParaRPr lang="en-GB"/>
          </a:p>
        </p:txBody>
      </p:sp>
      <p:sp>
        <p:nvSpPr>
          <p:cNvPr id="5" name="Rectangle 4">
            <a:extLst>
              <a:ext uri="{FF2B5EF4-FFF2-40B4-BE49-F238E27FC236}">
                <a16:creationId xmlns:a16="http://schemas.microsoft.com/office/drawing/2014/main" id="{684AF6C3-34C8-4AFC-9C3F-EF6648B8FEDA}"/>
              </a:ext>
            </a:extLst>
          </p:cNvPr>
          <p:cNvSpPr>
            <a:spLocks noChangeArrowheads="1"/>
          </p:cNvSpPr>
          <p:nvPr/>
        </p:nvSpPr>
        <p:spPr bwMode="auto">
          <a:xfrm>
            <a:off x="914400" y="4191000"/>
            <a:ext cx="7772400" cy="6096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ADEECD42-CAF4-4A4C-B4C5-8DF13F6B0766}"/>
              </a:ext>
            </a:extLst>
          </p:cNvPr>
          <p:cNvSpPr>
            <a:spLocks noGrp="1"/>
          </p:cNvSpPr>
          <p:nvPr>
            <p:ph type="sldNum" sz="quarter" idx="12"/>
          </p:nvPr>
        </p:nvSpPr>
        <p:spPr/>
        <p:txBody>
          <a:bodyPr/>
          <a:lstStyle/>
          <a:p>
            <a:pPr>
              <a:defRPr/>
            </a:pPr>
            <a:fld id="{1A55FB4D-EF57-4D4B-A13E-73FB1369E1D1}" type="slidenum">
              <a:rPr lang="en-US" smtClean="0"/>
              <a:pPr>
                <a:defRPr/>
              </a:pPr>
              <a:t>103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D94A9D2D-89B3-44A4-9D10-30A2DEE96B3B}"/>
              </a:ext>
            </a:extLst>
          </p:cNvPr>
          <p:cNvSpPr>
            <a:spLocks noChangeArrowheads="1"/>
          </p:cNvSpPr>
          <p:nvPr/>
        </p:nvSpPr>
        <p:spPr bwMode="auto">
          <a:xfrm>
            <a:off x="838200" y="24130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None/>
            </a:pPr>
            <a:r>
              <a:rPr lang="en-US" altLang="en-US" sz="2400" u="none">
                <a:latin typeface="Verdana" panose="020B0604030504040204" pitchFamily="34" charset="0"/>
                <a:cs typeface="Times New Roman" panose="02020603050405020304" pitchFamily="18" charset="0"/>
              </a:rPr>
              <a:t>a.  </a:t>
            </a:r>
            <a:r>
              <a:rPr lang="en-GB" altLang="en-US" sz="2400" u="none">
                <a:latin typeface="Verdana" panose="020B0604030504040204" pitchFamily="34" charset="0"/>
                <a:cs typeface="Times New Roman" panose="02020603050405020304" pitchFamily="18" charset="0"/>
              </a:rPr>
              <a:t>I</a:t>
            </a:r>
            <a:r>
              <a:rPr lang="en-US" altLang="en-US" sz="2400" u="none">
                <a:latin typeface="Verdana" panose="020B0604030504040204" pitchFamily="34" charset="0"/>
                <a:cs typeface="Times New Roman" panose="02020603050405020304" pitchFamily="18" charset="0"/>
              </a:rPr>
              <a:t>zvoznu ponudu jedne zemlje</a:t>
            </a:r>
          </a:p>
          <a:p>
            <a:pPr algn="just">
              <a:spcBef>
                <a:spcPct val="0"/>
              </a:spcBef>
              <a:buClrTx/>
              <a:buSzTx/>
              <a:buFontTx/>
              <a:buNone/>
            </a:pPr>
            <a:endParaRPr lang="en-GB" altLang="en-US" sz="2400" u="none">
              <a:latin typeface="Verdana" panose="020B0604030504040204" pitchFamily="34" charset="0"/>
            </a:endParaRPr>
          </a:p>
          <a:p>
            <a:pPr algn="just">
              <a:spcBef>
                <a:spcPct val="0"/>
              </a:spcBef>
              <a:buClrTx/>
              <a:buSzTx/>
              <a:buFontTx/>
              <a:buNone/>
            </a:pPr>
            <a:r>
              <a:rPr lang="en-US" altLang="en-US" sz="2400" u="none">
                <a:latin typeface="Verdana" panose="020B0604030504040204" pitchFamily="34" charset="0"/>
                <a:cs typeface="Times New Roman" panose="02020603050405020304" pitchFamily="18" charset="0"/>
              </a:rPr>
              <a:t>b.  Tražnju za izvozom te zemlje</a:t>
            </a:r>
          </a:p>
          <a:p>
            <a:pPr algn="just">
              <a:spcBef>
                <a:spcPct val="0"/>
              </a:spcBef>
              <a:buClrTx/>
              <a:buSzTx/>
              <a:buFontTx/>
              <a:buNone/>
            </a:pPr>
            <a:endParaRPr lang="en-GB" altLang="en-US" sz="2400" u="none">
              <a:latin typeface="Verdana" panose="020B0604030504040204" pitchFamily="34" charset="0"/>
            </a:endParaRPr>
          </a:p>
          <a:p>
            <a:pPr algn="just">
              <a:spcBef>
                <a:spcPct val="0"/>
              </a:spcBef>
              <a:buClrTx/>
              <a:buSzTx/>
              <a:buFontTx/>
              <a:buAutoNum type="alphaLcPeriod" startAt="3"/>
            </a:pPr>
            <a:r>
              <a:rPr lang="en-US" altLang="en-US" sz="2400" u="none">
                <a:latin typeface="Verdana" panose="020B0604030504040204" pitchFamily="34" charset="0"/>
                <a:cs typeface="Times New Roman" panose="02020603050405020304" pitchFamily="18" charset="0"/>
              </a:rPr>
              <a:t>Uvoznu tražnju njenog trgovinskog partnera i njegovu izvoznu ponudu</a:t>
            </a:r>
          </a:p>
          <a:p>
            <a:pPr algn="just">
              <a:spcBef>
                <a:spcPct val="0"/>
              </a:spcBef>
              <a:buClrTx/>
              <a:buSzTx/>
              <a:buFontTx/>
              <a:buAutoNum type="alphaLcPeriod" startAt="3"/>
            </a:pPr>
            <a:endParaRPr lang="en-GB" altLang="en-US" sz="2400" u="none">
              <a:latin typeface="Verdana" panose="020B0604030504040204" pitchFamily="34" charset="0"/>
            </a:endParaRPr>
          </a:p>
          <a:p>
            <a:pPr algn="just">
              <a:spcBef>
                <a:spcPct val="0"/>
              </a:spcBef>
              <a:buClrTx/>
              <a:buSzTx/>
              <a:buFontTx/>
              <a:buNone/>
            </a:pPr>
            <a:r>
              <a:rPr lang="en-US" altLang="en-US" sz="2400" u="none">
                <a:latin typeface="Verdana" panose="020B0604030504040204" pitchFamily="34" charset="0"/>
                <a:cs typeface="Times New Roman" panose="02020603050405020304" pitchFamily="18" charset="0"/>
              </a:rPr>
              <a:t>d.  Uvoznu tražnju i izvoznu ponudu </a:t>
            </a:r>
            <a:r>
              <a:rPr lang="en-US" altLang="en-US" sz="2400" b="1">
                <a:latin typeface="Verdana" panose="020B0604030504040204" pitchFamily="34" charset="0"/>
                <a:cs typeface="Times New Roman" panose="02020603050405020304" pitchFamily="18" charset="0"/>
              </a:rPr>
              <a:t>zemlje o kojoj se govori</a:t>
            </a:r>
            <a:endParaRPr lang="en-GB" altLang="en-US" sz="2400" b="1">
              <a:latin typeface="Verdana" panose="020B0604030504040204" pitchFamily="34" charset="0"/>
            </a:endParaRPr>
          </a:p>
        </p:txBody>
      </p:sp>
      <p:sp>
        <p:nvSpPr>
          <p:cNvPr id="3" name="Title 2">
            <a:extLst>
              <a:ext uri="{FF2B5EF4-FFF2-40B4-BE49-F238E27FC236}">
                <a16:creationId xmlns:a16="http://schemas.microsoft.com/office/drawing/2014/main" id="{FF997EB8-32C4-4B21-A4CA-1B8E28F00630}"/>
              </a:ext>
            </a:extLst>
          </p:cNvPr>
          <p:cNvSpPr>
            <a:spLocks noGrp="1"/>
          </p:cNvSpPr>
          <p:nvPr>
            <p:ph type="title"/>
          </p:nvPr>
        </p:nvSpPr>
        <p:spPr/>
        <p:txBody>
          <a:bodyPr/>
          <a:lstStyle/>
          <a:p>
            <a:pPr>
              <a:defRPr/>
            </a:pPr>
            <a:r>
              <a:rPr lang="en-US" dirty="0">
                <a:ea typeface="Times New Roman" pitchFamily="18" charset="0"/>
              </a:rPr>
              <a:t>3.  </a:t>
            </a:r>
            <a:r>
              <a:rPr lang="sr-Latn-RS" dirty="0">
                <a:ea typeface="Times New Roman" pitchFamily="18" charset="0"/>
              </a:rPr>
              <a:t>Kriva relativne ponude pokazuje</a:t>
            </a:r>
            <a:endParaRPr lang="en-GB" dirty="0"/>
          </a:p>
        </p:txBody>
      </p:sp>
      <p:sp>
        <p:nvSpPr>
          <p:cNvPr id="5" name="Rectangle 4">
            <a:extLst>
              <a:ext uri="{FF2B5EF4-FFF2-40B4-BE49-F238E27FC236}">
                <a16:creationId xmlns:a16="http://schemas.microsoft.com/office/drawing/2014/main" id="{8D517DD0-D9A5-414C-ACB2-56683679A233}"/>
              </a:ext>
            </a:extLst>
          </p:cNvPr>
          <p:cNvSpPr>
            <a:spLocks noChangeArrowheads="1"/>
          </p:cNvSpPr>
          <p:nvPr/>
        </p:nvSpPr>
        <p:spPr bwMode="auto">
          <a:xfrm>
            <a:off x="914400" y="5029200"/>
            <a:ext cx="7772400" cy="7620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AE5A14A9-C8CA-4C2A-9946-14E5B6AE8CA3}"/>
              </a:ext>
            </a:extLst>
          </p:cNvPr>
          <p:cNvSpPr>
            <a:spLocks noGrp="1"/>
          </p:cNvSpPr>
          <p:nvPr>
            <p:ph type="sldNum" sz="quarter" idx="12"/>
          </p:nvPr>
        </p:nvSpPr>
        <p:spPr/>
        <p:txBody>
          <a:bodyPr/>
          <a:lstStyle/>
          <a:p>
            <a:pPr>
              <a:defRPr/>
            </a:pPr>
            <a:fld id="{1A55FB4D-EF57-4D4B-A13E-73FB1369E1D1}" type="slidenum">
              <a:rPr lang="en-US" smtClean="0"/>
              <a:pPr>
                <a:defRPr/>
              </a:pPr>
              <a:t>104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D599A-A316-4CAD-BAFE-2092ED59FAC6}"/>
              </a:ext>
            </a:extLst>
          </p:cNvPr>
          <p:cNvSpPr/>
          <p:nvPr/>
        </p:nvSpPr>
        <p:spPr>
          <a:xfrm>
            <a:off x="2286000" y="2413000"/>
            <a:ext cx="5867400" cy="3108325"/>
          </a:xfrm>
          <a:prstGeom prst="rect">
            <a:avLst/>
          </a:prstGeom>
        </p:spPr>
        <p:txBody>
          <a:bodyPr>
            <a:spAutoFit/>
          </a:bodyPr>
          <a:lstStyle/>
          <a:p>
            <a:pPr marL="514350" indent="-514350" algn="just">
              <a:buFontTx/>
              <a:buAutoNum type="alphaLcPeriod"/>
              <a:tabLst>
                <a:tab pos="-457200" algn="l"/>
              </a:tabLst>
              <a:defRPr/>
            </a:pPr>
            <a:r>
              <a:rPr lang="sr-Latn-RS" sz="2800" u="none" dirty="0">
                <a:ea typeface="Times New Roman" pitchFamily="18" charset="0"/>
              </a:rPr>
              <a:t>Uvoznu robu</a:t>
            </a:r>
          </a:p>
          <a:p>
            <a:pPr marL="514350" indent="-514350" algn="just">
              <a:buFontTx/>
              <a:buAutoNum type="alphaLcPeriod"/>
              <a:tabLst>
                <a:tab pos="-457200" algn="l"/>
              </a:tabLst>
              <a:defRPr/>
            </a:pPr>
            <a:endParaRPr lang="en-GB" sz="2800" u="none" dirty="0"/>
          </a:p>
          <a:p>
            <a:pPr marL="514350" indent="-514350" algn="just">
              <a:buFontTx/>
              <a:buAutoNum type="alphaLcPeriod" startAt="2"/>
              <a:tabLst>
                <a:tab pos="-457200" algn="l"/>
              </a:tabLst>
              <a:defRPr/>
            </a:pPr>
            <a:r>
              <a:rPr lang="sr-Latn-RS" sz="2800" u="none" dirty="0">
                <a:ea typeface="Times New Roman" pitchFamily="18" charset="0"/>
              </a:rPr>
              <a:t>Robu koja se izvozi</a:t>
            </a:r>
          </a:p>
          <a:p>
            <a:pPr marL="514350" indent="-514350" algn="just">
              <a:buFontTx/>
              <a:buAutoNum type="alphaLcPeriod" startAt="2"/>
              <a:tabLst>
                <a:tab pos="-457200" algn="l"/>
              </a:tabLst>
              <a:defRPr/>
            </a:pPr>
            <a:endParaRPr lang="sr-Latn-RS" sz="2800" u="none" dirty="0">
              <a:ea typeface="Times New Roman" pitchFamily="18" charset="0"/>
            </a:endParaRPr>
          </a:p>
          <a:p>
            <a:pPr marL="514350" indent="-514350" algn="just">
              <a:buFontTx/>
              <a:buAutoNum type="alphaLcPeriod" startAt="2"/>
              <a:tabLst>
                <a:tab pos="-457200" algn="l"/>
              </a:tabLst>
              <a:defRPr/>
            </a:pPr>
            <a:r>
              <a:rPr lang="en-US" sz="2800" u="none" dirty="0">
                <a:ea typeface="Times New Roman" pitchFamily="18" charset="0"/>
              </a:rPr>
              <a:t> </a:t>
            </a:r>
            <a:r>
              <a:rPr lang="sr-Latn-RS" sz="2800" u="none" dirty="0">
                <a:ea typeface="Times New Roman" pitchFamily="18" charset="0"/>
              </a:rPr>
              <a:t>Izvozni ili uvozni proizvod</a:t>
            </a:r>
          </a:p>
          <a:p>
            <a:pPr marL="514350" indent="-514350" algn="just">
              <a:buFontTx/>
              <a:buAutoNum type="alphaLcPeriod" startAt="2"/>
              <a:tabLst>
                <a:tab pos="-457200" algn="l"/>
              </a:tabLst>
              <a:defRPr/>
            </a:pPr>
            <a:endParaRPr lang="en-GB" sz="2800" u="none" dirty="0"/>
          </a:p>
          <a:p>
            <a:pPr algn="just">
              <a:tabLst>
                <a:tab pos="-457200" algn="l"/>
              </a:tabLst>
              <a:defRPr/>
            </a:pPr>
            <a:r>
              <a:rPr lang="en-US" sz="2800" u="none" dirty="0">
                <a:ea typeface="Times New Roman" pitchFamily="18" charset="0"/>
              </a:rPr>
              <a:t>d.  </a:t>
            </a:r>
            <a:r>
              <a:rPr lang="sr-Latn-RS" sz="2800" u="none" dirty="0">
                <a:ea typeface="Times New Roman" pitchFamily="18" charset="0"/>
              </a:rPr>
              <a:t>Nerazmenljivo dobro</a:t>
            </a:r>
            <a:endParaRPr lang="en-GB" sz="2800" u="none" dirty="0"/>
          </a:p>
        </p:txBody>
      </p:sp>
      <p:sp>
        <p:nvSpPr>
          <p:cNvPr id="3" name="Title 2">
            <a:extLst>
              <a:ext uri="{FF2B5EF4-FFF2-40B4-BE49-F238E27FC236}">
                <a16:creationId xmlns:a16="http://schemas.microsoft.com/office/drawing/2014/main" id="{2B8CF4E6-08E9-4DB8-91D3-D287A8E6EE99}"/>
              </a:ext>
            </a:extLst>
          </p:cNvPr>
          <p:cNvSpPr>
            <a:spLocks noGrp="1"/>
          </p:cNvSpPr>
          <p:nvPr>
            <p:ph type="title"/>
          </p:nvPr>
        </p:nvSpPr>
        <p:spPr/>
        <p:txBody>
          <a:bodyPr/>
          <a:lstStyle/>
          <a:p>
            <a:pPr>
              <a:defRPr/>
            </a:pPr>
            <a:r>
              <a:rPr lang="en-US" dirty="0">
                <a:ea typeface="Times New Roman" pitchFamily="18" charset="0"/>
              </a:rPr>
              <a:t>4.  </a:t>
            </a:r>
            <a:r>
              <a:rPr lang="sr-Latn-RS" dirty="0">
                <a:ea typeface="Times New Roman" pitchFamily="18" charset="0"/>
              </a:rPr>
              <a:t>Kriva relativne ponude naginje se ka osi koja meri </a:t>
            </a:r>
            <a:endParaRPr lang="en-GB" dirty="0"/>
          </a:p>
        </p:txBody>
      </p:sp>
      <p:sp>
        <p:nvSpPr>
          <p:cNvPr id="5" name="Rectangle 4">
            <a:extLst>
              <a:ext uri="{FF2B5EF4-FFF2-40B4-BE49-F238E27FC236}">
                <a16:creationId xmlns:a16="http://schemas.microsoft.com/office/drawing/2014/main" id="{96D0B385-E051-4A62-8610-B08D12ED0F9A}"/>
              </a:ext>
            </a:extLst>
          </p:cNvPr>
          <p:cNvSpPr>
            <a:spLocks noChangeArrowheads="1"/>
          </p:cNvSpPr>
          <p:nvPr/>
        </p:nvSpPr>
        <p:spPr bwMode="auto">
          <a:xfrm>
            <a:off x="914400" y="3276600"/>
            <a:ext cx="7772400" cy="7620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4" name="Slide Number Placeholder 3">
            <a:extLst>
              <a:ext uri="{FF2B5EF4-FFF2-40B4-BE49-F238E27FC236}">
                <a16:creationId xmlns:a16="http://schemas.microsoft.com/office/drawing/2014/main" id="{368D2CA0-BB34-4FBB-A395-30B903914F39}"/>
              </a:ext>
            </a:extLst>
          </p:cNvPr>
          <p:cNvSpPr>
            <a:spLocks noGrp="1"/>
          </p:cNvSpPr>
          <p:nvPr>
            <p:ph type="sldNum" sz="quarter" idx="12"/>
          </p:nvPr>
        </p:nvSpPr>
        <p:spPr/>
        <p:txBody>
          <a:bodyPr/>
          <a:lstStyle/>
          <a:p>
            <a:pPr>
              <a:defRPr/>
            </a:pPr>
            <a:fld id="{1A55FB4D-EF57-4D4B-A13E-73FB1369E1D1}" type="slidenum">
              <a:rPr lang="en-US" smtClean="0"/>
              <a:pPr>
                <a:defRPr/>
              </a:pPr>
              <a:t>105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477B86C9-2533-4C0D-8079-7E2434D68DC7}"/>
              </a:ext>
            </a:extLst>
          </p:cNvPr>
          <p:cNvSpPr>
            <a:spLocks noChangeArrowheads="1"/>
          </p:cNvSpPr>
          <p:nvPr/>
        </p:nvSpPr>
        <p:spPr bwMode="auto">
          <a:xfrm>
            <a:off x="1219200" y="2438400"/>
            <a:ext cx="6858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None/>
            </a:pPr>
            <a:endParaRPr lang="en-GB" altLang="en-US" sz="800" u="none">
              <a:latin typeface="Verdana" panose="020B0604030504040204" pitchFamily="34" charset="0"/>
            </a:endParaRPr>
          </a:p>
          <a:p>
            <a:pPr algn="just">
              <a:spcBef>
                <a:spcPct val="0"/>
              </a:spcBef>
              <a:buClrTx/>
              <a:buSzTx/>
              <a:buFontTx/>
              <a:buAutoNum type="alphaLcPeriod"/>
            </a:pPr>
            <a:r>
              <a:rPr lang="en-GB" altLang="en-US" sz="1800" u="none">
                <a:latin typeface="Verdana" panose="020B0604030504040204" pitchFamily="34" charset="0"/>
                <a:cs typeface="Times New Roman" panose="02020603050405020304" pitchFamily="18" charset="0"/>
              </a:rPr>
              <a:t>I</a:t>
            </a:r>
            <a:r>
              <a:rPr lang="en-US" altLang="en-US" sz="1800" u="none">
                <a:latin typeface="Verdana" panose="020B0604030504040204" pitchFamily="34" charset="0"/>
                <a:cs typeface="Times New Roman" panose="02020603050405020304" pitchFamily="18" charset="0"/>
              </a:rPr>
              <a:t>ma rastuće oportunitetne tr</a:t>
            </a:r>
            <a:r>
              <a:rPr lang="sr-Latn-RS" altLang="en-US" sz="1800" u="none">
                <a:latin typeface="Verdana" panose="020B0604030504040204" pitchFamily="34" charset="0"/>
                <a:cs typeface="Times New Roman" panose="02020603050405020304" pitchFamily="18" charset="0"/>
              </a:rPr>
              <a:t>o</a:t>
            </a:r>
            <a:r>
              <a:rPr lang="en-US" altLang="en-US" sz="1800" u="none">
                <a:latin typeface="Verdana" panose="020B0604030504040204" pitchFamily="34" charset="0"/>
                <a:cs typeface="Times New Roman" panose="02020603050405020304" pitchFamily="18" charset="0"/>
              </a:rPr>
              <a:t>škove u izvoznoj proizvodnji</a:t>
            </a:r>
          </a:p>
          <a:p>
            <a:pPr algn="just">
              <a:spcBef>
                <a:spcPct val="0"/>
              </a:spcBef>
              <a:buClrTx/>
              <a:buSzTx/>
              <a:buFontTx/>
              <a:buAutoNum type="alphaLcPeriod"/>
            </a:pPr>
            <a:endParaRPr lang="en-US" altLang="en-US" sz="1800" u="none">
              <a:latin typeface="Verdana" panose="020B0604030504040204" pitchFamily="34" charset="0"/>
              <a:cs typeface="Times New Roman" panose="02020603050405020304" pitchFamily="18" charset="0"/>
            </a:endParaRPr>
          </a:p>
          <a:p>
            <a:pPr algn="just">
              <a:spcBef>
                <a:spcPct val="0"/>
              </a:spcBef>
              <a:buClrTx/>
              <a:buSzTx/>
              <a:buFontTx/>
              <a:buAutoNum type="alphaLcPeriod"/>
            </a:pPr>
            <a:endParaRPr lang="en-GB" altLang="en-US" sz="800" u="none">
              <a:latin typeface="Verdana" panose="020B0604030504040204" pitchFamily="34" charset="0"/>
            </a:endParaRPr>
          </a:p>
          <a:p>
            <a:pPr algn="just">
              <a:spcBef>
                <a:spcPct val="0"/>
              </a:spcBef>
              <a:buClrTx/>
              <a:buSzTx/>
              <a:buFontTx/>
              <a:buAutoNum type="alphaLcPeriod" startAt="2"/>
            </a:pPr>
            <a:r>
              <a:rPr lang="en-US" altLang="en-US" sz="1800" u="none">
                <a:latin typeface="Verdana" panose="020B0604030504040204" pitchFamily="34" charset="0"/>
                <a:cs typeface="Times New Roman" panose="02020603050405020304" pitchFamily="18" charset="0"/>
              </a:rPr>
              <a:t>Ima opadajuće oportunitetne troškove u proizvodnji uvoznih supstituta</a:t>
            </a:r>
          </a:p>
          <a:p>
            <a:pPr algn="just">
              <a:spcBef>
                <a:spcPct val="0"/>
              </a:spcBef>
              <a:buClrTx/>
              <a:buSzTx/>
              <a:buFontTx/>
              <a:buAutoNum type="alphaLcPeriod" startAt="2"/>
            </a:pPr>
            <a:endParaRPr lang="en-US" altLang="en-US" sz="1800" u="none">
              <a:latin typeface="Verdana" panose="020B0604030504040204" pitchFamily="34" charset="0"/>
              <a:cs typeface="Times New Roman" panose="02020603050405020304" pitchFamily="18" charset="0"/>
            </a:endParaRPr>
          </a:p>
          <a:p>
            <a:pPr algn="just">
              <a:spcBef>
                <a:spcPct val="0"/>
              </a:spcBef>
              <a:buClrTx/>
              <a:buSzTx/>
              <a:buFontTx/>
              <a:buAutoNum type="alphaLcPeriod" startAt="2"/>
            </a:pPr>
            <a:endParaRPr lang="en-GB" altLang="en-US" sz="800" u="none">
              <a:latin typeface="Verdana" panose="020B0604030504040204" pitchFamily="34" charset="0"/>
            </a:endParaRPr>
          </a:p>
          <a:p>
            <a:pPr algn="just">
              <a:spcBef>
                <a:spcPct val="0"/>
              </a:spcBef>
              <a:buClrTx/>
              <a:buSzTx/>
              <a:buFontTx/>
              <a:buAutoNum type="alphaLcPeriod" startAt="3"/>
            </a:pPr>
            <a:r>
              <a:rPr lang="en-US" altLang="en-US" sz="1800" u="none">
                <a:latin typeface="Verdana" panose="020B0604030504040204" pitchFamily="34" charset="0"/>
                <a:cs typeface="Times New Roman" panose="02020603050405020304" pitchFamily="18" charset="0"/>
              </a:rPr>
              <a:t>Ima opadajuću marginalnu stopu supstitucije u potrošnji</a:t>
            </a:r>
          </a:p>
          <a:p>
            <a:pPr algn="just">
              <a:spcBef>
                <a:spcPct val="0"/>
              </a:spcBef>
              <a:buClrTx/>
              <a:buSzTx/>
              <a:buFontTx/>
              <a:buAutoNum type="alphaLcPeriod" startAt="3"/>
            </a:pPr>
            <a:endParaRPr lang="en-US" altLang="en-US" sz="1800" u="none">
              <a:latin typeface="Verdana" panose="020B0604030504040204" pitchFamily="34" charset="0"/>
              <a:cs typeface="Times New Roman" panose="02020603050405020304" pitchFamily="18" charset="0"/>
            </a:endParaRPr>
          </a:p>
          <a:p>
            <a:pPr algn="just">
              <a:spcBef>
                <a:spcPct val="0"/>
              </a:spcBef>
              <a:buClrTx/>
              <a:buSzTx/>
              <a:buFontTx/>
              <a:buAutoNum type="alphaLcPeriod" startAt="3"/>
            </a:pPr>
            <a:endParaRPr lang="en-GB" altLang="en-US" sz="800" u="none">
              <a:latin typeface="Verdana" panose="020B0604030504040204" pitchFamily="34" charset="0"/>
            </a:endParaRPr>
          </a:p>
          <a:p>
            <a:pPr algn="just">
              <a:spcBef>
                <a:spcPct val="0"/>
              </a:spcBef>
              <a:buClrTx/>
              <a:buSzTx/>
              <a:buFontTx/>
              <a:buAutoNum type="alphaLcPeriod" startAt="3"/>
            </a:pPr>
            <a:r>
              <a:rPr lang="en-US" altLang="en-US" sz="1800" u="none">
                <a:latin typeface="Verdana" panose="020B0604030504040204" pitchFamily="34" charset="0"/>
                <a:cs typeface="Times New Roman" panose="02020603050405020304" pitchFamily="18" charset="0"/>
              </a:rPr>
              <a:t>Sve navedeno je tačno</a:t>
            </a:r>
            <a:endParaRPr lang="en-GB" altLang="en-US" sz="800" u="none">
              <a:latin typeface="Verdana" panose="020B0604030504040204" pitchFamily="34" charset="0"/>
            </a:endParaRPr>
          </a:p>
        </p:txBody>
      </p:sp>
      <p:sp>
        <p:nvSpPr>
          <p:cNvPr id="3" name="Title 2">
            <a:extLst>
              <a:ext uri="{FF2B5EF4-FFF2-40B4-BE49-F238E27FC236}">
                <a16:creationId xmlns:a16="http://schemas.microsoft.com/office/drawing/2014/main" id="{D6F1BD8A-4741-4F4A-A31C-29E532889B04}"/>
              </a:ext>
            </a:extLst>
          </p:cNvPr>
          <p:cNvSpPr>
            <a:spLocks noGrp="1"/>
          </p:cNvSpPr>
          <p:nvPr>
            <p:ph type="title"/>
          </p:nvPr>
        </p:nvSpPr>
        <p:spPr/>
        <p:txBody>
          <a:bodyPr/>
          <a:lstStyle/>
          <a:p>
            <a:pPr>
              <a:defRPr/>
            </a:pPr>
            <a:r>
              <a:rPr lang="en-US" dirty="0">
                <a:ea typeface="Times New Roman" pitchFamily="18" charset="0"/>
              </a:rPr>
              <a:t>5.  </a:t>
            </a:r>
            <a:r>
              <a:rPr lang="sr-Latn-RS" dirty="0">
                <a:ea typeface="Times New Roman" pitchFamily="18" charset="0"/>
              </a:rPr>
              <a:t>Izvozne cene moraju porasti da bi izvoz porastao ako ta zemlja </a:t>
            </a:r>
            <a:endParaRPr lang="en-GB" dirty="0"/>
          </a:p>
        </p:txBody>
      </p:sp>
      <p:sp>
        <p:nvSpPr>
          <p:cNvPr id="5" name="Rectangle 4">
            <a:extLst>
              <a:ext uri="{FF2B5EF4-FFF2-40B4-BE49-F238E27FC236}">
                <a16:creationId xmlns:a16="http://schemas.microsoft.com/office/drawing/2014/main" id="{326772A5-5829-4FA8-9AA4-93FE25D7CBEE}"/>
              </a:ext>
            </a:extLst>
          </p:cNvPr>
          <p:cNvSpPr>
            <a:spLocks noChangeArrowheads="1"/>
          </p:cNvSpPr>
          <p:nvPr/>
        </p:nvSpPr>
        <p:spPr bwMode="auto">
          <a:xfrm>
            <a:off x="914400" y="5257800"/>
            <a:ext cx="7772400" cy="7620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513EDEA4-D1A2-4595-A5BF-AD48D21BC364}"/>
              </a:ext>
            </a:extLst>
          </p:cNvPr>
          <p:cNvSpPr>
            <a:spLocks noGrp="1"/>
          </p:cNvSpPr>
          <p:nvPr>
            <p:ph type="sldNum" sz="quarter" idx="12"/>
          </p:nvPr>
        </p:nvSpPr>
        <p:spPr/>
        <p:txBody>
          <a:bodyPr/>
          <a:lstStyle/>
          <a:p>
            <a:pPr>
              <a:defRPr/>
            </a:pPr>
            <a:fld id="{1A55FB4D-EF57-4D4B-A13E-73FB1369E1D1}" type="slidenum">
              <a:rPr lang="en-US" smtClean="0"/>
              <a:pPr>
                <a:defRPr/>
              </a:pPr>
              <a:t>106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350C0C48-4A05-4DE6-890C-800A00877042}"/>
              </a:ext>
            </a:extLst>
          </p:cNvPr>
          <p:cNvSpPr>
            <a:spLocks noChangeArrowheads="1"/>
          </p:cNvSpPr>
          <p:nvPr/>
        </p:nvSpPr>
        <p:spPr bwMode="auto">
          <a:xfrm>
            <a:off x="838200" y="2682875"/>
            <a:ext cx="7848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AutoNum type="alphaLcPeriod"/>
            </a:pPr>
            <a:r>
              <a:rPr lang="en-GB" altLang="en-US" sz="2800" u="none">
                <a:latin typeface="Verdana" panose="020B0604030504040204" pitchFamily="34" charset="0"/>
                <a:cs typeface="Times New Roman" panose="02020603050405020304" pitchFamily="18" charset="0"/>
              </a:rPr>
              <a:t>O</a:t>
            </a:r>
            <a:r>
              <a:rPr lang="en-US" altLang="en-US" sz="2800" u="none">
                <a:latin typeface="Verdana" panose="020B0604030504040204" pitchFamily="34" charset="0"/>
                <a:cs typeface="Times New Roman" panose="02020603050405020304" pitchFamily="18" charset="0"/>
              </a:rPr>
              <a:t>slanja se na tradicionalne krive ponude i tražnje </a:t>
            </a:r>
          </a:p>
          <a:p>
            <a:pPr algn="just">
              <a:spcBef>
                <a:spcPct val="0"/>
              </a:spcBef>
              <a:buClrTx/>
              <a:buSzTx/>
              <a:buFontTx/>
              <a:buAutoNum type="alphaLcPeriod"/>
            </a:pPr>
            <a:r>
              <a:rPr lang="en-US" altLang="en-US" sz="2800" u="none">
                <a:latin typeface="Verdana" panose="020B0604030504040204" pitchFamily="34" charset="0"/>
                <a:cs typeface="Times New Roman" panose="02020603050405020304" pitchFamily="18" charset="0"/>
              </a:rPr>
              <a:t>Izolovano posmatra jedno tržište</a:t>
            </a:r>
          </a:p>
          <a:p>
            <a:pPr algn="just">
              <a:spcBef>
                <a:spcPct val="0"/>
              </a:spcBef>
              <a:buClrTx/>
              <a:buSzTx/>
              <a:buFontTx/>
              <a:buAutoNum type="alphaLcPeriod" startAt="3"/>
            </a:pPr>
            <a:r>
              <a:rPr lang="en-US" altLang="en-US" sz="2800" u="none">
                <a:latin typeface="Verdana" panose="020B0604030504040204" pitchFamily="34" charset="0"/>
                <a:cs typeface="Times New Roman" panose="02020603050405020304" pitchFamily="18" charset="0"/>
              </a:rPr>
              <a:t>Može se koristiti za određivanje ravnotežne relativne cene ali ne i ravnotežne količine u razmeni</a:t>
            </a:r>
          </a:p>
          <a:p>
            <a:pPr algn="just">
              <a:spcBef>
                <a:spcPct val="0"/>
              </a:spcBef>
              <a:buClrTx/>
              <a:buSzTx/>
              <a:buFontTx/>
              <a:buAutoNum type="alphaLcPeriod" startAt="3"/>
            </a:pPr>
            <a:endParaRPr lang="en-GB" altLang="en-US" sz="2800" u="none">
              <a:latin typeface="Verdana" panose="020B0604030504040204" pitchFamily="34" charset="0"/>
            </a:endParaRPr>
          </a:p>
          <a:p>
            <a:pPr algn="just">
              <a:spcBef>
                <a:spcPct val="0"/>
              </a:spcBef>
              <a:buClrTx/>
              <a:buSzTx/>
              <a:buFontTx/>
              <a:buNone/>
            </a:pPr>
            <a:r>
              <a:rPr lang="en-US" altLang="en-US" sz="2800" u="none">
                <a:latin typeface="Verdana" panose="020B0604030504040204" pitchFamily="34" charset="0"/>
                <a:cs typeface="Times New Roman" panose="02020603050405020304" pitchFamily="18" charset="0"/>
              </a:rPr>
              <a:t>d.  Sve navedeno je tačno</a:t>
            </a:r>
            <a:endParaRPr lang="en-GB" altLang="en-US" sz="2800" u="none">
              <a:latin typeface="Verdana" panose="020B0604030504040204" pitchFamily="34" charset="0"/>
            </a:endParaRPr>
          </a:p>
        </p:txBody>
      </p:sp>
      <p:sp>
        <p:nvSpPr>
          <p:cNvPr id="3" name="Title 2">
            <a:extLst>
              <a:ext uri="{FF2B5EF4-FFF2-40B4-BE49-F238E27FC236}">
                <a16:creationId xmlns:a16="http://schemas.microsoft.com/office/drawing/2014/main" id="{7AFA5810-AC22-4F0E-B8FF-06748367A52E}"/>
              </a:ext>
            </a:extLst>
          </p:cNvPr>
          <p:cNvSpPr>
            <a:spLocks noGrp="1"/>
          </p:cNvSpPr>
          <p:nvPr>
            <p:ph type="title"/>
          </p:nvPr>
        </p:nvSpPr>
        <p:spPr/>
        <p:txBody>
          <a:bodyPr/>
          <a:lstStyle/>
          <a:p>
            <a:pPr>
              <a:defRPr/>
            </a:pPr>
            <a:r>
              <a:rPr lang="sr-Latn-RS" dirty="0"/>
              <a:t>6. Šta je NETAČNO u analizi parcijalne ravnoteže</a:t>
            </a:r>
            <a:endParaRPr lang="en-GB" dirty="0"/>
          </a:p>
        </p:txBody>
      </p:sp>
      <p:sp>
        <p:nvSpPr>
          <p:cNvPr id="5" name="Rectangle 4">
            <a:extLst>
              <a:ext uri="{FF2B5EF4-FFF2-40B4-BE49-F238E27FC236}">
                <a16:creationId xmlns:a16="http://schemas.microsoft.com/office/drawing/2014/main" id="{1FBB1DB3-317A-47CD-9B06-0ADBBAC02578}"/>
              </a:ext>
            </a:extLst>
          </p:cNvPr>
          <p:cNvSpPr>
            <a:spLocks noChangeArrowheads="1"/>
          </p:cNvSpPr>
          <p:nvPr/>
        </p:nvSpPr>
        <p:spPr bwMode="auto">
          <a:xfrm>
            <a:off x="914400" y="3962400"/>
            <a:ext cx="7772400" cy="13716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pic>
        <p:nvPicPr>
          <p:cNvPr id="6" name="Picture 9">
            <a:extLst>
              <a:ext uri="{FF2B5EF4-FFF2-40B4-BE49-F238E27FC236}">
                <a16:creationId xmlns:a16="http://schemas.microsoft.com/office/drawing/2014/main" id="{C97E82D5-5241-4520-8E75-73E292927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3" y="1231900"/>
            <a:ext cx="18192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B6C0E6BD-3C9B-4B90-B7F2-88F7ABB5C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35075"/>
            <a:ext cx="18176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EA84828-E331-42A0-B6B7-6550E1EDB8F0}"/>
              </a:ext>
            </a:extLst>
          </p:cNvPr>
          <p:cNvSpPr txBox="1"/>
          <p:nvPr/>
        </p:nvSpPr>
        <p:spPr>
          <a:xfrm>
            <a:off x="1371600" y="6211888"/>
            <a:ext cx="5867400" cy="646112"/>
          </a:xfrm>
          <a:prstGeom prst="rect">
            <a:avLst/>
          </a:prstGeom>
          <a:solidFill>
            <a:schemeClr val="accent6">
              <a:lumMod val="50000"/>
            </a:schemeClr>
          </a:solidFill>
        </p:spPr>
        <p:txBody>
          <a:bodyPr>
            <a:spAutoFit/>
          </a:bodyPr>
          <a:lstStyle/>
          <a:p>
            <a:pPr>
              <a:defRPr/>
            </a:pPr>
            <a:r>
              <a:rPr lang="en-GB" dirty="0"/>
              <a:t>N</a:t>
            </a:r>
            <a:r>
              <a:rPr lang="sr-Latn-RS" dirty="0"/>
              <a:t>e znamo ravnotežnu količinu prozvoda 2 u razmeni </a:t>
            </a:r>
            <a:endParaRPr lang="en-GB" dirty="0"/>
          </a:p>
        </p:txBody>
      </p:sp>
      <p:sp>
        <p:nvSpPr>
          <p:cNvPr id="2" name="Slide Number Placeholder 1">
            <a:extLst>
              <a:ext uri="{FF2B5EF4-FFF2-40B4-BE49-F238E27FC236}">
                <a16:creationId xmlns:a16="http://schemas.microsoft.com/office/drawing/2014/main" id="{6067B44B-AB9E-4DA2-AE1F-F7E23D87D38B}"/>
              </a:ext>
            </a:extLst>
          </p:cNvPr>
          <p:cNvSpPr>
            <a:spLocks noGrp="1"/>
          </p:cNvSpPr>
          <p:nvPr>
            <p:ph type="sldNum" sz="quarter" idx="12"/>
          </p:nvPr>
        </p:nvSpPr>
        <p:spPr/>
        <p:txBody>
          <a:bodyPr/>
          <a:lstStyle/>
          <a:p>
            <a:pPr>
              <a:defRPr/>
            </a:pPr>
            <a:fld id="{1A55FB4D-EF57-4D4B-A13E-73FB1369E1D1}" type="slidenum">
              <a:rPr lang="en-US" smtClean="0"/>
              <a:pPr>
                <a:defRPr/>
              </a:pPr>
              <a:t>107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FC3FD2A4-665F-4865-B697-D27A95B1DC93}"/>
              </a:ext>
            </a:extLst>
          </p:cNvPr>
          <p:cNvSpPr>
            <a:spLocks noChangeArrowheads="1"/>
          </p:cNvSpPr>
          <p:nvPr/>
        </p:nvSpPr>
        <p:spPr bwMode="auto">
          <a:xfrm>
            <a:off x="2286000" y="29464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None/>
            </a:pPr>
            <a:r>
              <a:rPr lang="it-IT" altLang="en-US" sz="1800" u="none">
                <a:latin typeface="Verdana" panose="020B0604030504040204" pitchFamily="34" charset="0"/>
                <a:cs typeface="Times New Roman" panose="02020603050405020304" pitchFamily="18" charset="0"/>
              </a:rPr>
              <a:t>a. </a:t>
            </a:r>
            <a:r>
              <a:rPr lang="en-GB" altLang="en-US" sz="1800" u="none">
                <a:latin typeface="Verdana" panose="020B0604030504040204" pitchFamily="34" charset="0"/>
                <a:cs typeface="Times New Roman" panose="02020603050405020304" pitchFamily="18" charset="0"/>
              </a:rPr>
              <a:t>P</a:t>
            </a:r>
            <a:r>
              <a:rPr lang="en-US" altLang="en-US" sz="1800" u="none">
                <a:latin typeface="Verdana" panose="020B0604030504040204" pitchFamily="34" charset="0"/>
                <a:cs typeface="Times New Roman" panose="02020603050405020304" pitchFamily="18" charset="0"/>
              </a:rPr>
              <a:t>ogoršavaju </a:t>
            </a:r>
          </a:p>
          <a:p>
            <a:pPr algn="just">
              <a:spcBef>
                <a:spcPct val="0"/>
              </a:spcBef>
              <a:buClrTx/>
              <a:buSzTx/>
              <a:buFontTx/>
              <a:buNone/>
            </a:pPr>
            <a:endParaRPr lang="en-US" altLang="en-US" sz="800" u="none">
              <a:latin typeface="Verdana" panose="020B0604030504040204" pitchFamily="34" charset="0"/>
            </a:endParaRPr>
          </a:p>
          <a:p>
            <a:pPr algn="just">
              <a:spcBef>
                <a:spcPct val="0"/>
              </a:spcBef>
              <a:buClrTx/>
              <a:buSzTx/>
              <a:buFontTx/>
              <a:buNone/>
            </a:pPr>
            <a:endParaRPr lang="en-US" altLang="en-US" sz="800" u="none">
              <a:latin typeface="Verdana" panose="020B0604030504040204" pitchFamily="34" charset="0"/>
            </a:endParaRPr>
          </a:p>
          <a:p>
            <a:pPr algn="just">
              <a:spcBef>
                <a:spcPct val="0"/>
              </a:spcBef>
              <a:buClrTx/>
              <a:buSzTx/>
              <a:buFontTx/>
              <a:buNone/>
            </a:pPr>
            <a:endParaRPr lang="en-GB" altLang="en-US" sz="800" u="none">
              <a:latin typeface="Verdana" panose="020B0604030504040204" pitchFamily="34" charset="0"/>
            </a:endParaRPr>
          </a:p>
          <a:p>
            <a:pPr algn="just">
              <a:spcBef>
                <a:spcPct val="0"/>
              </a:spcBef>
              <a:buClrTx/>
              <a:buSzTx/>
              <a:buFontTx/>
              <a:buAutoNum type="alphaLcPeriod" startAt="2"/>
            </a:pPr>
            <a:r>
              <a:rPr lang="en-US" altLang="en-US" sz="1800" u="none">
                <a:latin typeface="Verdana" panose="020B0604030504040204" pitchFamily="34" charset="0"/>
                <a:cs typeface="Times New Roman" panose="02020603050405020304" pitchFamily="18" charset="0"/>
              </a:rPr>
              <a:t>Poboljšavaju</a:t>
            </a:r>
          </a:p>
          <a:p>
            <a:pPr algn="just">
              <a:spcBef>
                <a:spcPct val="0"/>
              </a:spcBef>
              <a:buClrTx/>
              <a:buSzTx/>
              <a:buFontTx/>
              <a:buAutoNum type="alphaLcPeriod" startAt="2"/>
            </a:pPr>
            <a:endParaRPr lang="en-US" altLang="en-US" sz="800" u="none">
              <a:latin typeface="Verdana" panose="020B0604030504040204" pitchFamily="34" charset="0"/>
            </a:endParaRPr>
          </a:p>
          <a:p>
            <a:pPr algn="just">
              <a:spcBef>
                <a:spcPct val="0"/>
              </a:spcBef>
              <a:buClrTx/>
              <a:buSzTx/>
              <a:buFontTx/>
              <a:buAutoNum type="alphaLcPeriod" startAt="2"/>
            </a:pPr>
            <a:endParaRPr lang="en-GB" altLang="en-US" sz="800" u="none">
              <a:latin typeface="Verdana" panose="020B0604030504040204" pitchFamily="34" charset="0"/>
            </a:endParaRPr>
          </a:p>
          <a:p>
            <a:pPr algn="just">
              <a:spcBef>
                <a:spcPct val="0"/>
              </a:spcBef>
              <a:buClrTx/>
              <a:buSzTx/>
              <a:buFontTx/>
              <a:buAutoNum type="alphaLcPeriod" startAt="3"/>
            </a:pPr>
            <a:r>
              <a:rPr lang="en-US" altLang="en-US" sz="1800" u="none">
                <a:latin typeface="Verdana" panose="020B0604030504040204" pitchFamily="34" charset="0"/>
                <a:cs typeface="Times New Roman" panose="02020603050405020304" pitchFamily="18" charset="0"/>
              </a:rPr>
              <a:t>Ne menjaju</a:t>
            </a:r>
          </a:p>
          <a:p>
            <a:pPr algn="just">
              <a:spcBef>
                <a:spcPct val="0"/>
              </a:spcBef>
              <a:buClrTx/>
              <a:buSzTx/>
              <a:buFontTx/>
              <a:buAutoNum type="alphaLcPeriod" startAt="3"/>
            </a:pPr>
            <a:endParaRPr lang="en-US" altLang="en-US" sz="800" u="none">
              <a:latin typeface="Verdana" panose="020B0604030504040204" pitchFamily="34" charset="0"/>
            </a:endParaRPr>
          </a:p>
          <a:p>
            <a:pPr algn="just">
              <a:spcBef>
                <a:spcPct val="0"/>
              </a:spcBef>
              <a:buClrTx/>
              <a:buSzTx/>
              <a:buFontTx/>
              <a:buAutoNum type="alphaLcPeriod" startAt="3"/>
            </a:pPr>
            <a:endParaRPr lang="en-GB" altLang="en-US" sz="800" u="none">
              <a:latin typeface="Verdana" panose="020B0604030504040204" pitchFamily="34" charset="0"/>
            </a:endParaRPr>
          </a:p>
          <a:p>
            <a:pPr algn="just">
              <a:spcBef>
                <a:spcPct val="0"/>
              </a:spcBef>
              <a:buClrTx/>
              <a:buSzTx/>
              <a:buFontTx/>
              <a:buNone/>
            </a:pPr>
            <a:r>
              <a:rPr lang="en-US" altLang="en-US" sz="1800" u="none">
                <a:latin typeface="Verdana" panose="020B0604030504040204" pitchFamily="34" charset="0"/>
                <a:cs typeface="Times New Roman" panose="02020603050405020304" pitchFamily="18" charset="0"/>
              </a:rPr>
              <a:t>d. Ne može se tačno utvrditi</a:t>
            </a:r>
            <a:endParaRPr lang="en-GB" altLang="en-US" sz="800" u="none">
              <a:latin typeface="Verdana" panose="020B0604030504040204" pitchFamily="34" charset="0"/>
            </a:endParaRPr>
          </a:p>
        </p:txBody>
      </p:sp>
      <p:sp>
        <p:nvSpPr>
          <p:cNvPr id="3" name="Title 2">
            <a:extLst>
              <a:ext uri="{FF2B5EF4-FFF2-40B4-BE49-F238E27FC236}">
                <a16:creationId xmlns:a16="http://schemas.microsoft.com/office/drawing/2014/main" id="{61947F22-6F25-41DC-8B68-72F4140C2A42}"/>
              </a:ext>
            </a:extLst>
          </p:cNvPr>
          <p:cNvSpPr>
            <a:spLocks noGrp="1"/>
          </p:cNvSpPr>
          <p:nvPr>
            <p:ph type="title"/>
          </p:nvPr>
        </p:nvSpPr>
        <p:spPr/>
        <p:txBody>
          <a:bodyPr/>
          <a:lstStyle/>
          <a:p>
            <a:pPr>
              <a:defRPr/>
            </a:pPr>
            <a:r>
              <a:rPr lang="sr-Latn-RS" dirty="0">
                <a:ea typeface="Times New Roman" pitchFamily="18" charset="0"/>
              </a:rPr>
              <a:t>7</a:t>
            </a:r>
            <a:r>
              <a:rPr lang="en-US" dirty="0">
                <a:ea typeface="Times New Roman" pitchFamily="18" charset="0"/>
              </a:rPr>
              <a:t>.  </a:t>
            </a:r>
            <a:r>
              <a:rPr lang="sr-Latn-RS" dirty="0">
                <a:ea typeface="Times New Roman" pitchFamily="18" charset="0"/>
              </a:rPr>
              <a:t>Ako poraste Px/Py (odnosi razmene), kod partnera se oni</a:t>
            </a:r>
            <a:r>
              <a:rPr lang="en-US" dirty="0">
                <a:ea typeface="Times New Roman" pitchFamily="18" charset="0"/>
              </a:rPr>
              <a:t>:</a:t>
            </a:r>
            <a:endParaRPr lang="en-GB" dirty="0"/>
          </a:p>
        </p:txBody>
      </p:sp>
      <p:sp>
        <p:nvSpPr>
          <p:cNvPr id="5" name="Rectangle 4">
            <a:extLst>
              <a:ext uri="{FF2B5EF4-FFF2-40B4-BE49-F238E27FC236}">
                <a16:creationId xmlns:a16="http://schemas.microsoft.com/office/drawing/2014/main" id="{4513E584-5913-43ED-ACC4-CCA231680CED}"/>
              </a:ext>
            </a:extLst>
          </p:cNvPr>
          <p:cNvSpPr>
            <a:spLocks noChangeArrowheads="1"/>
          </p:cNvSpPr>
          <p:nvPr/>
        </p:nvSpPr>
        <p:spPr bwMode="auto">
          <a:xfrm>
            <a:off x="914400" y="2819400"/>
            <a:ext cx="7772400" cy="6858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1A3B395A-21A5-48B9-9830-F9E589D66C15}"/>
              </a:ext>
            </a:extLst>
          </p:cNvPr>
          <p:cNvSpPr>
            <a:spLocks noGrp="1"/>
          </p:cNvSpPr>
          <p:nvPr>
            <p:ph type="sldNum" sz="quarter" idx="12"/>
          </p:nvPr>
        </p:nvSpPr>
        <p:spPr/>
        <p:txBody>
          <a:bodyPr/>
          <a:lstStyle/>
          <a:p>
            <a:pPr>
              <a:defRPr/>
            </a:pPr>
            <a:fld id="{1A55FB4D-EF57-4D4B-A13E-73FB1369E1D1}" type="slidenum">
              <a:rPr lang="en-US" smtClean="0"/>
              <a:pPr>
                <a:defRPr/>
              </a:pPr>
              <a:t>108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6B73E367-7A24-463F-B924-F95E30800892}"/>
              </a:ext>
            </a:extLst>
          </p:cNvPr>
          <p:cNvSpPr>
            <a:spLocks noChangeArrowheads="1"/>
          </p:cNvSpPr>
          <p:nvPr/>
        </p:nvSpPr>
        <p:spPr bwMode="auto">
          <a:xfrm>
            <a:off x="2057400" y="2971800"/>
            <a:ext cx="54864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None/>
            </a:pPr>
            <a:r>
              <a:rPr lang="en-US" altLang="en-US" sz="1800" u="none">
                <a:latin typeface="Verdana" panose="020B0604030504040204" pitchFamily="34" charset="0"/>
                <a:cs typeface="Times New Roman" panose="02020603050405020304" pitchFamily="18" charset="0"/>
              </a:rPr>
              <a:t>a. </a:t>
            </a:r>
            <a:r>
              <a:rPr lang="en-GB" altLang="en-US" sz="1800" u="none">
                <a:latin typeface="Verdana" panose="020B0604030504040204" pitchFamily="34" charset="0"/>
                <a:cs typeface="Times New Roman" panose="02020603050405020304" pitchFamily="18" charset="0"/>
              </a:rPr>
              <a:t>J</a:t>
            </a:r>
            <a:r>
              <a:rPr lang="en-US" altLang="en-US" sz="1800" u="none">
                <a:latin typeface="Verdana" panose="020B0604030504040204" pitchFamily="34" charset="0"/>
                <a:cs typeface="Times New Roman" panose="02020603050405020304" pitchFamily="18" charset="0"/>
              </a:rPr>
              <a:t>e prava linija </a:t>
            </a:r>
          </a:p>
          <a:p>
            <a:pPr algn="just">
              <a:spcBef>
                <a:spcPct val="0"/>
              </a:spcBef>
              <a:buClrTx/>
              <a:buSzTx/>
              <a:buFontTx/>
              <a:buNone/>
            </a:pPr>
            <a:endParaRPr lang="en-US" altLang="en-US" sz="1800" u="none">
              <a:latin typeface="Verdana" panose="020B0604030504040204" pitchFamily="34" charset="0"/>
              <a:cs typeface="Times New Roman" panose="02020603050405020304" pitchFamily="18" charset="0"/>
            </a:endParaRPr>
          </a:p>
          <a:p>
            <a:pPr algn="just">
              <a:spcBef>
                <a:spcPct val="0"/>
              </a:spcBef>
              <a:buClrTx/>
              <a:buSzTx/>
              <a:buFontTx/>
              <a:buAutoNum type="alphaLcPeriod" startAt="2"/>
            </a:pPr>
            <a:r>
              <a:rPr lang="en-GB" altLang="en-US" sz="1800" u="none">
                <a:latin typeface="Verdana" panose="020B0604030504040204" pitchFamily="34" charset="0"/>
                <a:cs typeface="Times New Roman" panose="02020603050405020304" pitchFamily="18" charset="0"/>
              </a:rPr>
              <a:t>S</a:t>
            </a:r>
            <a:r>
              <a:rPr lang="en-US" altLang="en-US" sz="1800" u="none">
                <a:latin typeface="Verdana" panose="020B0604030504040204" pitchFamily="34" charset="0"/>
                <a:cs typeface="Times New Roman" panose="02020603050405020304" pitchFamily="18" charset="0"/>
              </a:rPr>
              <a:t>avija se ka osi koja meri njenu uvoznu robu</a:t>
            </a:r>
          </a:p>
          <a:p>
            <a:pPr algn="just">
              <a:spcBef>
                <a:spcPct val="0"/>
              </a:spcBef>
              <a:buClrTx/>
              <a:buSzTx/>
              <a:buFontTx/>
              <a:buAutoNum type="alphaLcPeriod" startAt="2"/>
            </a:pPr>
            <a:endParaRPr lang="en-US" altLang="en-US" sz="1800" u="none">
              <a:latin typeface="Verdana" panose="020B0604030504040204" pitchFamily="34" charset="0"/>
              <a:cs typeface="Times New Roman" panose="02020603050405020304" pitchFamily="18" charset="0"/>
            </a:endParaRPr>
          </a:p>
          <a:p>
            <a:pPr algn="just">
              <a:spcBef>
                <a:spcPct val="0"/>
              </a:spcBef>
              <a:buClrTx/>
              <a:buSzTx/>
              <a:buFontTx/>
              <a:buAutoNum type="alphaLcPeriod" startAt="2"/>
            </a:pPr>
            <a:r>
              <a:rPr lang="en-US" altLang="en-US" sz="1800" u="none">
                <a:latin typeface="Verdana" panose="020B0604030504040204" pitchFamily="34" charset="0"/>
                <a:cs typeface="Times New Roman" panose="02020603050405020304" pitchFamily="18" charset="0"/>
              </a:rPr>
              <a:t>Seče pravi segment svetske krive relativne ponude</a:t>
            </a:r>
          </a:p>
          <a:p>
            <a:pPr algn="just">
              <a:spcBef>
                <a:spcPct val="0"/>
              </a:spcBef>
              <a:buClrTx/>
              <a:buSzTx/>
              <a:buFontTx/>
              <a:buAutoNum type="alphaLcPeriod" startAt="2"/>
            </a:pPr>
            <a:endParaRPr lang="en-GB" altLang="en-US" sz="800" u="none">
              <a:latin typeface="Verdana" panose="020B0604030504040204" pitchFamily="34" charset="0"/>
            </a:endParaRPr>
          </a:p>
          <a:p>
            <a:pPr algn="just">
              <a:spcBef>
                <a:spcPct val="0"/>
              </a:spcBef>
              <a:buClrTx/>
              <a:buSzTx/>
              <a:buFontTx/>
              <a:buNone/>
            </a:pPr>
            <a:r>
              <a:rPr lang="en-US" altLang="en-US" sz="1800" u="none">
                <a:latin typeface="Verdana" panose="020B0604030504040204" pitchFamily="34" charset="0"/>
                <a:cs typeface="Times New Roman" panose="02020603050405020304" pitchFamily="18" charset="0"/>
              </a:rPr>
              <a:t>d. Seče se sa pozitivno nagnutom delom krive relativne ponude sveta</a:t>
            </a:r>
          </a:p>
          <a:p>
            <a:pPr algn="just">
              <a:spcBef>
                <a:spcPct val="0"/>
              </a:spcBef>
              <a:buClrTx/>
              <a:buSzTx/>
              <a:buFontTx/>
              <a:buNone/>
            </a:pPr>
            <a:endParaRPr lang="en-GB" altLang="en-US" sz="800" u="none">
              <a:latin typeface="Verdana" panose="020B0604030504040204" pitchFamily="34" charset="0"/>
            </a:endParaRPr>
          </a:p>
          <a:p>
            <a:pPr algn="just">
              <a:spcBef>
                <a:spcPct val="0"/>
              </a:spcBef>
              <a:buClrTx/>
              <a:buSzTx/>
              <a:buFontTx/>
              <a:buNone/>
            </a:pPr>
            <a:r>
              <a:rPr lang="en-US" altLang="en-US" sz="1800" u="none">
                <a:latin typeface="Verdana" panose="020B0604030504040204" pitchFamily="34" charset="0"/>
                <a:cs typeface="Times New Roman" panose="02020603050405020304" pitchFamily="18" charset="0"/>
              </a:rPr>
              <a:t>d.  Kriva relativne ponude zemlje rotira ka osi koja meri njeno izvozno dobro</a:t>
            </a:r>
            <a:endParaRPr lang="en-GB" altLang="en-US" sz="1800">
              <a:latin typeface="Verdana" panose="020B0604030504040204" pitchFamily="34" charset="0"/>
            </a:endParaRPr>
          </a:p>
        </p:txBody>
      </p:sp>
      <p:sp>
        <p:nvSpPr>
          <p:cNvPr id="3" name="Title 2">
            <a:extLst>
              <a:ext uri="{FF2B5EF4-FFF2-40B4-BE49-F238E27FC236}">
                <a16:creationId xmlns:a16="http://schemas.microsoft.com/office/drawing/2014/main" id="{717DE334-3495-4571-8529-E45CB4CCDD74}"/>
              </a:ext>
            </a:extLst>
          </p:cNvPr>
          <p:cNvSpPr>
            <a:spLocks noGrp="1"/>
          </p:cNvSpPr>
          <p:nvPr>
            <p:ph type="title"/>
          </p:nvPr>
        </p:nvSpPr>
        <p:spPr>
          <a:xfrm>
            <a:off x="1066800" y="1006475"/>
            <a:ext cx="7543800" cy="1431925"/>
          </a:xfrm>
        </p:spPr>
        <p:txBody>
          <a:bodyPr/>
          <a:lstStyle/>
          <a:p>
            <a:pPr>
              <a:defRPr/>
            </a:pPr>
            <a:r>
              <a:rPr lang="en-US">
                <a:cs typeface="Times New Roman" pitchFamily="18" charset="0"/>
              </a:rPr>
              <a:t>11.  Ako zemlja 2 ne utiče na svetske cene,njena kriva relativne ponude :</a:t>
            </a:r>
            <a:br>
              <a:rPr lang="en-GB" sz="1600"/>
            </a:br>
            <a:endParaRPr lang="en-GB"/>
          </a:p>
        </p:txBody>
      </p:sp>
      <p:pic>
        <p:nvPicPr>
          <p:cNvPr id="102402" name="Picture 2">
            <a:extLst>
              <a:ext uri="{FF2B5EF4-FFF2-40B4-BE49-F238E27FC236}">
                <a16:creationId xmlns:a16="http://schemas.microsoft.com/office/drawing/2014/main" id="{202ECB48-5C88-4D40-9A3E-937E8F81C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t="38766" r="23077" b="32408"/>
          <a:stretch>
            <a:fillRect/>
          </a:stretch>
        </p:blipFill>
        <p:spPr bwMode="auto">
          <a:xfrm>
            <a:off x="1524000" y="1752600"/>
            <a:ext cx="61753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7969DEB-D3FC-4FC4-BD9F-29BA56D4359F}"/>
              </a:ext>
            </a:extLst>
          </p:cNvPr>
          <p:cNvSpPr>
            <a:spLocks noChangeArrowheads="1"/>
          </p:cNvSpPr>
          <p:nvPr/>
        </p:nvSpPr>
        <p:spPr bwMode="auto">
          <a:xfrm>
            <a:off x="914400" y="5715000"/>
            <a:ext cx="7772400" cy="6858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4E36E029-E7E4-4D91-BEC0-6EF3DE827E37}"/>
              </a:ext>
            </a:extLst>
          </p:cNvPr>
          <p:cNvSpPr>
            <a:spLocks noGrp="1"/>
          </p:cNvSpPr>
          <p:nvPr>
            <p:ph type="sldNum" sz="quarter" idx="12"/>
          </p:nvPr>
        </p:nvSpPr>
        <p:spPr/>
        <p:txBody>
          <a:bodyPr/>
          <a:lstStyle/>
          <a:p>
            <a:pPr>
              <a:defRPr/>
            </a:pPr>
            <a:fld id="{1A55FB4D-EF57-4D4B-A13E-73FB1369E1D1}" type="slidenum">
              <a:rPr lang="en-US" smtClean="0"/>
              <a:pPr>
                <a:defRPr/>
              </a:pPr>
              <a:t>109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blinds(horizontal)">
                                      <p:cBhvr>
                                        <p:cTn id="12" dur="500"/>
                                        <p:tgtEl>
                                          <p:spTgt spid="1024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fill="hold" nodeType="clickEffect">
                                  <p:stCondLst>
                                    <p:cond delay="0"/>
                                  </p:stCondLst>
                                  <p:childTnLst>
                                    <p:animScale>
                                      <p:cBhvr>
                                        <p:cTn id="16" dur="2000" fill="hold"/>
                                        <p:tgtEl>
                                          <p:spTgt spid="1024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sr-Latn-CS"/>
              <a:t>3 stvari treba zapamtiti!</a:t>
            </a:r>
            <a:endParaRPr lang="en-US"/>
          </a:p>
        </p:txBody>
      </p:sp>
      <p:sp>
        <p:nvSpPr>
          <p:cNvPr id="64515" name="Rectangle 3"/>
          <p:cNvSpPr>
            <a:spLocks noGrp="1" noChangeArrowheads="1"/>
          </p:cNvSpPr>
          <p:nvPr>
            <p:ph type="body" idx="4294967295"/>
          </p:nvPr>
        </p:nvSpPr>
        <p:spPr>
          <a:xfrm>
            <a:off x="990600" y="1981200"/>
            <a:ext cx="3962400" cy="4114800"/>
          </a:xfrm>
        </p:spPr>
        <p:txBody>
          <a:bodyPr/>
          <a:lstStyle/>
          <a:p>
            <a:pPr marL="609600" indent="-609600" eaLnBrk="1" hangingPunct="1">
              <a:lnSpc>
                <a:spcPct val="90000"/>
              </a:lnSpc>
              <a:buFont typeface="Wingdings" pitchFamily="2" charset="2"/>
              <a:buAutoNum type="arabicPeriod"/>
              <a:defRPr/>
            </a:pPr>
            <a:r>
              <a:rPr lang="en-US" sz="2400" dirty="0">
                <a:effectLst/>
              </a:rPr>
              <a:t>GST </a:t>
            </a:r>
            <a:r>
              <a:rPr lang="sr-Latn-CS" sz="2400" dirty="0">
                <a:effectLst/>
              </a:rPr>
              <a:t>– </a:t>
            </a:r>
            <a:r>
              <a:rPr lang="en-US" sz="2400" dirty="0" err="1">
                <a:effectLst/>
              </a:rPr>
              <a:t>predstavlja</a:t>
            </a:r>
            <a:r>
              <a:rPr lang="en-US" sz="2400" dirty="0">
                <a:effectLst/>
              </a:rPr>
              <a:t> samo </a:t>
            </a:r>
            <a:r>
              <a:rPr lang="en-US" sz="2400" dirty="0" err="1">
                <a:effectLst/>
              </a:rPr>
              <a:t>drugo</a:t>
            </a:r>
            <a:r>
              <a:rPr lang="en-US" sz="2400" dirty="0">
                <a:effectLst/>
              </a:rPr>
              <a:t> </a:t>
            </a:r>
            <a:r>
              <a:rPr lang="en-US" sz="2400" dirty="0" err="1">
                <a:effectLst/>
              </a:rPr>
              <a:t>ime</a:t>
            </a:r>
            <a:r>
              <a:rPr lang="en-US" sz="2400" dirty="0">
                <a:effectLst/>
              </a:rPr>
              <a:t> za oportunitetni </a:t>
            </a:r>
            <a:r>
              <a:rPr lang="en-US" sz="2400" dirty="0" err="1">
                <a:effectLst/>
              </a:rPr>
              <a:t>trošak</a:t>
            </a:r>
            <a:r>
              <a:rPr lang="en-US" sz="2400" dirty="0">
                <a:effectLst/>
              </a:rPr>
              <a:t> </a:t>
            </a:r>
            <a:r>
              <a:rPr lang="en-US" sz="2400" dirty="0" err="1">
                <a:effectLst/>
              </a:rPr>
              <a:t>proizvodnje</a:t>
            </a:r>
            <a:r>
              <a:rPr lang="en-US" sz="2400" dirty="0">
                <a:effectLst/>
              </a:rPr>
              <a:t> X </a:t>
            </a:r>
            <a:endParaRPr lang="sr-Latn-CS" sz="2400" dirty="0">
              <a:effectLst/>
            </a:endParaRPr>
          </a:p>
          <a:p>
            <a:pPr marL="609600" indent="-609600" eaLnBrk="1" hangingPunct="1">
              <a:lnSpc>
                <a:spcPct val="90000"/>
              </a:lnSpc>
              <a:buFont typeface="Wingdings" pitchFamily="2" charset="2"/>
              <a:buAutoNum type="arabicPeriod"/>
              <a:defRPr/>
            </a:pPr>
            <a:endParaRPr lang="sr-Latn-CS" sz="2400" dirty="0">
              <a:effectLst/>
            </a:endParaRPr>
          </a:p>
          <a:p>
            <a:pPr marL="609600" indent="-609600" eaLnBrk="1" hangingPunct="1">
              <a:lnSpc>
                <a:spcPct val="90000"/>
              </a:lnSpc>
              <a:buFont typeface="Wingdings" pitchFamily="2" charset="2"/>
              <a:buAutoNum type="arabicPeriod"/>
              <a:defRPr/>
            </a:pPr>
            <a:r>
              <a:rPr lang="en-US" sz="2400" dirty="0" err="1">
                <a:effectLst/>
              </a:rPr>
              <a:t>određena</a:t>
            </a:r>
            <a:r>
              <a:rPr lang="en-US" sz="2400" dirty="0">
                <a:effectLst/>
              </a:rPr>
              <a:t> je</a:t>
            </a:r>
            <a:r>
              <a:rPr lang="sr-Latn-CS" sz="2400" dirty="0">
                <a:effectLst/>
              </a:rPr>
              <a:t>          </a:t>
            </a:r>
            <a:r>
              <a:rPr lang="en-US" sz="2400" dirty="0">
                <a:effectLst/>
              </a:rPr>
              <a:t> </a:t>
            </a:r>
            <a:r>
              <a:rPr lang="en-US" sz="2400" i="1" dirty="0" err="1">
                <a:effectLst/>
              </a:rPr>
              <a:t>nagibom</a:t>
            </a:r>
            <a:r>
              <a:rPr lang="en-US" sz="2400" i="1" dirty="0">
                <a:effectLst/>
              </a:rPr>
              <a:t> </a:t>
            </a:r>
            <a:r>
              <a:rPr lang="en-US" sz="2400" dirty="0" err="1">
                <a:effectLst/>
              </a:rPr>
              <a:t>granice</a:t>
            </a:r>
            <a:r>
              <a:rPr lang="en-US" sz="2400" dirty="0">
                <a:effectLst/>
              </a:rPr>
              <a:t> </a:t>
            </a:r>
            <a:r>
              <a:rPr lang="en-US" sz="2400" dirty="0" err="1">
                <a:effectLst/>
              </a:rPr>
              <a:t>proizvodnje</a:t>
            </a:r>
            <a:r>
              <a:rPr lang="sr-Latn-CS" sz="2400" dirty="0">
                <a:effectLst/>
              </a:rPr>
              <a:t>               </a:t>
            </a:r>
            <a:r>
              <a:rPr lang="en-US" sz="2400" b="1" u="sng" dirty="0">
                <a:effectLst/>
              </a:rPr>
              <a:t>u </a:t>
            </a:r>
            <a:r>
              <a:rPr lang="en-US" sz="2400" b="1" u="sng" dirty="0" err="1">
                <a:effectLst/>
              </a:rPr>
              <a:t>tački</a:t>
            </a:r>
            <a:r>
              <a:rPr lang="en-US" sz="2400" dirty="0">
                <a:effectLst/>
              </a:rPr>
              <a:t> </a:t>
            </a:r>
            <a:r>
              <a:rPr lang="en-US" sz="2400" dirty="0" err="1">
                <a:effectLst/>
              </a:rPr>
              <a:t>proizvodnje</a:t>
            </a:r>
            <a:r>
              <a:rPr lang="en-US" sz="2400" dirty="0">
                <a:effectLst/>
              </a:rPr>
              <a:t>.</a:t>
            </a:r>
            <a:endParaRPr lang="sr-Latn-CS" sz="2400" dirty="0">
              <a:effectLst/>
            </a:endParaRPr>
          </a:p>
          <a:p>
            <a:pPr marL="609600" indent="-609600" eaLnBrk="1" hangingPunct="1">
              <a:lnSpc>
                <a:spcPct val="90000"/>
              </a:lnSpc>
              <a:buFont typeface="Wingdings" pitchFamily="2" charset="2"/>
              <a:buAutoNum type="arabicPeriod"/>
              <a:defRPr/>
            </a:pPr>
            <a:endParaRPr lang="sr-Latn-CS" sz="2400" dirty="0">
              <a:effectLst/>
            </a:endParaRPr>
          </a:p>
          <a:p>
            <a:pPr marL="609600" indent="-609600" eaLnBrk="1" hangingPunct="1">
              <a:lnSpc>
                <a:spcPct val="90000"/>
              </a:lnSpc>
              <a:buFont typeface="Wingdings" pitchFamily="2" charset="2"/>
              <a:buAutoNum type="arabicPeriod"/>
              <a:defRPr/>
            </a:pPr>
            <a:r>
              <a:rPr lang="en-US" sz="2400" dirty="0" err="1">
                <a:effectLst/>
              </a:rPr>
              <a:t>apsolutn</a:t>
            </a:r>
            <a:r>
              <a:rPr lang="sr-Latn-CS" sz="2400" dirty="0">
                <a:effectLst/>
              </a:rPr>
              <a:t>a vrednost se gleda</a:t>
            </a:r>
            <a:endParaRPr lang="en-US" sz="2400" dirty="0">
              <a:effectLst/>
            </a:endParaRPr>
          </a:p>
          <a:p>
            <a:pPr marL="609600" indent="-609600" eaLnBrk="1" hangingPunct="1">
              <a:lnSpc>
                <a:spcPct val="90000"/>
              </a:lnSpc>
              <a:defRPr/>
            </a:pPr>
            <a:endParaRPr lang="en-US" sz="2400" dirty="0"/>
          </a:p>
        </p:txBody>
      </p:sp>
      <p:grpSp>
        <p:nvGrpSpPr>
          <p:cNvPr id="14340" name="Group 11"/>
          <p:cNvGrpSpPr>
            <a:grpSpLocks/>
          </p:cNvGrpSpPr>
          <p:nvPr/>
        </p:nvGrpSpPr>
        <p:grpSpPr bwMode="auto">
          <a:xfrm>
            <a:off x="4572000" y="2133600"/>
            <a:ext cx="4267200" cy="2987676"/>
            <a:chOff x="4343400" y="2357438"/>
            <a:chExt cx="4648200" cy="2595562"/>
          </a:xfrm>
        </p:grpSpPr>
        <p:grpSp>
          <p:nvGrpSpPr>
            <p:cNvPr id="14341" name="Group 6"/>
            <p:cNvGrpSpPr>
              <a:grpSpLocks/>
            </p:cNvGrpSpPr>
            <p:nvPr/>
          </p:nvGrpSpPr>
          <p:grpSpPr bwMode="auto">
            <a:xfrm>
              <a:off x="4343400" y="2357438"/>
              <a:ext cx="4648200" cy="2595562"/>
              <a:chOff x="2832" y="1344"/>
              <a:chExt cx="2928" cy="1635"/>
            </a:xfrm>
          </p:grpSpPr>
          <p:pic>
            <p:nvPicPr>
              <p:cNvPr id="14344" name="Picture 7"/>
              <p:cNvPicPr>
                <a:picLocks noChangeAspect="1" noChangeArrowheads="1"/>
              </p:cNvPicPr>
              <p:nvPr/>
            </p:nvPicPr>
            <p:blipFill>
              <a:blip r:embed="rId2" cstate="print"/>
              <a:srcRect t="35286" r="39400"/>
              <a:stretch>
                <a:fillRect/>
              </a:stretch>
            </p:blipFill>
            <p:spPr bwMode="auto">
              <a:xfrm>
                <a:off x="2832" y="1344"/>
                <a:ext cx="2928" cy="1635"/>
              </a:xfrm>
              <a:prstGeom prst="rect">
                <a:avLst/>
              </a:prstGeom>
              <a:noFill/>
              <a:ln w="9525">
                <a:noFill/>
                <a:miter lim="800000"/>
                <a:headEnd/>
                <a:tailEnd/>
              </a:ln>
            </p:spPr>
          </p:pic>
          <p:sp>
            <p:nvSpPr>
              <p:cNvPr id="14345" name="Oval 8"/>
              <p:cNvSpPr>
                <a:spLocks noChangeArrowheads="1"/>
              </p:cNvSpPr>
              <p:nvPr/>
            </p:nvSpPr>
            <p:spPr bwMode="auto">
              <a:xfrm>
                <a:off x="3840" y="1728"/>
                <a:ext cx="288" cy="192"/>
              </a:xfrm>
              <a:prstGeom prst="ellipse">
                <a:avLst/>
              </a:prstGeom>
              <a:noFill/>
              <a:ln w="38100">
                <a:solidFill>
                  <a:schemeClr val="bg2"/>
                </a:solidFill>
                <a:round/>
                <a:headEnd/>
                <a:tailEnd/>
              </a:ln>
            </p:spPr>
            <p:txBody>
              <a:bodyPr wrap="none" anchor="ctr"/>
              <a:lstStyle/>
              <a:p>
                <a:endParaRPr lang="en-US"/>
              </a:p>
            </p:txBody>
          </p:sp>
        </p:grpSp>
        <p:sp>
          <p:nvSpPr>
            <p:cNvPr id="14342" name="Line 9"/>
            <p:cNvSpPr>
              <a:spLocks noChangeShapeType="1"/>
            </p:cNvSpPr>
            <p:nvPr/>
          </p:nvSpPr>
          <p:spPr bwMode="auto">
            <a:xfrm flipV="1">
              <a:off x="5029200" y="3276600"/>
              <a:ext cx="990600" cy="0"/>
            </a:xfrm>
            <a:prstGeom prst="line">
              <a:avLst/>
            </a:prstGeom>
            <a:noFill/>
            <a:ln w="57150">
              <a:solidFill>
                <a:srgbClr val="FF3300"/>
              </a:solidFill>
              <a:round/>
              <a:headEnd/>
              <a:tailEnd/>
            </a:ln>
          </p:spPr>
          <p:txBody>
            <a:bodyPr/>
            <a:lstStyle/>
            <a:p>
              <a:endParaRPr lang="en-GB"/>
            </a:p>
          </p:txBody>
        </p:sp>
        <p:sp>
          <p:nvSpPr>
            <p:cNvPr id="14343" name="Line 10"/>
            <p:cNvSpPr>
              <a:spLocks noChangeShapeType="1"/>
            </p:cNvSpPr>
            <p:nvPr/>
          </p:nvSpPr>
          <p:spPr bwMode="auto">
            <a:xfrm flipH="1" flipV="1">
              <a:off x="5029200" y="3048000"/>
              <a:ext cx="0" cy="228600"/>
            </a:xfrm>
            <a:prstGeom prst="line">
              <a:avLst/>
            </a:prstGeom>
            <a:noFill/>
            <a:ln w="57150">
              <a:solidFill>
                <a:srgbClr val="FF3300"/>
              </a:solidFill>
              <a:round/>
              <a:headEnd/>
              <a:tailEnd/>
            </a:ln>
          </p:spPr>
          <p:txBody>
            <a:bodyPr/>
            <a:lstStyle/>
            <a:p>
              <a:endParaRPr lang="en-GB"/>
            </a:p>
          </p:txBody>
        </p:sp>
      </p:grpSp>
      <p:sp>
        <p:nvSpPr>
          <p:cNvPr id="2" name="Slide Number Placeholder 1">
            <a:extLst>
              <a:ext uri="{FF2B5EF4-FFF2-40B4-BE49-F238E27FC236}">
                <a16:creationId xmlns:a16="http://schemas.microsoft.com/office/drawing/2014/main" id="{A287AFDE-8699-43EA-947A-C0B7F567A239}"/>
              </a:ext>
            </a:extLst>
          </p:cNvPr>
          <p:cNvSpPr>
            <a:spLocks noGrp="1"/>
          </p:cNvSpPr>
          <p:nvPr>
            <p:ph type="sldNum" sz="quarter" idx="12"/>
          </p:nvPr>
        </p:nvSpPr>
        <p:spPr/>
        <p:txBody>
          <a:bodyPr/>
          <a:lstStyle/>
          <a:p>
            <a:pPr>
              <a:defRPr/>
            </a:pPr>
            <a:fld id="{6281B611-CECF-4CCB-AED1-D98E28F34150}"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4D06B-107E-47D8-8CFE-4E4FEE189E18}"/>
              </a:ext>
            </a:extLst>
          </p:cNvPr>
          <p:cNvSpPr>
            <a:spLocks noGrp="1"/>
          </p:cNvSpPr>
          <p:nvPr>
            <p:ph type="title"/>
          </p:nvPr>
        </p:nvSpPr>
        <p:spPr/>
        <p:txBody>
          <a:bodyPr/>
          <a:lstStyle/>
          <a:p>
            <a:pPr>
              <a:defRPr/>
            </a:pPr>
            <a:r>
              <a:rPr lang="en-GB" dirty="0"/>
              <a:t>Z</a:t>
            </a:r>
            <a:r>
              <a:rPr lang="sr-Latn-RS" dirty="0"/>
              <a:t>emlja 2 je mala zemlja</a:t>
            </a:r>
            <a:endParaRPr lang="en-GB" dirty="0"/>
          </a:p>
        </p:txBody>
      </p:sp>
      <p:sp>
        <p:nvSpPr>
          <p:cNvPr id="5" name="Content Placeholder 4">
            <a:extLst>
              <a:ext uri="{FF2B5EF4-FFF2-40B4-BE49-F238E27FC236}">
                <a16:creationId xmlns:a16="http://schemas.microsoft.com/office/drawing/2014/main" id="{DA140ACF-F5EA-40AC-966E-E49EBDCCF9E1}"/>
              </a:ext>
            </a:extLst>
          </p:cNvPr>
          <p:cNvSpPr>
            <a:spLocks noGrp="1"/>
          </p:cNvSpPr>
          <p:nvPr>
            <p:ph sz="half" idx="1"/>
          </p:nvPr>
        </p:nvSpPr>
        <p:spPr/>
        <p:txBody>
          <a:bodyPr/>
          <a:lstStyle/>
          <a:p>
            <a:pPr>
              <a:defRPr/>
            </a:pPr>
            <a:r>
              <a:rPr lang="sr-Latn-RS" dirty="0"/>
              <a:t>Zemlja 2 ne utiče na cenu Zemlje 1 niti na svetsku cenu </a:t>
            </a:r>
            <a:r>
              <a:rPr lang="en-US" dirty="0" err="1"/>
              <a:t>Px</a:t>
            </a:r>
            <a:r>
              <a:rPr lang="en-US" dirty="0"/>
              <a:t>/</a:t>
            </a:r>
            <a:r>
              <a:rPr lang="en-US" dirty="0" err="1"/>
              <a:t>Py</a:t>
            </a:r>
            <a:r>
              <a:rPr lang="en-US" dirty="0"/>
              <a:t> </a:t>
            </a:r>
            <a:endParaRPr lang="sr-Latn-RS" dirty="0"/>
          </a:p>
          <a:p>
            <a:pPr>
              <a:defRPr/>
            </a:pPr>
            <a:r>
              <a:rPr lang="en-GB" dirty="0"/>
              <a:t>P</a:t>
            </a:r>
            <a:r>
              <a:rPr lang="sr-Latn-RS" dirty="0"/>
              <a:t>risvaja svu dobit</a:t>
            </a:r>
            <a:endParaRPr lang="en-GB" dirty="0"/>
          </a:p>
        </p:txBody>
      </p:sp>
      <p:sp>
        <p:nvSpPr>
          <p:cNvPr id="6" name="Content Placeholder 5">
            <a:extLst>
              <a:ext uri="{FF2B5EF4-FFF2-40B4-BE49-F238E27FC236}">
                <a16:creationId xmlns:a16="http://schemas.microsoft.com/office/drawing/2014/main" id="{0DD8A204-4F18-43B2-ACD2-7AFC3188C520}"/>
              </a:ext>
            </a:extLst>
          </p:cNvPr>
          <p:cNvSpPr>
            <a:spLocks noGrp="1"/>
          </p:cNvSpPr>
          <p:nvPr>
            <p:ph sz="half" idx="2"/>
          </p:nvPr>
        </p:nvSpPr>
        <p:spPr/>
        <p:txBody>
          <a:bodyPr/>
          <a:lstStyle/>
          <a:p>
            <a:pPr>
              <a:defRPr/>
            </a:pPr>
            <a:endParaRPr lang="en-GB"/>
          </a:p>
        </p:txBody>
      </p:sp>
      <p:pic>
        <p:nvPicPr>
          <p:cNvPr id="7" name="Picture 2">
            <a:extLst>
              <a:ext uri="{FF2B5EF4-FFF2-40B4-BE49-F238E27FC236}">
                <a16:creationId xmlns:a16="http://schemas.microsoft.com/office/drawing/2014/main" id="{B80685CF-4D93-4D28-A861-0E4DCD761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t="38766" r="23077" b="32408"/>
          <a:stretch>
            <a:fillRect/>
          </a:stretch>
        </p:blipFill>
        <p:spPr bwMode="auto">
          <a:xfrm>
            <a:off x="4953000" y="1981200"/>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02734FC-4039-4988-BE95-F11B0F2AADB2}"/>
              </a:ext>
            </a:extLst>
          </p:cNvPr>
          <p:cNvSpPr>
            <a:spLocks noGrp="1"/>
          </p:cNvSpPr>
          <p:nvPr>
            <p:ph type="sldNum" sz="quarter" idx="12"/>
          </p:nvPr>
        </p:nvSpPr>
        <p:spPr/>
        <p:txBody>
          <a:bodyPr/>
          <a:lstStyle/>
          <a:p>
            <a:pPr>
              <a:defRPr/>
            </a:pPr>
            <a:fld id="{6281B611-CECF-4CCB-AED1-D98E28F34150}" type="slidenum">
              <a:rPr lang="en-US" smtClean="0"/>
              <a:pPr>
                <a:defRPr/>
              </a:pPr>
              <a:t>110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94BCD425-0B1B-496B-89BD-305C5E2B29BF}"/>
              </a:ext>
            </a:extLst>
          </p:cNvPr>
          <p:cNvSpPr>
            <a:spLocks noChangeArrowheads="1"/>
          </p:cNvSpPr>
          <p:nvPr/>
        </p:nvSpPr>
        <p:spPr bwMode="auto">
          <a:xfrm>
            <a:off x="2286000" y="2413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tabLst>
                <a:tab pos="-457200" algn="l"/>
              </a:tabLst>
              <a:defRPr sz="3200">
                <a:solidFill>
                  <a:schemeClr val="tx1"/>
                </a:solidFill>
                <a:latin typeface="Tahoma" panose="020B0604030504040204" pitchFamily="34" charset="0"/>
              </a:defRPr>
            </a:lvl1pPr>
            <a:lvl2pPr marL="742950" indent="-285750">
              <a:spcBef>
                <a:spcPct val="20000"/>
              </a:spcBef>
              <a:buClr>
                <a:schemeClr val="tx1"/>
              </a:buClr>
              <a:buChar char="–"/>
              <a:tabLst>
                <a:tab pos="-457200" algn="l"/>
              </a:tabLst>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tabLst>
                <a:tab pos="-457200" algn="l"/>
              </a:tabLst>
              <a:defRPr sz="2400">
                <a:solidFill>
                  <a:schemeClr val="tx1"/>
                </a:solidFill>
                <a:latin typeface="Tahoma" panose="020B0604030504040204" pitchFamily="34" charset="0"/>
              </a:defRPr>
            </a:lvl3pPr>
            <a:lvl4pPr marL="1600200" indent="-228600">
              <a:spcBef>
                <a:spcPct val="20000"/>
              </a:spcBef>
              <a:buClr>
                <a:schemeClr val="tx1"/>
              </a:buClr>
              <a:buChar char="–"/>
              <a:tabLst>
                <a:tab pos="-457200" algn="l"/>
              </a:tabLst>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tabLst>
                <a:tab pos="-457200" algn="l"/>
              </a:tabLst>
              <a:defRPr sz="2000">
                <a:solidFill>
                  <a:schemeClr val="tx1"/>
                </a:solidFill>
                <a:latin typeface="Tahoma" panose="020B0604030504040204" pitchFamily="34" charset="0"/>
              </a:defRPr>
            </a:lvl9pPr>
          </a:lstStyle>
          <a:p>
            <a:pPr algn="just">
              <a:spcBef>
                <a:spcPct val="0"/>
              </a:spcBef>
              <a:buClrTx/>
              <a:buSzTx/>
              <a:buFontTx/>
              <a:buNone/>
            </a:pPr>
            <a:r>
              <a:rPr lang="it-IT" altLang="en-US" sz="1800" u="none">
                <a:latin typeface="Verdana" panose="020B0604030504040204" pitchFamily="34" charset="0"/>
                <a:cs typeface="Times New Roman" panose="02020603050405020304" pitchFamily="18" charset="0"/>
              </a:rPr>
              <a:t>a.  </a:t>
            </a:r>
            <a:r>
              <a:rPr lang="en-US" altLang="en-US" sz="1800" u="none">
                <a:latin typeface="Verdana" panose="020B0604030504040204" pitchFamily="34" charset="0"/>
                <a:cs typeface="Times New Roman" panose="02020603050405020304" pitchFamily="18" charset="0"/>
              </a:rPr>
              <a:t>Opada </a:t>
            </a:r>
            <a:endParaRPr lang="en-GB" altLang="en-US" sz="800" u="none">
              <a:latin typeface="Verdana" panose="020B0604030504040204" pitchFamily="34" charset="0"/>
            </a:endParaRPr>
          </a:p>
          <a:p>
            <a:pPr algn="just">
              <a:spcBef>
                <a:spcPct val="0"/>
              </a:spcBef>
              <a:buClrTx/>
              <a:buSzTx/>
              <a:buFontTx/>
              <a:buNone/>
            </a:pPr>
            <a:r>
              <a:rPr lang="it-IT" altLang="en-US" sz="1800" u="none">
                <a:latin typeface="Verdana" panose="020B0604030504040204" pitchFamily="34" charset="0"/>
                <a:cs typeface="Times New Roman" panose="02020603050405020304" pitchFamily="18" charset="0"/>
              </a:rPr>
              <a:t>b.  </a:t>
            </a:r>
            <a:r>
              <a:rPr lang="en-US" altLang="en-US" sz="1800" u="none">
                <a:latin typeface="Verdana" panose="020B0604030504040204" pitchFamily="34" charset="0"/>
                <a:cs typeface="Times New Roman" panose="02020603050405020304" pitchFamily="18" charset="0"/>
              </a:rPr>
              <a:t>Raste</a:t>
            </a:r>
            <a:endParaRPr lang="en-GB" altLang="en-US" sz="800" u="none">
              <a:latin typeface="Verdana" panose="020B0604030504040204" pitchFamily="34" charset="0"/>
            </a:endParaRPr>
          </a:p>
          <a:p>
            <a:pPr algn="just">
              <a:spcBef>
                <a:spcPct val="0"/>
              </a:spcBef>
              <a:buClrTx/>
              <a:buSzTx/>
              <a:buFontTx/>
              <a:buNone/>
            </a:pPr>
            <a:r>
              <a:rPr lang="it-IT" altLang="en-US" sz="1800" u="none">
                <a:latin typeface="Verdana" panose="020B0604030504040204" pitchFamily="34" charset="0"/>
                <a:cs typeface="Times New Roman" panose="02020603050405020304" pitchFamily="18" charset="0"/>
              </a:rPr>
              <a:t>c.  </a:t>
            </a:r>
            <a:r>
              <a:rPr lang="en-GB" altLang="en-US" sz="1800" u="none">
                <a:latin typeface="Verdana" panose="020B0604030504040204" pitchFamily="34" charset="0"/>
                <a:cs typeface="Times New Roman" panose="02020603050405020304" pitchFamily="18" charset="0"/>
              </a:rPr>
              <a:t>N</a:t>
            </a:r>
            <a:r>
              <a:rPr lang="en-US" altLang="en-US" sz="1800" u="none">
                <a:latin typeface="Verdana" panose="020B0604030504040204" pitchFamily="34" charset="0"/>
                <a:cs typeface="Times New Roman" panose="02020603050405020304" pitchFamily="18" charset="0"/>
              </a:rPr>
              <a:t>e menja se </a:t>
            </a:r>
          </a:p>
          <a:p>
            <a:pPr algn="just">
              <a:spcBef>
                <a:spcPct val="0"/>
              </a:spcBef>
              <a:buClrTx/>
              <a:buSzTx/>
              <a:buFontTx/>
              <a:buNone/>
            </a:pPr>
            <a:r>
              <a:rPr lang="en-US" altLang="en-US" sz="1800" u="none">
                <a:latin typeface="Verdana" panose="020B0604030504040204" pitchFamily="34" charset="0"/>
                <a:cs typeface="Times New Roman" panose="02020603050405020304" pitchFamily="18" charset="0"/>
              </a:rPr>
              <a:t>d.  Nema jednoznačnog odgovora</a:t>
            </a:r>
            <a:endParaRPr lang="en-GB" altLang="en-US" sz="1800" u="none">
              <a:latin typeface="Verdana" panose="020B0604030504040204" pitchFamily="34" charset="0"/>
            </a:endParaRPr>
          </a:p>
        </p:txBody>
      </p:sp>
      <p:sp>
        <p:nvSpPr>
          <p:cNvPr id="3" name="Title 2">
            <a:extLst>
              <a:ext uri="{FF2B5EF4-FFF2-40B4-BE49-F238E27FC236}">
                <a16:creationId xmlns:a16="http://schemas.microsoft.com/office/drawing/2014/main" id="{7FA9B679-D8ED-436D-8010-2AD5F87BB56E}"/>
              </a:ext>
            </a:extLst>
          </p:cNvPr>
          <p:cNvSpPr>
            <a:spLocks noGrp="1"/>
          </p:cNvSpPr>
          <p:nvPr>
            <p:ph type="title"/>
          </p:nvPr>
        </p:nvSpPr>
        <p:spPr>
          <a:xfrm>
            <a:off x="1066800" y="762000"/>
            <a:ext cx="7543800" cy="1431925"/>
          </a:xfrm>
        </p:spPr>
        <p:txBody>
          <a:bodyPr/>
          <a:lstStyle/>
          <a:p>
            <a:pPr>
              <a:defRPr/>
            </a:pPr>
            <a:r>
              <a:rPr lang="en-US" dirty="0">
                <a:ea typeface="Times New Roman" pitchFamily="18" charset="0"/>
              </a:rPr>
              <a:t>15.  </a:t>
            </a:r>
            <a:r>
              <a:rPr lang="sr-Latn-RS" dirty="0">
                <a:ea typeface="Times New Roman" pitchFamily="18" charset="0"/>
              </a:rPr>
              <a:t>Pogoršanje odnosa razmene vodi promeni blagostanja, koje </a:t>
            </a:r>
            <a:r>
              <a:rPr lang="en-US" dirty="0">
                <a:ea typeface="Times New Roman" pitchFamily="18" charset="0"/>
              </a:rPr>
              <a:t>:</a:t>
            </a:r>
            <a:br>
              <a:rPr lang="en-GB" sz="1600" dirty="0"/>
            </a:br>
            <a:endParaRPr lang="en-GB" dirty="0"/>
          </a:p>
        </p:txBody>
      </p:sp>
      <p:sp>
        <p:nvSpPr>
          <p:cNvPr id="5" name="Rectangle 4">
            <a:extLst>
              <a:ext uri="{FF2B5EF4-FFF2-40B4-BE49-F238E27FC236}">
                <a16:creationId xmlns:a16="http://schemas.microsoft.com/office/drawing/2014/main" id="{38812215-EC0B-4BC2-80B6-DBF26C32D8F1}"/>
              </a:ext>
            </a:extLst>
          </p:cNvPr>
          <p:cNvSpPr>
            <a:spLocks noChangeArrowheads="1"/>
          </p:cNvSpPr>
          <p:nvPr/>
        </p:nvSpPr>
        <p:spPr bwMode="auto">
          <a:xfrm>
            <a:off x="1371600" y="3352800"/>
            <a:ext cx="7772400" cy="304800"/>
          </a:xfrm>
          <a:prstGeom prst="rect">
            <a:avLst/>
          </a:prstGeom>
          <a:noFill/>
          <a:ln w="444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6E038430-2FE6-4532-A927-3376DE709E2D}"/>
              </a:ext>
            </a:extLst>
          </p:cNvPr>
          <p:cNvSpPr>
            <a:spLocks noGrp="1"/>
          </p:cNvSpPr>
          <p:nvPr>
            <p:ph type="sldNum" sz="quarter" idx="12"/>
          </p:nvPr>
        </p:nvSpPr>
        <p:spPr/>
        <p:txBody>
          <a:bodyPr/>
          <a:lstStyle/>
          <a:p>
            <a:pPr>
              <a:defRPr/>
            </a:pPr>
            <a:fld id="{1A55FB4D-EF57-4D4B-A13E-73FB1369E1D1}" type="slidenum">
              <a:rPr lang="en-US" smtClean="0"/>
              <a:pPr>
                <a:defRPr/>
              </a:pPr>
              <a:t>111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1" nodeType="clickEffect">
                                  <p:stCondLst>
                                    <p:cond delay="0"/>
                                  </p:stCondLst>
                                  <p:childTnLst>
                                    <p:animMotion origin="layout" path="M 0 2.22222E-6 L 0 0.12222 " pathEditMode="relative" rAng="0" ptsTypes="AA">
                                      <p:cBhvr>
                                        <p:cTn id="11" dur="2000" fill="hold"/>
                                        <p:tgtEl>
                                          <p:spTgt spid="5"/>
                                        </p:tgtEl>
                                        <p:attrNameLst>
                                          <p:attrName>ppt_x</p:attrName>
                                          <p:attrName>ppt_y</p:attrName>
                                        </p:attrNameLst>
                                      </p:cBhvr>
                                      <p:rCtr x="0"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47A9-B6B3-4FE9-94CA-11E8A0C0A67F}"/>
              </a:ext>
            </a:extLst>
          </p:cNvPr>
          <p:cNvSpPr>
            <a:spLocks noGrp="1"/>
          </p:cNvSpPr>
          <p:nvPr>
            <p:ph type="title"/>
          </p:nvPr>
        </p:nvSpPr>
        <p:spPr/>
        <p:txBody>
          <a:bodyPr/>
          <a:lstStyle/>
          <a:p>
            <a:pPr>
              <a:defRPr/>
            </a:pPr>
            <a:endParaRPr lang="en-GB" dirty="0"/>
          </a:p>
        </p:txBody>
      </p:sp>
      <p:pic>
        <p:nvPicPr>
          <p:cNvPr id="73731" name="Content Placeholder 4" descr="ggpjidlboeiidben.png">
            <a:extLst>
              <a:ext uri="{FF2B5EF4-FFF2-40B4-BE49-F238E27FC236}">
                <a16:creationId xmlns:a16="http://schemas.microsoft.com/office/drawing/2014/main" id="{3BC06C2E-7810-4B14-9D0E-2721CC420CC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228600"/>
            <a:ext cx="7543800" cy="2582863"/>
          </a:xfrm>
        </p:spPr>
      </p:pic>
      <p:sp>
        <p:nvSpPr>
          <p:cNvPr id="6" name="Content Placeholder 5">
            <a:extLst>
              <a:ext uri="{FF2B5EF4-FFF2-40B4-BE49-F238E27FC236}">
                <a16:creationId xmlns:a16="http://schemas.microsoft.com/office/drawing/2014/main" id="{A06950E4-8B20-4CF4-A277-87D9BD46DF7E}"/>
              </a:ext>
            </a:extLst>
          </p:cNvPr>
          <p:cNvSpPr>
            <a:spLocks noGrp="1"/>
          </p:cNvSpPr>
          <p:nvPr>
            <p:ph sz="half" idx="2"/>
          </p:nvPr>
        </p:nvSpPr>
        <p:spPr>
          <a:xfrm>
            <a:off x="914400" y="3276600"/>
            <a:ext cx="7696200" cy="4191000"/>
          </a:xfrm>
        </p:spPr>
        <p:txBody>
          <a:bodyPr/>
          <a:lstStyle/>
          <a:p>
            <a:pPr>
              <a:defRPr/>
            </a:pPr>
            <a:r>
              <a:rPr lang="en-GB" dirty="0"/>
              <a:t>D</a:t>
            </a:r>
            <a:r>
              <a:rPr lang="sr-Latn-RS" dirty="0"/>
              <a:t>obija ova zemlja i kad uvodi carine, ali </a:t>
            </a:r>
            <a:endParaRPr lang="en-GB" dirty="0"/>
          </a:p>
          <a:p>
            <a:pPr>
              <a:defRPr/>
            </a:pPr>
            <a:r>
              <a:rPr lang="en-GB" dirty="0"/>
              <a:t>S</a:t>
            </a:r>
            <a:r>
              <a:rPr lang="sr-Latn-RS" dirty="0"/>
              <a:t>amo time što izbegava gubitak u nekom sektoru</a:t>
            </a:r>
          </a:p>
          <a:p>
            <a:pPr>
              <a:defRPr/>
            </a:pPr>
            <a:r>
              <a:rPr lang="en-GB" dirty="0"/>
              <a:t>A</a:t>
            </a:r>
            <a:r>
              <a:rPr lang="sr-Latn-RS" dirty="0"/>
              <a:t>li je oportunitetni trošak veći od uštede</a:t>
            </a:r>
          </a:p>
          <a:p>
            <a:pPr>
              <a:defRPr/>
            </a:pPr>
            <a:r>
              <a:rPr lang="en-GB" dirty="0"/>
              <a:t>I</a:t>
            </a:r>
            <a:r>
              <a:rPr lang="sr-Latn-RS" dirty="0"/>
              <a:t>sto kao u primeru advokata i sekretarice</a:t>
            </a:r>
          </a:p>
          <a:p>
            <a:pPr>
              <a:defRPr/>
            </a:pPr>
            <a:endParaRPr lang="sr-Latn-RS" dirty="0"/>
          </a:p>
          <a:p>
            <a:pPr>
              <a:buFont typeface="Wingdings" panose="05000000000000000000" pitchFamily="2" charset="2"/>
              <a:buNone/>
              <a:defRPr/>
            </a:pPr>
            <a:endParaRPr lang="en-GB" dirty="0"/>
          </a:p>
        </p:txBody>
      </p:sp>
      <p:sp>
        <p:nvSpPr>
          <p:cNvPr id="73733" name="AutoShape 2" descr="mailbox://C:/Users/User/AppData/Roaming/Thunderbird/Profiles/foro8mlz.default/Mail/pop3.sbb.rs/Inbox?number=358753568&amp;part=1.1.2.2&amp;filename=ggpjidlboeiidben.png">
            <a:extLst>
              <a:ext uri="{FF2B5EF4-FFF2-40B4-BE49-F238E27FC236}">
                <a16:creationId xmlns:a16="http://schemas.microsoft.com/office/drawing/2014/main" id="{2188544D-917C-495D-9288-D5C1E4E518EE}"/>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3" name="Slide Number Placeholder 2">
            <a:extLst>
              <a:ext uri="{FF2B5EF4-FFF2-40B4-BE49-F238E27FC236}">
                <a16:creationId xmlns:a16="http://schemas.microsoft.com/office/drawing/2014/main" id="{7995CE5C-0134-4BD4-AF47-451323BB8524}"/>
              </a:ext>
            </a:extLst>
          </p:cNvPr>
          <p:cNvSpPr>
            <a:spLocks noGrp="1"/>
          </p:cNvSpPr>
          <p:nvPr>
            <p:ph type="sldNum" sz="quarter" idx="12"/>
          </p:nvPr>
        </p:nvSpPr>
        <p:spPr/>
        <p:txBody>
          <a:bodyPr/>
          <a:lstStyle/>
          <a:p>
            <a:pPr>
              <a:defRPr/>
            </a:pPr>
            <a:fld id="{6281B611-CECF-4CCB-AED1-D98E28F34150}"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443D-A484-4130-83DF-C7498A1F09D3}"/>
              </a:ext>
            </a:extLst>
          </p:cNvPr>
          <p:cNvSpPr>
            <a:spLocks noGrp="1"/>
          </p:cNvSpPr>
          <p:nvPr>
            <p:ph type="title"/>
          </p:nvPr>
        </p:nvSpPr>
        <p:spPr>
          <a:xfrm>
            <a:off x="1066800" y="457200"/>
            <a:ext cx="7543800" cy="1431925"/>
          </a:xfrm>
        </p:spPr>
        <p:txBody>
          <a:bodyPr/>
          <a:lstStyle/>
          <a:p>
            <a:pPr>
              <a:defRPr/>
            </a:pPr>
            <a:r>
              <a:rPr lang="en-US" sz="2400" dirty="0" err="1"/>
              <a:t>Da</a:t>
            </a:r>
            <a:r>
              <a:rPr lang="en-US" sz="2400" dirty="0"/>
              <a:t> </a:t>
            </a:r>
            <a:r>
              <a:rPr lang="en-US" sz="2400" dirty="0" err="1"/>
              <a:t>li</a:t>
            </a:r>
            <a:r>
              <a:rPr lang="en-US" sz="2400" dirty="0"/>
              <a:t> </a:t>
            </a:r>
            <a:r>
              <a:rPr lang="sr-Latn-RS" sz="2400" dirty="0"/>
              <a:t>društvene </a:t>
            </a:r>
            <a:r>
              <a:rPr lang="en-US" sz="2400" dirty="0" err="1"/>
              <a:t>krive</a:t>
            </a:r>
            <a:r>
              <a:rPr lang="en-US" sz="2400" dirty="0"/>
              <a:t> </a:t>
            </a:r>
            <a:r>
              <a:rPr lang="en-US" sz="2400" dirty="0" err="1"/>
              <a:t>indiferencije</a:t>
            </a:r>
            <a:r>
              <a:rPr lang="en-US" sz="2400" dirty="0"/>
              <a:t> </a:t>
            </a:r>
            <a:r>
              <a:rPr lang="en-US" sz="2400" dirty="0" err="1"/>
              <a:t>mogu</a:t>
            </a:r>
            <a:r>
              <a:rPr lang="en-US" sz="2400" dirty="0"/>
              <a:t> </a:t>
            </a:r>
            <a:r>
              <a:rPr lang="en-US" sz="2400" dirty="0" err="1"/>
              <a:t>da</a:t>
            </a:r>
            <a:r>
              <a:rPr lang="en-US" sz="2400" dirty="0"/>
              <a:t> se </a:t>
            </a:r>
            <a:r>
              <a:rPr lang="en-US" sz="2400" dirty="0" err="1"/>
              <a:t>seku</a:t>
            </a:r>
            <a:r>
              <a:rPr lang="en-US" sz="2400" dirty="0"/>
              <a:t>? Na </a:t>
            </a:r>
            <a:r>
              <a:rPr lang="en-US" sz="2400" dirty="0" err="1"/>
              <a:t>koji</a:t>
            </a:r>
            <a:r>
              <a:rPr lang="en-US" sz="2400" dirty="0"/>
              <a:t> </a:t>
            </a:r>
            <a:r>
              <a:rPr lang="en-US" sz="2400" dirty="0" err="1"/>
              <a:t>način</a:t>
            </a:r>
            <a:r>
              <a:rPr lang="en-US" sz="2400" dirty="0"/>
              <a:t> </a:t>
            </a:r>
            <a:r>
              <a:rPr lang="en-US" sz="2400" dirty="0" err="1"/>
              <a:t>funkcioniše</a:t>
            </a:r>
            <a:r>
              <a:rPr lang="en-US" sz="2400" dirty="0"/>
              <a:t> </a:t>
            </a:r>
            <a:r>
              <a:rPr lang="en-US" sz="2400" dirty="0" err="1"/>
              <a:t>princip</a:t>
            </a:r>
            <a:r>
              <a:rPr lang="en-US" sz="2400" dirty="0"/>
              <a:t> </a:t>
            </a:r>
            <a:r>
              <a:rPr lang="en-US" sz="2400" dirty="0" err="1"/>
              <a:t>kompenzacije</a:t>
            </a:r>
            <a:r>
              <a:rPr lang="en-US" sz="2400" dirty="0"/>
              <a:t>?</a:t>
            </a:r>
            <a:br>
              <a:rPr lang="en-GB" sz="2400" dirty="0"/>
            </a:br>
            <a:endParaRPr lang="en-GB" sz="2400" dirty="0"/>
          </a:p>
        </p:txBody>
      </p:sp>
      <p:sp>
        <p:nvSpPr>
          <p:cNvPr id="4" name="Content Placeholder 3">
            <a:extLst>
              <a:ext uri="{FF2B5EF4-FFF2-40B4-BE49-F238E27FC236}">
                <a16:creationId xmlns:a16="http://schemas.microsoft.com/office/drawing/2014/main" id="{CF0E7225-3165-4A79-8DDF-33F374F3C419}"/>
              </a:ext>
            </a:extLst>
          </p:cNvPr>
          <p:cNvSpPr>
            <a:spLocks noGrp="1"/>
          </p:cNvSpPr>
          <p:nvPr>
            <p:ph sz="half" idx="2"/>
          </p:nvPr>
        </p:nvSpPr>
        <p:spPr/>
        <p:txBody>
          <a:bodyPr/>
          <a:lstStyle/>
          <a:p>
            <a:pPr>
              <a:defRPr/>
            </a:pPr>
            <a:r>
              <a:rPr lang="sr-Latn-RS" sz="2000" dirty="0"/>
              <a:t>KAD POČNE RAZMENA</a:t>
            </a:r>
          </a:p>
          <a:p>
            <a:pPr>
              <a:defRPr/>
            </a:pPr>
            <a:endParaRPr lang="sr-Latn-RS" sz="2000" dirty="0"/>
          </a:p>
          <a:p>
            <a:pPr>
              <a:defRPr/>
            </a:pPr>
            <a:r>
              <a:rPr lang="sr-Latn-RS" sz="2000" dirty="0"/>
              <a:t>MENJA SE RASPODELA DOHOTKA</a:t>
            </a:r>
          </a:p>
          <a:p>
            <a:pPr>
              <a:defRPr/>
            </a:pPr>
            <a:endParaRPr lang="sr-Latn-RS" sz="2000" dirty="0"/>
          </a:p>
          <a:p>
            <a:pPr>
              <a:defRPr/>
            </a:pPr>
            <a:r>
              <a:rPr lang="en-US" sz="2000" dirty="0"/>
              <a:t>u </a:t>
            </a:r>
            <a:r>
              <a:rPr lang="en-US" sz="2000" dirty="0" err="1"/>
              <a:t>korist</a:t>
            </a:r>
            <a:r>
              <a:rPr lang="en-US" sz="2000" dirty="0"/>
              <a:t> </a:t>
            </a:r>
            <a:r>
              <a:rPr lang="en-US" sz="2000" dirty="0" err="1"/>
              <a:t>izvoznika</a:t>
            </a:r>
            <a:r>
              <a:rPr lang="en-US" sz="2000" dirty="0"/>
              <a:t>, </a:t>
            </a:r>
            <a:endParaRPr lang="sr-Latn-RS" sz="2000" dirty="0"/>
          </a:p>
          <a:p>
            <a:pPr>
              <a:defRPr/>
            </a:pPr>
            <a:r>
              <a:rPr lang="en-US" sz="2000" dirty="0" err="1"/>
              <a:t>menja</a:t>
            </a:r>
            <a:r>
              <a:rPr lang="en-US" sz="2000" dirty="0"/>
              <a:t> </a:t>
            </a:r>
            <a:r>
              <a:rPr lang="sr-Latn-RS" sz="2000" dirty="0"/>
              <a:t>se </a:t>
            </a:r>
            <a:r>
              <a:rPr lang="en-US" sz="2000" dirty="0" err="1"/>
              <a:t>nagib</a:t>
            </a:r>
            <a:r>
              <a:rPr lang="en-US" sz="2000" dirty="0"/>
              <a:t> </a:t>
            </a:r>
            <a:r>
              <a:rPr lang="sr-Latn-RS" sz="2000" dirty="0"/>
              <a:t>društvene </a:t>
            </a:r>
            <a:r>
              <a:rPr lang="en-US" sz="2000" dirty="0" err="1"/>
              <a:t>krive</a:t>
            </a:r>
            <a:r>
              <a:rPr lang="en-US" sz="2000" dirty="0"/>
              <a:t> </a:t>
            </a:r>
            <a:r>
              <a:rPr lang="en-US" sz="2000" dirty="0" err="1"/>
              <a:t>indiferencije</a:t>
            </a:r>
            <a:r>
              <a:rPr lang="en-US" sz="2000" dirty="0"/>
              <a:t> </a:t>
            </a:r>
            <a:endParaRPr lang="sr-Latn-RS" sz="2000" dirty="0"/>
          </a:p>
          <a:p>
            <a:pPr>
              <a:defRPr/>
            </a:pPr>
            <a:r>
              <a:rPr lang="en-US" sz="2000" dirty="0" err="1"/>
              <a:t>Budući</a:t>
            </a:r>
            <a:r>
              <a:rPr lang="en-US" sz="2000" dirty="0"/>
              <a:t> </a:t>
            </a:r>
            <a:r>
              <a:rPr lang="en-US" sz="2000" dirty="0" err="1"/>
              <a:t>da</a:t>
            </a:r>
            <a:r>
              <a:rPr lang="en-US" sz="2000" dirty="0"/>
              <a:t> ne </a:t>
            </a:r>
            <a:r>
              <a:rPr lang="en-US" sz="2000" dirty="0" err="1"/>
              <a:t>možemo</a:t>
            </a:r>
            <a:r>
              <a:rPr lang="en-US" sz="2000" dirty="0"/>
              <a:t> </a:t>
            </a:r>
            <a:r>
              <a:rPr lang="en-US" sz="2000" dirty="0" err="1"/>
              <a:t>da</a:t>
            </a:r>
            <a:r>
              <a:rPr lang="en-US" sz="2000" dirty="0"/>
              <a:t> </a:t>
            </a:r>
            <a:r>
              <a:rPr lang="en-US" sz="2000" dirty="0" err="1"/>
              <a:t>koristimo</a:t>
            </a:r>
            <a:r>
              <a:rPr lang="en-US" sz="2000" dirty="0"/>
              <a:t> </a:t>
            </a:r>
            <a:r>
              <a:rPr lang="en-US" sz="2000" dirty="0" err="1"/>
              <a:t>krive</a:t>
            </a:r>
            <a:r>
              <a:rPr lang="en-US" sz="2000" dirty="0"/>
              <a:t> </a:t>
            </a:r>
            <a:r>
              <a:rPr lang="en-US" sz="2000" dirty="0" err="1"/>
              <a:t>indiferencije</a:t>
            </a:r>
            <a:r>
              <a:rPr lang="en-US" sz="2000" dirty="0"/>
              <a:t> </a:t>
            </a:r>
            <a:r>
              <a:rPr lang="en-US" sz="2000" dirty="0" err="1"/>
              <a:t>koje</a:t>
            </a:r>
            <a:r>
              <a:rPr lang="en-US" sz="2000" dirty="0"/>
              <a:t> se </a:t>
            </a:r>
            <a:r>
              <a:rPr lang="en-US" sz="2000" dirty="0" err="1"/>
              <a:t>seku</a:t>
            </a:r>
            <a:r>
              <a:rPr lang="en-US" sz="2000" dirty="0"/>
              <a:t> </a:t>
            </a:r>
            <a:r>
              <a:rPr lang="en-US" sz="2000" dirty="0" err="1"/>
              <a:t>za</a:t>
            </a:r>
            <a:r>
              <a:rPr lang="en-US" sz="2000" dirty="0"/>
              <a:t> </a:t>
            </a:r>
            <a:r>
              <a:rPr lang="en-US" sz="2000" dirty="0" err="1"/>
              <a:t>analizu</a:t>
            </a:r>
            <a:r>
              <a:rPr lang="en-US" sz="2000" dirty="0"/>
              <a:t> </a:t>
            </a:r>
            <a:r>
              <a:rPr lang="en-US" sz="2000" dirty="0" err="1"/>
              <a:t>promena</a:t>
            </a:r>
            <a:r>
              <a:rPr lang="en-US" sz="2000" dirty="0"/>
              <a:t> u </a:t>
            </a:r>
            <a:r>
              <a:rPr lang="en-US" sz="2000" dirty="0" err="1"/>
              <a:t>blagostanju</a:t>
            </a:r>
            <a:r>
              <a:rPr lang="en-US" sz="2000" dirty="0"/>
              <a:t>, </a:t>
            </a:r>
            <a:r>
              <a:rPr lang="en-US" sz="2000" dirty="0" err="1"/>
              <a:t>uvodi</a:t>
            </a:r>
            <a:r>
              <a:rPr lang="en-US" sz="2000" dirty="0"/>
              <a:t> se </a:t>
            </a:r>
            <a:r>
              <a:rPr lang="en-US" sz="2000" dirty="0" err="1"/>
              <a:t>princip</a:t>
            </a:r>
            <a:r>
              <a:rPr lang="en-US" sz="2000" dirty="0"/>
              <a:t> </a:t>
            </a:r>
            <a:r>
              <a:rPr lang="en-US" sz="2000" dirty="0" err="1"/>
              <a:t>kompenzacije</a:t>
            </a:r>
            <a:r>
              <a:rPr lang="en-US" sz="2000" dirty="0"/>
              <a:t>. </a:t>
            </a:r>
            <a:endParaRPr lang="en-GB" sz="2000" dirty="0"/>
          </a:p>
        </p:txBody>
      </p:sp>
      <p:sp>
        <p:nvSpPr>
          <p:cNvPr id="5" name="Content Placeholder 4">
            <a:extLst>
              <a:ext uri="{FF2B5EF4-FFF2-40B4-BE49-F238E27FC236}">
                <a16:creationId xmlns:a16="http://schemas.microsoft.com/office/drawing/2014/main" id="{3E6F39C5-41EF-4501-A8A9-CFC6FCC79BFA}"/>
              </a:ext>
            </a:extLst>
          </p:cNvPr>
          <p:cNvSpPr>
            <a:spLocks noGrp="1"/>
          </p:cNvSpPr>
          <p:nvPr>
            <p:ph sz="half" idx="1"/>
          </p:nvPr>
        </p:nvSpPr>
        <p:spPr>
          <a:xfrm>
            <a:off x="0" y="1981200"/>
            <a:ext cx="5334000" cy="4114800"/>
          </a:xfrm>
        </p:spPr>
        <p:txBody>
          <a:bodyPr/>
          <a:lstStyle/>
          <a:p>
            <a:pPr>
              <a:defRPr/>
            </a:pPr>
            <a:r>
              <a:rPr lang="en-US" i="1" dirty="0" err="1"/>
              <a:t>Rešenje</a:t>
            </a:r>
            <a:r>
              <a:rPr lang="en-US" dirty="0"/>
              <a:t>: </a:t>
            </a:r>
            <a:r>
              <a:rPr lang="en-US" dirty="0" err="1"/>
              <a:t>Za</a:t>
            </a:r>
            <a:r>
              <a:rPr lang="en-US" dirty="0"/>
              <a:t> </a:t>
            </a:r>
            <a:r>
              <a:rPr lang="en-US" dirty="0" err="1"/>
              <a:t>razliku</a:t>
            </a:r>
            <a:r>
              <a:rPr lang="en-US" dirty="0"/>
              <a:t> </a:t>
            </a:r>
            <a:r>
              <a:rPr lang="en-US" dirty="0" err="1"/>
              <a:t>od</a:t>
            </a:r>
            <a:r>
              <a:rPr lang="en-US" dirty="0"/>
              <a:t> </a:t>
            </a:r>
            <a:r>
              <a:rPr lang="en-US" dirty="0" err="1"/>
              <a:t>krivih</a:t>
            </a:r>
            <a:r>
              <a:rPr lang="en-US" dirty="0"/>
              <a:t> </a:t>
            </a:r>
            <a:r>
              <a:rPr lang="en-US" dirty="0" err="1"/>
              <a:t>indiferencije</a:t>
            </a:r>
            <a:r>
              <a:rPr lang="en-US" dirty="0"/>
              <a:t> </a:t>
            </a:r>
            <a:r>
              <a:rPr lang="en-US" dirty="0" err="1"/>
              <a:t>pojedinca</a:t>
            </a:r>
            <a:r>
              <a:rPr lang="en-US" dirty="0"/>
              <a:t>, </a:t>
            </a:r>
            <a:r>
              <a:rPr lang="sr-Latn-RS" dirty="0"/>
              <a:t>društvene </a:t>
            </a:r>
            <a:r>
              <a:rPr lang="en-US" dirty="0" err="1"/>
              <a:t>krive</a:t>
            </a:r>
            <a:r>
              <a:rPr lang="en-US" dirty="0"/>
              <a:t> </a:t>
            </a:r>
            <a:r>
              <a:rPr lang="en-US" dirty="0" err="1"/>
              <a:t>indiferencije</a:t>
            </a:r>
            <a:r>
              <a:rPr lang="en-US" dirty="0"/>
              <a:t> </a:t>
            </a:r>
            <a:r>
              <a:rPr lang="en-US" dirty="0" err="1"/>
              <a:t>zajednice</a:t>
            </a:r>
            <a:r>
              <a:rPr lang="en-US" dirty="0"/>
              <a:t> </a:t>
            </a:r>
            <a:r>
              <a:rPr lang="en-US" dirty="0" err="1"/>
              <a:t>mogu</a:t>
            </a:r>
            <a:r>
              <a:rPr lang="en-US" dirty="0"/>
              <a:t> </a:t>
            </a:r>
            <a:r>
              <a:rPr lang="en-US" dirty="0" err="1"/>
              <a:t>da</a:t>
            </a:r>
            <a:r>
              <a:rPr lang="en-US" dirty="0"/>
              <a:t> se </a:t>
            </a:r>
            <a:r>
              <a:rPr lang="en-US" dirty="0" err="1"/>
              <a:t>seku</a:t>
            </a:r>
            <a:r>
              <a:rPr lang="en-US" dirty="0"/>
              <a:t> </a:t>
            </a:r>
            <a:endParaRPr lang="sr-Latn-RS" dirty="0"/>
          </a:p>
          <a:p>
            <a:pPr>
              <a:defRPr/>
            </a:pPr>
            <a:r>
              <a:rPr lang="en-US" dirty="0" err="1"/>
              <a:t>zato</a:t>
            </a:r>
            <a:r>
              <a:rPr lang="en-US" dirty="0"/>
              <a:t> </a:t>
            </a:r>
            <a:r>
              <a:rPr lang="en-US" dirty="0" err="1"/>
              <a:t>što</a:t>
            </a:r>
            <a:r>
              <a:rPr lang="en-US" dirty="0"/>
              <a:t> one </a:t>
            </a:r>
            <a:r>
              <a:rPr lang="en-US" dirty="0" err="1"/>
              <a:t>odražavaju</a:t>
            </a:r>
            <a:r>
              <a:rPr lang="en-US" dirty="0"/>
              <a:t> </a:t>
            </a:r>
            <a:r>
              <a:rPr lang="en-US" dirty="0" err="1"/>
              <a:t>ukuse</a:t>
            </a:r>
            <a:r>
              <a:rPr lang="en-US" dirty="0"/>
              <a:t> </a:t>
            </a:r>
            <a:r>
              <a:rPr lang="en-US" dirty="0" err="1"/>
              <a:t>većeg</a:t>
            </a:r>
            <a:r>
              <a:rPr lang="en-US" dirty="0"/>
              <a:t> </a:t>
            </a:r>
            <a:r>
              <a:rPr lang="en-US" dirty="0" err="1"/>
              <a:t>broja</a:t>
            </a:r>
            <a:r>
              <a:rPr lang="en-US" dirty="0"/>
              <a:t> </a:t>
            </a:r>
            <a:r>
              <a:rPr lang="en-US" dirty="0" err="1"/>
              <a:t>pojedinaca</a:t>
            </a:r>
            <a:r>
              <a:rPr lang="en-US" dirty="0"/>
              <a:t>, </a:t>
            </a:r>
            <a:r>
              <a:rPr lang="en-US" dirty="0" err="1"/>
              <a:t>pri</a:t>
            </a:r>
            <a:r>
              <a:rPr lang="en-US" dirty="0"/>
              <a:t> </a:t>
            </a:r>
            <a:r>
              <a:rPr lang="en-US" dirty="0" err="1"/>
              <a:t>čemu</a:t>
            </a:r>
            <a:r>
              <a:rPr lang="en-US" dirty="0"/>
              <a:t> </a:t>
            </a:r>
            <a:r>
              <a:rPr lang="en-US" dirty="0" err="1"/>
              <a:t>su</a:t>
            </a:r>
            <a:r>
              <a:rPr lang="en-US" dirty="0"/>
              <a:t> u tom </a:t>
            </a:r>
            <a:r>
              <a:rPr lang="en-US" dirty="0" err="1"/>
              <a:t>agregatu</a:t>
            </a:r>
            <a:r>
              <a:rPr lang="en-US" dirty="0"/>
              <a:t> </a:t>
            </a:r>
            <a:r>
              <a:rPr lang="en-US" dirty="0" err="1"/>
              <a:t>individualni</a:t>
            </a:r>
            <a:r>
              <a:rPr lang="en-US" dirty="0"/>
              <a:t> </a:t>
            </a:r>
            <a:r>
              <a:rPr lang="en-US" dirty="0" err="1"/>
              <a:t>ukusi</a:t>
            </a:r>
            <a:r>
              <a:rPr lang="en-US" dirty="0"/>
              <a:t> </a:t>
            </a:r>
            <a:r>
              <a:rPr lang="en-US" dirty="0" err="1"/>
              <a:t>ponderisani</a:t>
            </a:r>
            <a:r>
              <a:rPr lang="en-US" dirty="0"/>
              <a:t> </a:t>
            </a:r>
            <a:r>
              <a:rPr lang="en-US" dirty="0" err="1"/>
              <a:t>dohotkom</a:t>
            </a:r>
            <a:r>
              <a:rPr lang="en-US" dirty="0"/>
              <a:t> </a:t>
            </a:r>
            <a:r>
              <a:rPr lang="en-US" dirty="0" err="1"/>
              <a:t>svakog</a:t>
            </a:r>
            <a:r>
              <a:rPr lang="en-US" dirty="0"/>
              <a:t> </a:t>
            </a:r>
            <a:r>
              <a:rPr lang="en-US" dirty="0" err="1"/>
              <a:t>pojedinca</a:t>
            </a:r>
            <a:r>
              <a:rPr lang="en-US" dirty="0"/>
              <a:t>. </a:t>
            </a:r>
            <a:endParaRPr lang="en-GB" dirty="0"/>
          </a:p>
        </p:txBody>
      </p:sp>
      <p:sp>
        <p:nvSpPr>
          <p:cNvPr id="3" name="Slide Number Placeholder 2">
            <a:extLst>
              <a:ext uri="{FF2B5EF4-FFF2-40B4-BE49-F238E27FC236}">
                <a16:creationId xmlns:a16="http://schemas.microsoft.com/office/drawing/2014/main" id="{06B4256C-8BFC-4149-AD05-6786D82E69E0}"/>
              </a:ext>
            </a:extLst>
          </p:cNvPr>
          <p:cNvSpPr>
            <a:spLocks noGrp="1"/>
          </p:cNvSpPr>
          <p:nvPr>
            <p:ph type="sldNum" sz="quarter" idx="12"/>
          </p:nvPr>
        </p:nvSpPr>
        <p:spPr/>
        <p:txBody>
          <a:bodyPr/>
          <a:lstStyle/>
          <a:p>
            <a:pPr>
              <a:defRPr/>
            </a:pPr>
            <a:fld id="{6281B611-CECF-4CCB-AED1-D98E28F34150}" type="slidenum">
              <a:rPr lang="en-US" smtClean="0"/>
              <a:pPr>
                <a:defRPr/>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8C4A97-C83F-4229-AB2A-9F73AE330DB2}"/>
              </a:ext>
            </a:extLst>
          </p:cNvPr>
          <p:cNvSpPr>
            <a:spLocks noGrp="1"/>
          </p:cNvSpPr>
          <p:nvPr>
            <p:ph type="title"/>
          </p:nvPr>
        </p:nvSpPr>
        <p:spPr/>
        <p:txBody>
          <a:bodyPr/>
          <a:lstStyle/>
          <a:p>
            <a:pPr>
              <a:defRPr/>
            </a:pPr>
            <a:r>
              <a:rPr lang="en-GB" dirty="0"/>
              <a:t>P</a:t>
            </a:r>
            <a:r>
              <a:rPr lang="sr-Latn-RS" dirty="0"/>
              <a:t>rincip kompenzacije</a:t>
            </a:r>
            <a:endParaRPr lang="en-GB" dirty="0"/>
          </a:p>
        </p:txBody>
      </p:sp>
      <p:sp>
        <p:nvSpPr>
          <p:cNvPr id="6" name="Content Placeholder 5">
            <a:extLst>
              <a:ext uri="{FF2B5EF4-FFF2-40B4-BE49-F238E27FC236}">
                <a16:creationId xmlns:a16="http://schemas.microsoft.com/office/drawing/2014/main" id="{BAFD5479-1E8D-4917-9A04-3DD3671A43AA}"/>
              </a:ext>
            </a:extLst>
          </p:cNvPr>
          <p:cNvSpPr>
            <a:spLocks noGrp="1"/>
          </p:cNvSpPr>
          <p:nvPr>
            <p:ph idx="1"/>
          </p:nvPr>
        </p:nvSpPr>
        <p:spPr/>
        <p:txBody>
          <a:bodyPr/>
          <a:lstStyle/>
          <a:p>
            <a:pPr>
              <a:defRPr/>
            </a:pPr>
            <a:r>
              <a:rPr lang="en-US" dirty="0" err="1"/>
              <a:t>zemlja</a:t>
            </a:r>
            <a:r>
              <a:rPr lang="en-US" dirty="0"/>
              <a:t> </a:t>
            </a:r>
            <a:r>
              <a:rPr lang="en-US" dirty="0" err="1"/>
              <a:t>ostvaruje</a:t>
            </a:r>
            <a:r>
              <a:rPr lang="en-US" dirty="0"/>
              <a:t> </a:t>
            </a:r>
            <a:r>
              <a:rPr lang="en-US" dirty="0" err="1"/>
              <a:t>dobitak</a:t>
            </a:r>
            <a:r>
              <a:rPr lang="en-US" dirty="0"/>
              <a:t> u </a:t>
            </a:r>
            <a:r>
              <a:rPr lang="en-US" dirty="0" err="1"/>
              <a:t>blagostanju</a:t>
            </a:r>
            <a:r>
              <a:rPr lang="en-US" dirty="0"/>
              <a:t> </a:t>
            </a:r>
            <a:endParaRPr lang="sr-Latn-RS" dirty="0"/>
          </a:p>
          <a:p>
            <a:pPr>
              <a:defRPr/>
            </a:pPr>
            <a:r>
              <a:rPr lang="en-US" dirty="0" err="1"/>
              <a:t>ukoliko</a:t>
            </a:r>
            <a:r>
              <a:rPr lang="en-US" dirty="0"/>
              <a:t> je </a:t>
            </a:r>
            <a:r>
              <a:rPr lang="en-US" dirty="0" err="1"/>
              <a:t>dobitak</a:t>
            </a:r>
            <a:r>
              <a:rPr lang="en-US" dirty="0"/>
              <a:t> </a:t>
            </a:r>
            <a:r>
              <a:rPr lang="en-US" dirty="0" err="1"/>
              <a:t>dobitnika</a:t>
            </a:r>
            <a:endParaRPr lang="sr-Latn-RS" dirty="0"/>
          </a:p>
          <a:p>
            <a:pPr>
              <a:defRPr/>
            </a:pPr>
            <a:r>
              <a:rPr lang="en-GB" dirty="0"/>
              <a:t>V</a:t>
            </a:r>
            <a:r>
              <a:rPr lang="sr-Latn-RS" dirty="0"/>
              <a:t>eći od </a:t>
            </a:r>
            <a:r>
              <a:rPr lang="en-US" dirty="0" err="1"/>
              <a:t>gubitaka</a:t>
            </a:r>
            <a:r>
              <a:rPr lang="en-US" dirty="0"/>
              <a:t> u </a:t>
            </a:r>
            <a:r>
              <a:rPr lang="en-US" dirty="0" err="1"/>
              <a:t>blagostanju</a:t>
            </a:r>
            <a:r>
              <a:rPr lang="en-US" dirty="0"/>
              <a:t> </a:t>
            </a:r>
            <a:r>
              <a:rPr lang="en-US" dirty="0" err="1"/>
              <a:t>kod</a:t>
            </a:r>
            <a:r>
              <a:rPr lang="en-US" dirty="0"/>
              <a:t> </a:t>
            </a:r>
            <a:r>
              <a:rPr lang="en-US" dirty="0" err="1"/>
              <a:t>drugog</a:t>
            </a:r>
            <a:r>
              <a:rPr lang="en-US" dirty="0"/>
              <a:t> </a:t>
            </a:r>
            <a:r>
              <a:rPr lang="en-US" dirty="0" err="1"/>
              <a:t>dela</a:t>
            </a:r>
            <a:r>
              <a:rPr lang="en-US" dirty="0"/>
              <a:t> </a:t>
            </a:r>
            <a:r>
              <a:rPr lang="en-US" dirty="0" err="1"/>
              <a:t>populacije</a:t>
            </a:r>
            <a:endParaRPr lang="sr-Latn-RS" dirty="0"/>
          </a:p>
          <a:p>
            <a:pPr>
              <a:defRPr/>
            </a:pPr>
            <a:endParaRPr lang="sr-Latn-RS" dirty="0"/>
          </a:p>
          <a:p>
            <a:pPr>
              <a:defRPr/>
            </a:pPr>
            <a:r>
              <a:rPr lang="en-GB" dirty="0"/>
              <a:t>D</a:t>
            </a:r>
            <a:r>
              <a:rPr lang="sr-Latn-RS" dirty="0"/>
              <a:t>a li mora da se desi?</a:t>
            </a:r>
          </a:p>
          <a:p>
            <a:pPr>
              <a:defRPr/>
            </a:pPr>
            <a:r>
              <a:rPr lang="sr-Latn-RS" dirty="0"/>
              <a:t>Kina – raste nejednakost</a:t>
            </a:r>
            <a:endParaRPr lang="en-GB" dirty="0"/>
          </a:p>
          <a:p>
            <a:pPr>
              <a:defRPr/>
            </a:pPr>
            <a:r>
              <a:rPr lang="en-US" dirty="0"/>
              <a:t> </a:t>
            </a:r>
            <a:endParaRPr lang="en-GB" dirty="0"/>
          </a:p>
          <a:p>
            <a:pPr>
              <a:defRPr/>
            </a:pPr>
            <a:r>
              <a:rPr lang="en-US" dirty="0"/>
              <a:t> </a:t>
            </a:r>
            <a:endParaRPr lang="en-GB" dirty="0"/>
          </a:p>
          <a:p>
            <a:pPr>
              <a:defRPr/>
            </a:pPr>
            <a:endParaRPr lang="en-GB" dirty="0"/>
          </a:p>
          <a:p>
            <a:pPr>
              <a:defRPr/>
            </a:pPr>
            <a:endParaRPr lang="en-GB" dirty="0"/>
          </a:p>
          <a:p>
            <a:pPr>
              <a:defRPr/>
            </a:pPr>
            <a:endParaRPr lang="en-GB" dirty="0"/>
          </a:p>
        </p:txBody>
      </p:sp>
      <p:sp>
        <p:nvSpPr>
          <p:cNvPr id="2" name="Slide Number Placeholder 1">
            <a:extLst>
              <a:ext uri="{FF2B5EF4-FFF2-40B4-BE49-F238E27FC236}">
                <a16:creationId xmlns:a16="http://schemas.microsoft.com/office/drawing/2014/main" id="{14798AC4-C91D-4336-9DFD-4FF81DF60D38}"/>
              </a:ext>
            </a:extLst>
          </p:cNvPr>
          <p:cNvSpPr>
            <a:spLocks noGrp="1"/>
          </p:cNvSpPr>
          <p:nvPr>
            <p:ph type="sldNum" sz="quarter" idx="12"/>
          </p:nvPr>
        </p:nvSpPr>
        <p:spPr/>
        <p:txBody>
          <a:bodyPr/>
          <a:lstStyle/>
          <a:p>
            <a:pPr>
              <a:defRPr/>
            </a:pPr>
            <a:fld id="{1A55FB4D-EF57-4D4B-A13E-73FB1369E1D1}" type="slidenum">
              <a:rPr lang="en-US" smtClean="0"/>
              <a:pPr>
                <a:defRPr/>
              </a:pPr>
              <a:t>114</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hangingPunct="1">
              <a:defRPr/>
            </a:pPr>
            <a:r>
              <a:rPr lang="sr-Latn-CS" dirty="0"/>
              <a:t>Otkuda rastući troškovi</a:t>
            </a:r>
            <a:br>
              <a:rPr lang="sr-Latn-CS" dirty="0"/>
            </a:br>
            <a:endParaRPr lang="en-US" dirty="0"/>
          </a:p>
        </p:txBody>
      </p:sp>
      <mc:AlternateContent xmlns:mc="http://schemas.openxmlformats.org/markup-compatibility/2006" xmlns:a14="http://schemas.microsoft.com/office/drawing/2010/main">
        <mc:Choice Requires="a14">
          <p:sp>
            <p:nvSpPr>
              <p:cNvPr id="65539" name="Rectangle 3"/>
              <p:cNvSpPr>
                <a:spLocks noGrp="1" noChangeArrowheads="1"/>
              </p:cNvSpPr>
              <p:nvPr>
                <p:ph type="body" idx="4294967295"/>
              </p:nvPr>
            </p:nvSpPr>
            <p:spPr>
              <a:xfrm>
                <a:off x="381000" y="1981200"/>
                <a:ext cx="4267200" cy="4114800"/>
              </a:xfrm>
            </p:spPr>
            <p:txBody>
              <a:bodyPr/>
              <a:lstStyle/>
              <a:p>
                <a:pPr marL="0" indent="0" eaLnBrk="1" hangingPunct="1">
                  <a:buNone/>
                  <a:defRPr/>
                </a:pPr>
                <a:r>
                  <a:rPr lang="en-US" sz="2800" dirty="0">
                    <a:effectLst/>
                  </a:rPr>
                  <a:t>nagib, </a:t>
                </a:r>
                <a:r>
                  <a:rPr lang="en-US" sz="2800" dirty="0" err="1">
                    <a:effectLst/>
                  </a:rPr>
                  <a:t>ili</a:t>
                </a:r>
                <a:endParaRPr lang="en-US" sz="2800" dirty="0">
                  <a:effectLst/>
                </a:endParaRPr>
              </a:p>
              <a:p>
                <a:pPr eaLnBrk="1" hangingPunct="1">
                  <a:buNone/>
                  <a:defRPr/>
                </a:pPr>
                <a:r>
                  <a:rPr lang="en-US" sz="2800" dirty="0">
                    <a:effectLst/>
                  </a:rPr>
                  <a:t>GST</a:t>
                </a:r>
                <a:r>
                  <a:rPr lang="sr-Latn-RS" sz="2800" dirty="0">
                    <a:effectLst/>
                  </a:rPr>
                  <a:t> (</a:t>
                </a:r>
                <a:r>
                  <a:rPr lang="sr-Latn-CS" sz="2800" dirty="0"/>
                  <a:t>granična stopa transformacije</a:t>
                </a:r>
                <a:r>
                  <a:rPr lang="sr-Latn-RS" sz="2800" dirty="0">
                    <a:effectLst/>
                  </a:rPr>
                  <a:t>)</a:t>
                </a:r>
              </a:p>
              <a:p>
                <a:pPr eaLnBrk="1" hangingPunct="1">
                  <a:buNone/>
                  <a:defRPr/>
                </a:pPr>
                <a:r>
                  <a:rPr lang="en-US" sz="2800" dirty="0">
                    <a:effectLst/>
                  </a:rPr>
                  <a:t>u </a:t>
                </a:r>
                <a:r>
                  <a:rPr lang="en-US" sz="2800" dirty="0" err="1">
                    <a:effectLst/>
                  </a:rPr>
                  <a:t>tački</a:t>
                </a:r>
                <a:r>
                  <a:rPr lang="en-US" sz="2800" dirty="0">
                    <a:effectLst/>
                  </a:rPr>
                  <a:t> </a:t>
                </a:r>
                <a:r>
                  <a:rPr lang="en-US" sz="2800" i="1" dirty="0">
                    <a:effectLst/>
                  </a:rPr>
                  <a:t>B </a:t>
                </a:r>
                <a:r>
                  <a:rPr lang="sr-Latn-RS" sz="2800" i="1" dirty="0">
                    <a:effectLst/>
                  </a:rPr>
                  <a:t> </a:t>
                </a:r>
              </a:p>
              <a:p>
                <a:pPr eaLnBrk="1" hangingPunct="1">
                  <a:buNone/>
                  <a:defRPr/>
                </a:pPr>
                <a:r>
                  <a:rPr lang="sr-Latn-RS" sz="1800" i="1" dirty="0">
                    <a:effectLst/>
                  </a:rPr>
                  <a:t>GST</a:t>
                </a:r>
                <a:r>
                  <a:rPr lang="sr-Latn-RS" sz="2800" i="1" dirty="0">
                    <a:effectLst/>
                  </a:rPr>
                  <a:t>=  </a:t>
                </a:r>
                <a14:m>
                  <m:oMath xmlns:m="http://schemas.openxmlformats.org/officeDocument/2006/math">
                    <m:f>
                      <m:fPr>
                        <m:ctrlPr>
                          <a:rPr lang="sr-Latn-RS" i="1" smtClean="0">
                            <a:effectLst/>
                            <a:latin typeface="Cambria Math" panose="02040503050406030204" pitchFamily="18" charset="0"/>
                          </a:rPr>
                        </m:ctrlPr>
                      </m:fPr>
                      <m:num>
                        <m:r>
                          <a:rPr lang="sr-Latn-RS" i="1" smtClean="0">
                            <a:effectLst/>
                            <a:latin typeface="Cambria Math" panose="02040503050406030204" pitchFamily="18" charset="0"/>
                            <a:sym typeface="Symbol" panose="05050102010706020507" pitchFamily="18" charset="2"/>
                          </a:rPr>
                          <m:t></m:t>
                        </m:r>
                        <m:r>
                          <a:rPr lang="sr-Latn-RS" b="0" i="1" smtClean="0">
                            <a:effectLst/>
                            <a:latin typeface="Cambria Math" panose="02040503050406030204" pitchFamily="18" charset="0"/>
                            <a:sym typeface="Symbol" panose="05050102010706020507" pitchFamily="18" charset="2"/>
                          </a:rPr>
                          <m:t>𝑋</m:t>
                        </m:r>
                      </m:num>
                      <m:den>
                        <m:r>
                          <a:rPr lang="sr-Latn-RS" b="0" i="1" smtClean="0">
                            <a:effectLst/>
                            <a:latin typeface="Cambria Math" panose="02040503050406030204" pitchFamily="18" charset="0"/>
                          </a:rPr>
                          <m:t>−</m:t>
                        </m:r>
                        <m:r>
                          <a:rPr lang="sr-Latn-RS" i="1">
                            <a:effectLst/>
                            <a:latin typeface="Cambria Math" panose="02040503050406030204" pitchFamily="18" charset="0"/>
                            <a:sym typeface="Symbol" panose="05050102010706020507" pitchFamily="18" charset="2"/>
                          </a:rPr>
                          <m:t></m:t>
                        </m:r>
                        <m:r>
                          <a:rPr lang="sr-Latn-RS" b="0" i="1" smtClean="0">
                            <a:effectLst/>
                            <a:latin typeface="Cambria Math" panose="02040503050406030204" pitchFamily="18" charset="0"/>
                            <a:sym typeface="Symbol" panose="05050102010706020507" pitchFamily="18" charset="2"/>
                          </a:rPr>
                          <m:t>𝑌</m:t>
                        </m:r>
                      </m:den>
                    </m:f>
                  </m:oMath>
                </a14:m>
                <a:endParaRPr lang="sr-Latn-RS" sz="2800" dirty="0">
                  <a:effectLst/>
                </a:endParaRPr>
              </a:p>
              <a:p>
                <a:pPr eaLnBrk="1" hangingPunct="1">
                  <a:buNone/>
                  <a:defRPr/>
                </a:pPr>
                <a:endParaRPr lang="sr-Latn-RS" sz="1800" dirty="0">
                  <a:effectLst/>
                </a:endParaRPr>
              </a:p>
              <a:p>
                <a:pPr eaLnBrk="1" hangingPunct="1">
                  <a:buNone/>
                  <a:defRPr/>
                </a:pPr>
                <a:r>
                  <a:rPr lang="en-US" sz="1800" dirty="0" err="1">
                    <a:effectLst/>
                  </a:rPr>
                  <a:t>što</a:t>
                </a:r>
                <a:r>
                  <a:rPr lang="en-US" sz="1800" dirty="0">
                    <a:effectLst/>
                  </a:rPr>
                  <a:t> </a:t>
                </a:r>
                <a:r>
                  <a:rPr lang="en-US" sz="1800" dirty="0" err="1">
                    <a:effectLst/>
                  </a:rPr>
                  <a:t>znači</a:t>
                </a:r>
                <a:r>
                  <a:rPr lang="en-US" sz="1800" dirty="0">
                    <a:effectLst/>
                  </a:rPr>
                  <a:t> da </a:t>
                </a:r>
                <a:r>
                  <a:rPr lang="en-US" sz="1800" dirty="0" err="1">
                    <a:effectLst/>
                  </a:rPr>
                  <a:t>Zemlja</a:t>
                </a:r>
                <a:r>
                  <a:rPr lang="en-US" sz="1800" dirty="0">
                    <a:effectLst/>
                  </a:rPr>
                  <a:t> 1 mora da </a:t>
                </a:r>
                <a:r>
                  <a:rPr lang="en-US" sz="1800" dirty="0" err="1">
                    <a:effectLst/>
                  </a:rPr>
                  <a:t>odustane</a:t>
                </a:r>
                <a:r>
                  <a:rPr lang="sr-Latn-RS" sz="1800" dirty="0">
                    <a:effectLst/>
                  </a:rPr>
                  <a:t> </a:t>
                </a:r>
                <a:r>
                  <a:rPr lang="en-US" sz="1800" dirty="0">
                    <a:effectLst/>
                  </a:rPr>
                  <a:t>od </a:t>
                </a:r>
                <a:r>
                  <a:rPr lang="en-US" sz="1800" dirty="0" err="1">
                    <a:effectLst/>
                  </a:rPr>
                  <a:t>jedne</a:t>
                </a:r>
                <a:r>
                  <a:rPr lang="en-US" sz="1800" dirty="0">
                    <a:effectLst/>
                  </a:rPr>
                  <a:t> </a:t>
                </a:r>
                <a:r>
                  <a:rPr lang="en-US" sz="1800" dirty="0" err="1">
                    <a:effectLst/>
                  </a:rPr>
                  <a:t>jedinice</a:t>
                </a:r>
                <a:r>
                  <a:rPr lang="sr-Latn-CS" sz="1800" dirty="0">
                    <a:effectLst/>
                  </a:rPr>
                  <a:t> </a:t>
                </a:r>
                <a:r>
                  <a:rPr lang="en-US" sz="1800" dirty="0">
                    <a:effectLst/>
                  </a:rPr>
                  <a:t>Y da bi </a:t>
                </a:r>
                <a:r>
                  <a:rPr lang="en-US" sz="1800" dirty="0" err="1">
                    <a:effectLst/>
                  </a:rPr>
                  <a:t>proizvela</a:t>
                </a:r>
                <a:r>
                  <a:rPr lang="en-US" sz="1800" dirty="0">
                    <a:effectLst/>
                  </a:rPr>
                  <a:t> </a:t>
                </a:r>
                <a:r>
                  <a:rPr lang="en-US" sz="1800" dirty="0" err="1">
                    <a:effectLst/>
                  </a:rPr>
                  <a:t>dodatnu</a:t>
                </a:r>
                <a:r>
                  <a:rPr lang="en-US" sz="1800" dirty="0">
                    <a:effectLst/>
                  </a:rPr>
                  <a:t> </a:t>
                </a:r>
                <a:r>
                  <a:rPr lang="en-US" sz="1800" dirty="0" err="1">
                    <a:effectLst/>
                  </a:rPr>
                  <a:t>jedinicu</a:t>
                </a:r>
                <a:r>
                  <a:rPr lang="en-US" sz="1800" dirty="0">
                    <a:effectLst/>
                  </a:rPr>
                  <a:t> X u </a:t>
                </a:r>
                <a:r>
                  <a:rPr lang="en-US" sz="1800" dirty="0" err="1">
                    <a:effectLst/>
                  </a:rPr>
                  <a:t>toj</a:t>
                </a:r>
                <a:r>
                  <a:rPr lang="en-US" sz="1800" dirty="0">
                    <a:effectLst/>
                  </a:rPr>
                  <a:t> </a:t>
                </a:r>
                <a:r>
                  <a:rPr lang="en-US" sz="1800" dirty="0" err="1">
                    <a:effectLst/>
                  </a:rPr>
                  <a:t>tački</a:t>
                </a:r>
                <a:r>
                  <a:rPr lang="en-US" sz="1800" dirty="0">
                    <a:effectLst/>
                  </a:rPr>
                  <a:t>.</a:t>
                </a:r>
              </a:p>
              <a:p>
                <a:pPr eaLnBrk="1" hangingPunct="1">
                  <a:defRPr/>
                </a:pPr>
                <a:endParaRPr lang="en-US" sz="2800" dirty="0"/>
              </a:p>
            </p:txBody>
          </p:sp>
        </mc:Choice>
        <mc:Fallback xmlns="">
          <p:sp>
            <p:nvSpPr>
              <p:cNvPr id="65539" name="Rectangle 3"/>
              <p:cNvSpPr>
                <a:spLocks noGrp="1" noRot="1" noChangeAspect="1" noMove="1" noResize="1" noEditPoints="1" noAdjustHandles="1" noChangeArrowheads="1" noChangeShapeType="1" noTextEdit="1"/>
              </p:cNvSpPr>
              <p:nvPr>
                <p:ph type="body" idx="4294967295"/>
              </p:nvPr>
            </p:nvSpPr>
            <p:spPr>
              <a:xfrm>
                <a:off x="381000" y="1981200"/>
                <a:ext cx="4267200" cy="4114800"/>
              </a:xfrm>
              <a:blipFill>
                <a:blip r:embed="rId2"/>
                <a:stretch>
                  <a:fillRect l="-3000" t="-1481" r="-714" b="-2222"/>
                </a:stretch>
              </a:blipFill>
            </p:spPr>
            <p:txBody>
              <a:bodyPr/>
              <a:lstStyle/>
              <a:p>
                <a:r>
                  <a:rPr lang="en-GB">
                    <a:noFill/>
                  </a:rPr>
                  <a:t> </a:t>
                </a:r>
              </a:p>
            </p:txBody>
          </p:sp>
        </mc:Fallback>
      </mc:AlternateContent>
      <p:grpSp>
        <p:nvGrpSpPr>
          <p:cNvPr id="15364" name="Group 7"/>
          <p:cNvGrpSpPr>
            <a:grpSpLocks/>
          </p:cNvGrpSpPr>
          <p:nvPr/>
        </p:nvGrpSpPr>
        <p:grpSpPr bwMode="auto">
          <a:xfrm>
            <a:off x="4953000" y="2362200"/>
            <a:ext cx="3962400" cy="2595563"/>
            <a:chOff x="2832" y="1344"/>
            <a:chExt cx="2928" cy="1635"/>
          </a:xfrm>
        </p:grpSpPr>
        <p:pic>
          <p:nvPicPr>
            <p:cNvPr id="15367" name="Picture 8"/>
            <p:cNvPicPr>
              <a:picLocks noChangeAspect="1" noChangeArrowheads="1"/>
            </p:cNvPicPr>
            <p:nvPr/>
          </p:nvPicPr>
          <p:blipFill>
            <a:blip r:embed="rId3" cstate="print"/>
            <a:srcRect t="35286" r="39400"/>
            <a:stretch>
              <a:fillRect/>
            </a:stretch>
          </p:blipFill>
          <p:spPr bwMode="auto">
            <a:xfrm>
              <a:off x="2832" y="1344"/>
              <a:ext cx="2928" cy="1635"/>
            </a:xfrm>
            <a:prstGeom prst="rect">
              <a:avLst/>
            </a:prstGeom>
            <a:noFill/>
            <a:ln w="9525">
              <a:noFill/>
              <a:miter lim="800000"/>
              <a:headEnd/>
              <a:tailEnd/>
            </a:ln>
          </p:spPr>
        </p:pic>
        <p:sp>
          <p:nvSpPr>
            <p:cNvPr id="15368" name="Oval 9"/>
            <p:cNvSpPr>
              <a:spLocks noChangeArrowheads="1"/>
            </p:cNvSpPr>
            <p:nvPr/>
          </p:nvSpPr>
          <p:spPr bwMode="auto">
            <a:xfrm>
              <a:off x="3840" y="1728"/>
              <a:ext cx="288" cy="192"/>
            </a:xfrm>
            <a:prstGeom prst="ellipse">
              <a:avLst/>
            </a:prstGeom>
            <a:noFill/>
            <a:ln w="38100">
              <a:solidFill>
                <a:schemeClr val="bg2"/>
              </a:solidFill>
              <a:round/>
              <a:headEnd/>
              <a:tailEnd/>
            </a:ln>
          </p:spPr>
          <p:txBody>
            <a:bodyPr wrap="none" anchor="ctr"/>
            <a:lstStyle/>
            <a:p>
              <a:endParaRPr lang="en-US"/>
            </a:p>
          </p:txBody>
        </p:sp>
      </p:grpSp>
      <p:sp>
        <p:nvSpPr>
          <p:cNvPr id="15365" name="Line 10"/>
          <p:cNvSpPr>
            <a:spLocks noChangeShapeType="1"/>
          </p:cNvSpPr>
          <p:nvPr/>
        </p:nvSpPr>
        <p:spPr bwMode="auto">
          <a:xfrm flipV="1">
            <a:off x="7543800" y="4114800"/>
            <a:ext cx="381000" cy="0"/>
          </a:xfrm>
          <a:prstGeom prst="line">
            <a:avLst/>
          </a:prstGeom>
          <a:noFill/>
          <a:ln w="57150">
            <a:solidFill>
              <a:srgbClr val="FF3300"/>
            </a:solidFill>
            <a:round/>
            <a:headEnd/>
            <a:tailEnd/>
          </a:ln>
        </p:spPr>
        <p:txBody>
          <a:bodyPr/>
          <a:lstStyle/>
          <a:p>
            <a:endParaRPr lang="en-GB"/>
          </a:p>
        </p:txBody>
      </p:sp>
      <p:sp>
        <p:nvSpPr>
          <p:cNvPr id="15366" name="Line 11"/>
          <p:cNvSpPr>
            <a:spLocks noChangeShapeType="1"/>
          </p:cNvSpPr>
          <p:nvPr/>
        </p:nvSpPr>
        <p:spPr bwMode="auto">
          <a:xfrm flipV="1">
            <a:off x="7543800" y="3810000"/>
            <a:ext cx="0" cy="304800"/>
          </a:xfrm>
          <a:prstGeom prst="line">
            <a:avLst/>
          </a:prstGeom>
          <a:noFill/>
          <a:ln w="57150">
            <a:solidFill>
              <a:srgbClr val="FF3300"/>
            </a:solidFill>
            <a:round/>
            <a:headEnd/>
            <a:tailEnd/>
          </a:ln>
        </p:spPr>
        <p:txBody>
          <a:bodyPr/>
          <a:lstStyle/>
          <a:p>
            <a:endParaRPr lang="en-GB"/>
          </a:p>
        </p:txBody>
      </p:sp>
      <p:sp>
        <p:nvSpPr>
          <p:cNvPr id="2" name="Slide Number Placeholder 1">
            <a:extLst>
              <a:ext uri="{FF2B5EF4-FFF2-40B4-BE49-F238E27FC236}">
                <a16:creationId xmlns:a16="http://schemas.microsoft.com/office/drawing/2014/main" id="{F258F710-4AEC-45B4-B18D-E3ABFC60C639}"/>
              </a:ext>
            </a:extLst>
          </p:cNvPr>
          <p:cNvSpPr>
            <a:spLocks noGrp="1"/>
          </p:cNvSpPr>
          <p:nvPr>
            <p:ph type="sldNum" sz="quarter" idx="12"/>
          </p:nvPr>
        </p:nvSpPr>
        <p:spPr/>
        <p:txBody>
          <a:bodyPr/>
          <a:lstStyle/>
          <a:p>
            <a:pPr>
              <a:defRPr/>
            </a:pPr>
            <a:fld id="{6281B611-CECF-4CCB-AED1-D98E28F34150}"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04800"/>
            <a:ext cx="8229600" cy="1431925"/>
          </a:xfrm>
        </p:spPr>
        <p:txBody>
          <a:bodyPr/>
          <a:lstStyle/>
          <a:p>
            <a:pPr eaLnBrk="1" hangingPunct="1"/>
            <a:r>
              <a:rPr lang="en-US" sz="4000" dirty="0">
                <a:effectLst/>
                <a:latin typeface="Verdana" pitchFamily="34" charset="0"/>
              </a:rPr>
              <a:t>Ali</a:t>
            </a:r>
            <a:r>
              <a:rPr lang="sr-Latn-RS" sz="4000" dirty="0">
                <a:effectLst/>
                <a:latin typeface="Verdana" pitchFamily="34" charset="0"/>
              </a:rPr>
              <a:t>, kako nastaju</a:t>
            </a:r>
            <a:r>
              <a:rPr lang="en-US" sz="4000" dirty="0">
                <a:effectLst/>
                <a:latin typeface="Verdana" pitchFamily="34" charset="0"/>
              </a:rPr>
              <a:t>?</a:t>
            </a:r>
            <a:br>
              <a:rPr lang="en-US" sz="4000" b="0" dirty="0">
                <a:effectLst/>
              </a:rPr>
            </a:br>
            <a:endParaRPr lang="en-US" sz="4000" b="0" dirty="0">
              <a:effectLst/>
            </a:endParaRPr>
          </a:p>
        </p:txBody>
      </p:sp>
      <p:sp>
        <p:nvSpPr>
          <p:cNvPr id="67587" name="Rectangle 3"/>
          <p:cNvSpPr>
            <a:spLocks noGrp="1" noChangeArrowheads="1"/>
          </p:cNvSpPr>
          <p:nvPr>
            <p:ph type="body" idx="1"/>
          </p:nvPr>
        </p:nvSpPr>
        <p:spPr>
          <a:xfrm>
            <a:off x="1066800" y="1981200"/>
            <a:ext cx="8077200" cy="4114800"/>
          </a:xfrm>
        </p:spPr>
        <p:txBody>
          <a:bodyPr/>
          <a:lstStyle/>
          <a:p>
            <a:pPr marL="609600" indent="-609600" eaLnBrk="1" hangingPunct="1">
              <a:defRPr/>
            </a:pPr>
            <a:r>
              <a:rPr lang="sr-Latn-CS" dirty="0">
                <a:effectLst/>
              </a:rPr>
              <a:t>Zato </a:t>
            </a:r>
            <a:r>
              <a:rPr lang="en-US" dirty="0">
                <a:effectLst/>
              </a:rPr>
              <a:t>što </a:t>
            </a:r>
            <a:r>
              <a:rPr lang="en-US" dirty="0" err="1">
                <a:effectLst/>
              </a:rPr>
              <a:t>resursi</a:t>
            </a:r>
            <a:r>
              <a:rPr lang="en-US" dirty="0">
                <a:effectLst/>
              </a:rPr>
              <a:t> </a:t>
            </a:r>
            <a:r>
              <a:rPr lang="sr-Latn-CS" dirty="0">
                <a:effectLst/>
              </a:rPr>
              <a:t>:</a:t>
            </a:r>
          </a:p>
          <a:p>
            <a:pPr marL="990600" lvl="1" indent="-533400" eaLnBrk="1" hangingPunct="1">
              <a:buFontTx/>
              <a:buAutoNum type="arabicParenBoth"/>
              <a:defRPr/>
            </a:pPr>
            <a:r>
              <a:rPr lang="en-US" dirty="0" err="1">
                <a:effectLst/>
              </a:rPr>
              <a:t>nisu</a:t>
            </a:r>
            <a:r>
              <a:rPr lang="en-US" dirty="0">
                <a:effectLst/>
              </a:rPr>
              <a:t> </a:t>
            </a:r>
            <a:r>
              <a:rPr lang="en-US" dirty="0" err="1">
                <a:effectLst/>
              </a:rPr>
              <a:t>homogeni</a:t>
            </a:r>
            <a:r>
              <a:rPr lang="en-US" dirty="0">
                <a:effectLst/>
              </a:rPr>
              <a:t> </a:t>
            </a:r>
            <a:endParaRPr lang="sr-Latn-CS" dirty="0">
              <a:effectLst/>
            </a:endParaRPr>
          </a:p>
          <a:p>
            <a:pPr marL="990600" lvl="1" indent="-533400" eaLnBrk="1" hangingPunct="1">
              <a:buFontTx/>
              <a:buAutoNum type="arabicParenBoth"/>
              <a:defRPr/>
            </a:pPr>
            <a:r>
              <a:rPr lang="en-US" dirty="0">
                <a:effectLst/>
              </a:rPr>
              <a:t>ne </a:t>
            </a:r>
            <a:r>
              <a:rPr lang="en-US" dirty="0" err="1">
                <a:effectLst/>
              </a:rPr>
              <a:t>upotrebljavaju</a:t>
            </a:r>
            <a:r>
              <a:rPr lang="en-US" dirty="0">
                <a:effectLst/>
              </a:rPr>
              <a:t> se u </a:t>
            </a:r>
            <a:r>
              <a:rPr lang="en-US" i="1" dirty="0" err="1">
                <a:effectLst/>
              </a:rPr>
              <a:t>istim</a:t>
            </a:r>
            <a:r>
              <a:rPr lang="en-US" i="1" dirty="0">
                <a:effectLst/>
              </a:rPr>
              <a:t> </a:t>
            </a:r>
            <a:r>
              <a:rPr lang="en-US" dirty="0" err="1">
                <a:effectLst/>
              </a:rPr>
              <a:t>proporcijama</a:t>
            </a:r>
            <a:endParaRPr lang="en-US" dirty="0">
              <a:effectLst/>
            </a:endParaRPr>
          </a:p>
          <a:p>
            <a:pPr marL="609600" indent="-609600" eaLnBrk="1" hangingPunct="1">
              <a:defRPr/>
            </a:pPr>
            <a:endParaRPr lang="en-US" dirty="0"/>
          </a:p>
        </p:txBody>
      </p:sp>
      <p:sp>
        <p:nvSpPr>
          <p:cNvPr id="16388" name="Rectangle 4"/>
          <p:cNvSpPr>
            <a:spLocks noChangeArrowheads="1"/>
          </p:cNvSpPr>
          <p:nvPr/>
        </p:nvSpPr>
        <p:spPr bwMode="auto">
          <a:xfrm>
            <a:off x="1447800" y="3733800"/>
            <a:ext cx="6858000" cy="3139321"/>
          </a:xfrm>
          <a:prstGeom prst="rect">
            <a:avLst/>
          </a:prstGeom>
          <a:noFill/>
          <a:ln w="9525">
            <a:noFill/>
            <a:miter lim="800000"/>
            <a:headEnd/>
            <a:tailEnd/>
          </a:ln>
        </p:spPr>
        <p:txBody>
          <a:bodyPr>
            <a:spAutoFit/>
          </a:bodyPr>
          <a:lstStyle/>
          <a:p>
            <a:endParaRPr lang="sr-Latn-CS" b="1" u="none" dirty="0"/>
          </a:p>
          <a:p>
            <a:r>
              <a:rPr lang="sr-Latn-CS" b="1" u="none" dirty="0"/>
              <a:t>Ako je zemljište bolje za žito</a:t>
            </a:r>
          </a:p>
          <a:p>
            <a:r>
              <a:rPr lang="en-US" b="1" u="none" dirty="0" err="1"/>
              <a:t>ali</a:t>
            </a:r>
            <a:r>
              <a:rPr lang="en-US" b="1" u="none" dirty="0"/>
              <a:t> </a:t>
            </a:r>
            <a:r>
              <a:rPr lang="sr-Latn-CS" b="1" u="none" dirty="0"/>
              <a:t>zemlja </a:t>
            </a:r>
            <a:r>
              <a:rPr lang="en-US" b="1" u="none" dirty="0" err="1"/>
              <a:t>želi</a:t>
            </a:r>
            <a:r>
              <a:rPr lang="en-US" b="1" u="none" dirty="0"/>
              <a:t> da se </a:t>
            </a:r>
            <a:r>
              <a:rPr lang="en-US" b="1" u="none" dirty="0" err="1"/>
              <a:t>koncentriše</a:t>
            </a:r>
            <a:r>
              <a:rPr lang="en-US" b="1" u="none" dirty="0"/>
              <a:t> </a:t>
            </a:r>
            <a:r>
              <a:rPr lang="en-US" b="1" u="none" dirty="0" err="1"/>
              <a:t>na</a:t>
            </a:r>
            <a:r>
              <a:rPr lang="en-US" b="1" u="none" dirty="0"/>
              <a:t> </a:t>
            </a:r>
            <a:r>
              <a:rPr lang="en-US" b="1" u="none" dirty="0" err="1"/>
              <a:t>proizvodnju</a:t>
            </a:r>
            <a:r>
              <a:rPr lang="en-US" b="1" u="none" dirty="0"/>
              <a:t> </a:t>
            </a:r>
            <a:r>
              <a:rPr lang="en-US" b="1" u="none" dirty="0" err="1"/>
              <a:t>mleka</a:t>
            </a:r>
            <a:r>
              <a:rPr lang="en-US" b="1" u="none" dirty="0"/>
              <a:t>.</a:t>
            </a:r>
            <a:r>
              <a:rPr lang="sr-Latn-CS" b="1" u="none" dirty="0"/>
              <a:t> </a:t>
            </a:r>
          </a:p>
          <a:p>
            <a:endParaRPr lang="sr-Latn-CS" b="1" u="none" dirty="0"/>
          </a:p>
          <a:p>
            <a:r>
              <a:rPr lang="en-US" b="1" u="none" dirty="0" err="1"/>
              <a:t>Menjajući</a:t>
            </a:r>
            <a:r>
              <a:rPr lang="en-US" b="1" u="none" dirty="0"/>
              <a:t> </a:t>
            </a:r>
            <a:r>
              <a:rPr lang="en-US" b="1" u="none" dirty="0" err="1"/>
              <a:t>namenu</a:t>
            </a:r>
            <a:r>
              <a:rPr lang="en-US" b="1" u="none" dirty="0"/>
              <a:t> </a:t>
            </a:r>
            <a:r>
              <a:rPr lang="en-US" b="1" u="none" dirty="0" err="1"/>
              <a:t>zemlja</a:t>
            </a:r>
            <a:r>
              <a:rPr lang="en-US" b="1" u="none" dirty="0"/>
              <a:t> </a:t>
            </a:r>
            <a:r>
              <a:rPr lang="en-US" b="1" u="none" dirty="0" err="1"/>
              <a:t>će</a:t>
            </a:r>
            <a:r>
              <a:rPr lang="en-US" b="1" u="none" dirty="0"/>
              <a:t> </a:t>
            </a:r>
            <a:r>
              <a:rPr lang="sr-Latn-RS" b="1" u="none" dirty="0"/>
              <a:t>inicijalno </a:t>
            </a:r>
            <a:r>
              <a:rPr lang="en-US" b="1" u="none" dirty="0" err="1"/>
              <a:t>odustati</a:t>
            </a:r>
            <a:r>
              <a:rPr lang="en-US" b="1" u="none" dirty="0"/>
              <a:t> od </a:t>
            </a:r>
            <a:r>
              <a:rPr lang="en-US" b="1" u="none" dirty="0" err="1"/>
              <a:t>vrlo</a:t>
            </a:r>
            <a:r>
              <a:rPr lang="en-US" b="1" u="none" dirty="0"/>
              <a:t> </a:t>
            </a:r>
            <a:r>
              <a:rPr lang="en-US" b="1" u="none" dirty="0" err="1"/>
              <a:t>malo</a:t>
            </a:r>
            <a:r>
              <a:rPr lang="en-US" b="1" u="none" dirty="0"/>
              <a:t> </a:t>
            </a:r>
            <a:r>
              <a:rPr lang="en-US" b="1" u="none" dirty="0" err="1"/>
              <a:t>žita</a:t>
            </a:r>
            <a:r>
              <a:rPr lang="en-US" b="1" u="none" dirty="0"/>
              <a:t> </a:t>
            </a:r>
            <a:endParaRPr lang="sr-Latn-RS" b="1" u="none" dirty="0"/>
          </a:p>
          <a:p>
            <a:endParaRPr lang="sr-Latn-RS" b="1" u="none" dirty="0"/>
          </a:p>
          <a:p>
            <a:r>
              <a:rPr lang="en-US" b="1" u="none" dirty="0"/>
              <a:t>a </a:t>
            </a:r>
            <a:r>
              <a:rPr lang="en-US" b="1" u="none" dirty="0" err="1"/>
              <a:t>za</a:t>
            </a:r>
            <a:r>
              <a:rPr lang="en-US" b="1" u="none" dirty="0"/>
              <a:t> </a:t>
            </a:r>
            <a:r>
              <a:rPr lang="en-US" b="1" u="none" dirty="0" err="1"/>
              <a:t>uzvrat</a:t>
            </a:r>
            <a:r>
              <a:rPr lang="en-US" b="1" u="none" dirty="0"/>
              <a:t> </a:t>
            </a:r>
            <a:r>
              <a:rPr lang="en-US" b="1" u="none" dirty="0" err="1"/>
              <a:t>će</a:t>
            </a:r>
            <a:r>
              <a:rPr lang="en-US" b="1" u="none" dirty="0"/>
              <a:t> </a:t>
            </a:r>
            <a:r>
              <a:rPr lang="en-US" b="1" u="none" dirty="0" err="1"/>
              <a:t>dobiti</a:t>
            </a:r>
            <a:r>
              <a:rPr lang="en-US" b="1" u="none" dirty="0"/>
              <a:t> </a:t>
            </a:r>
            <a:r>
              <a:rPr lang="en-US" b="1" u="none" dirty="0" err="1"/>
              <a:t>veliku</a:t>
            </a:r>
            <a:r>
              <a:rPr lang="en-US" b="1" u="none" dirty="0"/>
              <a:t> </a:t>
            </a:r>
            <a:r>
              <a:rPr lang="en-US" b="1" u="none" dirty="0" err="1"/>
              <a:t>količinu</a:t>
            </a:r>
            <a:r>
              <a:rPr lang="en-US" b="1" u="none" dirty="0"/>
              <a:t> </a:t>
            </a:r>
            <a:r>
              <a:rPr lang="en-US" b="1" u="none" dirty="0" err="1"/>
              <a:t>mleka</a:t>
            </a:r>
            <a:r>
              <a:rPr lang="en-US" b="1" u="none" dirty="0"/>
              <a:t>.</a:t>
            </a:r>
            <a:r>
              <a:rPr lang="sr-Latn-CS" b="1" u="none" dirty="0"/>
              <a:t> </a:t>
            </a:r>
            <a:r>
              <a:rPr lang="en-US" b="1" u="none" dirty="0"/>
              <a:t>Ali </a:t>
            </a:r>
            <a:r>
              <a:rPr lang="en-US" b="1" u="none" dirty="0" err="1"/>
              <a:t>ako</a:t>
            </a:r>
            <a:r>
              <a:rPr lang="en-US" b="1" u="none" dirty="0"/>
              <a:t> se </a:t>
            </a:r>
            <a:r>
              <a:rPr lang="en-US" b="1" u="none" dirty="0" err="1"/>
              <a:t>ovaj</a:t>
            </a:r>
            <a:r>
              <a:rPr lang="en-US" b="1" u="none" dirty="0"/>
              <a:t> </a:t>
            </a:r>
            <a:r>
              <a:rPr lang="en-US" b="1" u="none" dirty="0" err="1"/>
              <a:t>proces</a:t>
            </a:r>
            <a:r>
              <a:rPr lang="en-US" b="1" u="none" dirty="0"/>
              <a:t> </a:t>
            </a:r>
            <a:r>
              <a:rPr lang="en-US" b="1" u="none" dirty="0" err="1"/>
              <a:t>nastavi</a:t>
            </a:r>
            <a:r>
              <a:rPr lang="sr-Latn-CS" b="1" u="none" dirty="0"/>
              <a:t>...</a:t>
            </a:r>
            <a:r>
              <a:rPr lang="en-US" b="1" u="none" dirty="0"/>
              <a:t> </a:t>
            </a:r>
            <a:r>
              <a:rPr lang="en-US" b="1" u="none" dirty="0" err="1">
                <a:latin typeface="Tahoma" pitchFamily="34" charset="0"/>
              </a:rPr>
              <a:t>granica</a:t>
            </a:r>
            <a:r>
              <a:rPr lang="en-US" b="1" u="none" dirty="0">
                <a:latin typeface="Tahoma" pitchFamily="34" charset="0"/>
              </a:rPr>
              <a:t> </a:t>
            </a:r>
            <a:r>
              <a:rPr lang="en-US" b="1" u="none" dirty="0" err="1">
                <a:latin typeface="Tahoma" pitchFamily="34" charset="0"/>
              </a:rPr>
              <a:t>proizvodnje</a:t>
            </a:r>
            <a:r>
              <a:rPr lang="en-US" b="1" u="none" dirty="0">
                <a:latin typeface="Tahoma" pitchFamily="34" charset="0"/>
              </a:rPr>
              <a:t> </a:t>
            </a:r>
            <a:r>
              <a:rPr lang="sr-Latn-CS" b="1" u="none" dirty="0">
                <a:latin typeface="Tahoma" pitchFamily="34" charset="0"/>
              </a:rPr>
              <a:t>posta</a:t>
            </a:r>
            <a:r>
              <a:rPr lang="en-US" b="1" u="none" dirty="0" err="1">
                <a:latin typeface="Tahoma" pitchFamily="34" charset="0"/>
              </a:rPr>
              <a:t>će</a:t>
            </a:r>
            <a:r>
              <a:rPr lang="sr-Latn-CS" b="1" u="none" dirty="0">
                <a:latin typeface="Tahoma" pitchFamily="34" charset="0"/>
              </a:rPr>
              <a:t> </a:t>
            </a:r>
            <a:r>
              <a:rPr lang="en-US" b="1" u="none" dirty="0" err="1">
                <a:latin typeface="Tahoma" pitchFamily="34" charset="0"/>
              </a:rPr>
              <a:t>konkavna</a:t>
            </a:r>
            <a:endParaRPr lang="en-US" b="1" u="none" dirty="0"/>
          </a:p>
        </p:txBody>
      </p:sp>
      <p:sp>
        <p:nvSpPr>
          <p:cNvPr id="2" name="Slide Number Placeholder 1">
            <a:extLst>
              <a:ext uri="{FF2B5EF4-FFF2-40B4-BE49-F238E27FC236}">
                <a16:creationId xmlns:a16="http://schemas.microsoft.com/office/drawing/2014/main" id="{2A42E35E-CC23-4B68-A33E-FD2554660831}"/>
              </a:ext>
            </a:extLst>
          </p:cNvPr>
          <p:cNvSpPr>
            <a:spLocks noGrp="1"/>
          </p:cNvSpPr>
          <p:nvPr>
            <p:ph type="sldNum" sz="quarter" idx="12"/>
          </p:nvPr>
        </p:nvSpPr>
        <p:spPr/>
        <p:txBody>
          <a:bodyPr/>
          <a:lstStyle/>
          <a:p>
            <a:pPr>
              <a:defRPr/>
            </a:pPr>
            <a:fld id="{1A55FB4D-EF57-4D4B-A13E-73FB1369E1D1}"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sr-Latn-CS" dirty="0"/>
              <a:t>Vrednost GST – MRT</a:t>
            </a:r>
            <a:br>
              <a:rPr lang="sr-Latn-CS" sz="1400" dirty="0"/>
            </a:br>
            <a:r>
              <a:rPr lang="sr-Latn-CS" sz="1400" dirty="0"/>
              <a:t>granična stopa transformacije – marginal rate of transformation</a:t>
            </a:r>
            <a:endParaRPr lang="en-US" dirty="0"/>
          </a:p>
        </p:txBody>
      </p:sp>
      <p:sp>
        <p:nvSpPr>
          <p:cNvPr id="66565" name="Rectangle 5"/>
          <p:cNvSpPr>
            <a:spLocks noGrp="1" noChangeArrowheads="1"/>
          </p:cNvSpPr>
          <p:nvPr>
            <p:ph sz="half" idx="1"/>
          </p:nvPr>
        </p:nvSpPr>
        <p:spPr>
          <a:xfrm>
            <a:off x="228600" y="1981200"/>
            <a:ext cx="4533900" cy="4114800"/>
          </a:xfrm>
        </p:spPr>
        <p:txBody>
          <a:bodyPr/>
          <a:lstStyle/>
          <a:p>
            <a:pPr eaLnBrk="1" hangingPunct="1">
              <a:defRPr/>
            </a:pPr>
            <a:r>
              <a:rPr lang="en-US" dirty="0" err="1">
                <a:effectLst/>
              </a:rPr>
              <a:t>pomeranje</a:t>
            </a:r>
            <a:r>
              <a:rPr lang="en-US" dirty="0">
                <a:effectLst/>
              </a:rPr>
              <a:t> </a:t>
            </a:r>
            <a:r>
              <a:rPr lang="en-US" dirty="0" err="1">
                <a:effectLst/>
              </a:rPr>
              <a:t>iz</a:t>
            </a:r>
            <a:r>
              <a:rPr lang="en-US" dirty="0">
                <a:effectLst/>
              </a:rPr>
              <a:t> </a:t>
            </a:r>
            <a:r>
              <a:rPr lang="en-US" dirty="0" err="1">
                <a:effectLst/>
              </a:rPr>
              <a:t>Tačke</a:t>
            </a:r>
            <a:r>
              <a:rPr lang="en-US" dirty="0">
                <a:effectLst/>
              </a:rPr>
              <a:t> </a:t>
            </a:r>
            <a:r>
              <a:rPr lang="en-US" i="1" dirty="0">
                <a:effectLst/>
              </a:rPr>
              <a:t>A </a:t>
            </a:r>
            <a:r>
              <a:rPr lang="en-US" dirty="0" err="1">
                <a:effectLst/>
              </a:rPr>
              <a:t>prema</a:t>
            </a:r>
            <a:r>
              <a:rPr lang="en-US" dirty="0">
                <a:effectLst/>
              </a:rPr>
              <a:t> </a:t>
            </a:r>
            <a:r>
              <a:rPr lang="en-US" dirty="0" err="1">
                <a:effectLst/>
              </a:rPr>
              <a:t>tački</a:t>
            </a:r>
            <a:r>
              <a:rPr lang="en-US" dirty="0">
                <a:effectLst/>
              </a:rPr>
              <a:t> </a:t>
            </a:r>
            <a:r>
              <a:rPr lang="en-US" i="1" dirty="0">
                <a:effectLst/>
              </a:rPr>
              <a:t>B </a:t>
            </a:r>
            <a:r>
              <a:rPr lang="sr-Latn-CS" i="1" dirty="0">
                <a:effectLst/>
              </a:rPr>
              <a:t> </a:t>
            </a:r>
            <a:r>
              <a:rPr lang="en-US" dirty="0" err="1">
                <a:effectLst/>
              </a:rPr>
              <a:t>po</a:t>
            </a:r>
            <a:r>
              <a:rPr lang="en-US" dirty="0">
                <a:effectLst/>
              </a:rPr>
              <a:t> </a:t>
            </a:r>
            <a:r>
              <a:rPr lang="en-US" dirty="0" err="1">
                <a:effectLst/>
              </a:rPr>
              <a:t>granici</a:t>
            </a:r>
            <a:r>
              <a:rPr lang="en-US" dirty="0">
                <a:effectLst/>
              </a:rPr>
              <a:t> </a:t>
            </a:r>
            <a:r>
              <a:rPr lang="en-US" dirty="0" err="1">
                <a:effectLst/>
              </a:rPr>
              <a:t>proizvodnje</a:t>
            </a:r>
            <a:r>
              <a:rPr lang="en-US" dirty="0">
                <a:effectLst/>
              </a:rPr>
              <a:t> </a:t>
            </a:r>
            <a:r>
              <a:rPr lang="en-US" dirty="0" err="1">
                <a:effectLst/>
              </a:rPr>
              <a:t>Zemlje</a:t>
            </a:r>
            <a:r>
              <a:rPr lang="sr-Latn-CS" dirty="0">
                <a:effectLst/>
              </a:rPr>
              <a:t> </a:t>
            </a:r>
            <a:r>
              <a:rPr lang="en-US" dirty="0">
                <a:effectLst/>
              </a:rPr>
              <a:t>1 </a:t>
            </a:r>
            <a:r>
              <a:rPr lang="en-US" dirty="0" err="1">
                <a:effectLst/>
              </a:rPr>
              <a:t>znači</a:t>
            </a:r>
            <a:r>
              <a:rPr lang="en-US" dirty="0">
                <a:effectLst/>
              </a:rPr>
              <a:t> </a:t>
            </a:r>
            <a:r>
              <a:rPr lang="en-US" dirty="0" err="1">
                <a:effectLst/>
              </a:rPr>
              <a:t>porast</a:t>
            </a:r>
            <a:r>
              <a:rPr lang="en-US" dirty="0">
                <a:effectLst/>
              </a:rPr>
              <a:t> </a:t>
            </a:r>
            <a:r>
              <a:rPr lang="en-US" dirty="0" err="1">
                <a:effectLst/>
              </a:rPr>
              <a:t>nagiba</a:t>
            </a:r>
            <a:endParaRPr lang="sr-Latn-RS" dirty="0">
              <a:effectLst/>
            </a:endParaRPr>
          </a:p>
          <a:p>
            <a:pPr eaLnBrk="1" hangingPunct="1">
              <a:defRPr/>
            </a:pPr>
            <a:r>
              <a:rPr lang="en-US" dirty="0">
                <a:effectLst/>
              </a:rPr>
              <a:t> (GST</a:t>
            </a:r>
            <a:r>
              <a:rPr lang="sr-Latn-RS" dirty="0">
                <a:effectLst/>
              </a:rPr>
              <a:t>, eng. </a:t>
            </a:r>
            <a:r>
              <a:rPr lang="sr-Latn-CS" dirty="0">
                <a:effectLst/>
              </a:rPr>
              <a:t>MRT </a:t>
            </a:r>
            <a:r>
              <a:rPr lang="en-US" dirty="0">
                <a:effectLst/>
              </a:rPr>
              <a:t>)</a:t>
            </a:r>
            <a:endParaRPr lang="sr-Latn-RS" dirty="0">
              <a:effectLst/>
            </a:endParaRPr>
          </a:p>
          <a:p>
            <a:pPr eaLnBrk="1" hangingPunct="1">
              <a:defRPr/>
            </a:pPr>
            <a:r>
              <a:rPr lang="en-US" dirty="0">
                <a:effectLst/>
              </a:rPr>
              <a:t> </a:t>
            </a:r>
            <a:r>
              <a:rPr lang="en-US" dirty="0" err="1">
                <a:effectLst/>
              </a:rPr>
              <a:t>sa</a:t>
            </a:r>
            <a:r>
              <a:rPr lang="en-US" dirty="0">
                <a:effectLst/>
              </a:rPr>
              <a:t> ¼ (</a:t>
            </a:r>
            <a:r>
              <a:rPr lang="en-US" i="1" dirty="0">
                <a:effectLst/>
              </a:rPr>
              <a:t>A</a:t>
            </a:r>
            <a:r>
              <a:rPr lang="en-US" dirty="0">
                <a:effectLst/>
              </a:rPr>
              <a:t>) </a:t>
            </a:r>
            <a:r>
              <a:rPr lang="en-US" dirty="0" err="1">
                <a:effectLst/>
              </a:rPr>
              <a:t>na</a:t>
            </a:r>
            <a:r>
              <a:rPr lang="en-US" dirty="0">
                <a:effectLst/>
              </a:rPr>
              <a:t> 1 (</a:t>
            </a:r>
            <a:r>
              <a:rPr lang="en-US" i="1" dirty="0">
                <a:effectLst/>
              </a:rPr>
              <a:t>B</a:t>
            </a:r>
            <a:r>
              <a:rPr lang="en-US" dirty="0">
                <a:effectLst/>
              </a:rPr>
              <a:t>) </a:t>
            </a:r>
            <a:endParaRPr lang="sr-Latn-CS" dirty="0">
              <a:effectLst/>
            </a:endParaRPr>
          </a:p>
          <a:p>
            <a:pPr eaLnBrk="1" hangingPunct="1">
              <a:defRPr/>
            </a:pPr>
            <a:r>
              <a:rPr lang="en-US" dirty="0" err="1">
                <a:effectLst/>
              </a:rPr>
              <a:t>odražava</a:t>
            </a:r>
            <a:r>
              <a:rPr lang="en-US" dirty="0">
                <a:effectLst/>
              </a:rPr>
              <a:t> </a:t>
            </a:r>
            <a:r>
              <a:rPr lang="en-US" dirty="0" err="1">
                <a:effectLst/>
              </a:rPr>
              <a:t>činjenicu</a:t>
            </a:r>
            <a:endParaRPr lang="en-US" dirty="0">
              <a:effectLst/>
            </a:endParaRPr>
          </a:p>
          <a:p>
            <a:pPr eaLnBrk="1" hangingPunct="1">
              <a:buFont typeface="Wingdings" pitchFamily="2" charset="2"/>
              <a:buNone/>
              <a:defRPr/>
            </a:pPr>
            <a:r>
              <a:rPr lang="sr-Latn-CS" dirty="0">
                <a:effectLst/>
              </a:rPr>
              <a:t>r</a:t>
            </a:r>
            <a:r>
              <a:rPr lang="en-US" dirty="0" err="1">
                <a:effectLst/>
              </a:rPr>
              <a:t>astućih</a:t>
            </a:r>
            <a:r>
              <a:rPr lang="sr-Latn-CS" dirty="0">
                <a:effectLst/>
              </a:rPr>
              <a:t> </a:t>
            </a:r>
            <a:r>
              <a:rPr lang="en-US" dirty="0" err="1">
                <a:effectLst/>
              </a:rPr>
              <a:t>oportunitetnih</a:t>
            </a:r>
            <a:r>
              <a:rPr lang="en-US" dirty="0">
                <a:effectLst/>
              </a:rPr>
              <a:t> </a:t>
            </a:r>
            <a:r>
              <a:rPr lang="en-US" dirty="0" err="1">
                <a:effectLst/>
              </a:rPr>
              <a:t>troškova</a:t>
            </a:r>
            <a:r>
              <a:rPr lang="en-US" dirty="0">
                <a:effectLst/>
              </a:rPr>
              <a:t> u </a:t>
            </a:r>
            <a:r>
              <a:rPr lang="en-US" dirty="0" err="1">
                <a:effectLst/>
              </a:rPr>
              <a:t>proizvodnji</a:t>
            </a:r>
            <a:r>
              <a:rPr lang="en-US" dirty="0">
                <a:effectLst/>
              </a:rPr>
              <a:t> X.</a:t>
            </a:r>
          </a:p>
          <a:p>
            <a:pPr eaLnBrk="1" hangingPunct="1">
              <a:defRPr/>
            </a:pPr>
            <a:endParaRPr lang="en-US" dirty="0"/>
          </a:p>
        </p:txBody>
      </p:sp>
      <p:grpSp>
        <p:nvGrpSpPr>
          <p:cNvPr id="17412" name="Group 7"/>
          <p:cNvGrpSpPr>
            <a:grpSpLocks/>
          </p:cNvGrpSpPr>
          <p:nvPr/>
        </p:nvGrpSpPr>
        <p:grpSpPr bwMode="auto">
          <a:xfrm>
            <a:off x="4953000" y="2362200"/>
            <a:ext cx="3962400" cy="2595563"/>
            <a:chOff x="2832" y="1344"/>
            <a:chExt cx="2928" cy="1635"/>
          </a:xfrm>
        </p:grpSpPr>
        <p:pic>
          <p:nvPicPr>
            <p:cNvPr id="17417" name="Picture 8"/>
            <p:cNvPicPr>
              <a:picLocks noChangeAspect="1" noChangeArrowheads="1"/>
            </p:cNvPicPr>
            <p:nvPr/>
          </p:nvPicPr>
          <p:blipFill>
            <a:blip r:embed="rId2" cstate="print"/>
            <a:srcRect t="35286" r="39400"/>
            <a:stretch>
              <a:fillRect/>
            </a:stretch>
          </p:blipFill>
          <p:spPr bwMode="auto">
            <a:xfrm>
              <a:off x="2832" y="1344"/>
              <a:ext cx="2928" cy="1635"/>
            </a:xfrm>
            <a:prstGeom prst="rect">
              <a:avLst/>
            </a:prstGeom>
            <a:noFill/>
            <a:ln w="9525">
              <a:noFill/>
              <a:miter lim="800000"/>
              <a:headEnd/>
              <a:tailEnd/>
            </a:ln>
          </p:spPr>
        </p:pic>
        <p:sp>
          <p:nvSpPr>
            <p:cNvPr id="17418" name="Oval 9"/>
            <p:cNvSpPr>
              <a:spLocks noChangeArrowheads="1"/>
            </p:cNvSpPr>
            <p:nvPr/>
          </p:nvSpPr>
          <p:spPr bwMode="auto">
            <a:xfrm>
              <a:off x="3840" y="1728"/>
              <a:ext cx="288" cy="192"/>
            </a:xfrm>
            <a:prstGeom prst="ellipse">
              <a:avLst/>
            </a:prstGeom>
            <a:noFill/>
            <a:ln w="38100">
              <a:solidFill>
                <a:schemeClr val="bg2"/>
              </a:solidFill>
              <a:round/>
              <a:headEnd/>
              <a:tailEnd/>
            </a:ln>
          </p:spPr>
          <p:txBody>
            <a:bodyPr wrap="none" anchor="ctr"/>
            <a:lstStyle/>
            <a:p>
              <a:endParaRPr lang="en-US"/>
            </a:p>
          </p:txBody>
        </p:sp>
      </p:grpSp>
      <p:sp>
        <p:nvSpPr>
          <p:cNvPr id="17413" name="Line 10"/>
          <p:cNvSpPr>
            <a:spLocks noChangeShapeType="1"/>
          </p:cNvSpPr>
          <p:nvPr/>
        </p:nvSpPr>
        <p:spPr bwMode="auto">
          <a:xfrm flipV="1">
            <a:off x="7543800" y="4114800"/>
            <a:ext cx="381000" cy="0"/>
          </a:xfrm>
          <a:prstGeom prst="line">
            <a:avLst/>
          </a:prstGeom>
          <a:noFill/>
          <a:ln w="57150">
            <a:solidFill>
              <a:srgbClr val="FF3300"/>
            </a:solidFill>
            <a:round/>
            <a:headEnd/>
            <a:tailEnd/>
          </a:ln>
        </p:spPr>
        <p:txBody>
          <a:bodyPr/>
          <a:lstStyle/>
          <a:p>
            <a:endParaRPr lang="en-GB"/>
          </a:p>
        </p:txBody>
      </p:sp>
      <p:sp>
        <p:nvSpPr>
          <p:cNvPr id="17414" name="Line 11"/>
          <p:cNvSpPr>
            <a:spLocks noChangeShapeType="1"/>
          </p:cNvSpPr>
          <p:nvPr/>
        </p:nvSpPr>
        <p:spPr bwMode="auto">
          <a:xfrm flipV="1">
            <a:off x="7543800" y="3810000"/>
            <a:ext cx="0" cy="304800"/>
          </a:xfrm>
          <a:prstGeom prst="line">
            <a:avLst/>
          </a:prstGeom>
          <a:noFill/>
          <a:ln w="57150">
            <a:solidFill>
              <a:srgbClr val="FF3300"/>
            </a:solidFill>
            <a:round/>
            <a:headEnd/>
            <a:tailEnd/>
          </a:ln>
        </p:spPr>
        <p:txBody>
          <a:bodyPr/>
          <a:lstStyle/>
          <a:p>
            <a:endParaRPr lang="en-GB"/>
          </a:p>
        </p:txBody>
      </p:sp>
      <p:sp>
        <p:nvSpPr>
          <p:cNvPr id="17415" name="Line 12"/>
          <p:cNvSpPr>
            <a:spLocks noChangeShapeType="1"/>
          </p:cNvSpPr>
          <p:nvPr/>
        </p:nvSpPr>
        <p:spPr bwMode="auto">
          <a:xfrm flipV="1">
            <a:off x="5562600" y="3276600"/>
            <a:ext cx="914400" cy="0"/>
          </a:xfrm>
          <a:prstGeom prst="line">
            <a:avLst/>
          </a:prstGeom>
          <a:noFill/>
          <a:ln w="57150">
            <a:solidFill>
              <a:srgbClr val="FF3300"/>
            </a:solidFill>
            <a:round/>
            <a:headEnd/>
            <a:tailEnd/>
          </a:ln>
        </p:spPr>
        <p:txBody>
          <a:bodyPr/>
          <a:lstStyle/>
          <a:p>
            <a:endParaRPr lang="en-GB"/>
          </a:p>
        </p:txBody>
      </p:sp>
      <p:sp>
        <p:nvSpPr>
          <p:cNvPr id="17416" name="Line 13"/>
          <p:cNvSpPr>
            <a:spLocks noChangeShapeType="1"/>
          </p:cNvSpPr>
          <p:nvPr/>
        </p:nvSpPr>
        <p:spPr bwMode="auto">
          <a:xfrm flipH="1" flipV="1">
            <a:off x="5562600" y="3048000"/>
            <a:ext cx="0" cy="228600"/>
          </a:xfrm>
          <a:prstGeom prst="line">
            <a:avLst/>
          </a:prstGeom>
          <a:noFill/>
          <a:ln w="57150">
            <a:solidFill>
              <a:srgbClr val="FF3300"/>
            </a:solidFill>
            <a:round/>
            <a:headEnd/>
            <a:tailEnd/>
          </a:ln>
        </p:spPr>
        <p:txBody>
          <a:bodyPr/>
          <a:lstStyle/>
          <a:p>
            <a:endParaRPr lang="en-GB"/>
          </a:p>
        </p:txBody>
      </p:sp>
      <p:sp>
        <p:nvSpPr>
          <p:cNvPr id="2" name="Slide Number Placeholder 1">
            <a:extLst>
              <a:ext uri="{FF2B5EF4-FFF2-40B4-BE49-F238E27FC236}">
                <a16:creationId xmlns:a16="http://schemas.microsoft.com/office/drawing/2014/main" id="{C0FA8C85-3BCF-4BBD-AC0C-0BEF911309BB}"/>
              </a:ext>
            </a:extLst>
          </p:cNvPr>
          <p:cNvSpPr>
            <a:spLocks noGrp="1"/>
          </p:cNvSpPr>
          <p:nvPr>
            <p:ph type="sldNum" sz="quarter" idx="12"/>
          </p:nvPr>
        </p:nvSpPr>
        <p:spPr/>
        <p:txBody>
          <a:bodyPr/>
          <a:lstStyle/>
          <a:p>
            <a:pPr>
              <a:defRPr/>
            </a:pPr>
            <a:fld id="{6281B611-CECF-4CCB-AED1-D98E28F34150}"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6564"/>
                                        </p:tgtEl>
                                        <p:attrNameLst>
                                          <p:attrName>style.color</p:attrName>
                                        </p:attrNameLst>
                                      </p:cBhvr>
                                      <p:to>
                                        <a:schemeClr val="bg1"/>
                                      </p:to>
                                    </p:animClr>
                                    <p:animClr clrSpc="rgb" dir="cw">
                                      <p:cBhvr>
                                        <p:cTn id="7" dur="250" autoRev="1" fill="remove"/>
                                        <p:tgtEl>
                                          <p:spTgt spid="66564"/>
                                        </p:tgtEl>
                                        <p:attrNameLst>
                                          <p:attrName>fillcolor</p:attrName>
                                        </p:attrNameLst>
                                      </p:cBhvr>
                                      <p:to>
                                        <a:schemeClr val="bg1"/>
                                      </p:to>
                                    </p:animClr>
                                    <p:set>
                                      <p:cBhvr>
                                        <p:cTn id="8" dur="250" autoRev="1" fill="remove"/>
                                        <p:tgtEl>
                                          <p:spTgt spid="66564"/>
                                        </p:tgtEl>
                                        <p:attrNameLst>
                                          <p:attrName>fill.type</p:attrName>
                                        </p:attrNameLst>
                                      </p:cBhvr>
                                      <p:to>
                                        <p:strVal val="solid"/>
                                      </p:to>
                                    </p:set>
                                    <p:set>
                                      <p:cBhvr>
                                        <p:cTn id="9" dur="250" autoRev="1" fill="remove"/>
                                        <p:tgtEl>
                                          <p:spTgt spid="6656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04800" y="5486400"/>
            <a:ext cx="8763000" cy="1143000"/>
          </a:xfrm>
          <a:prstGeom prst="rect">
            <a:avLst/>
          </a:prstGeom>
          <a:noFill/>
          <a:ln w="9525">
            <a:noFill/>
            <a:miter lim="800000"/>
            <a:headEnd/>
            <a:tailEnd/>
          </a:ln>
        </p:spPr>
        <p:txBody>
          <a:bodyPr/>
          <a:lstStyle/>
          <a:p>
            <a:pPr marL="342900" indent="-342900" eaLnBrk="1" hangingPunct="1">
              <a:spcBef>
                <a:spcPct val="20000"/>
              </a:spcBef>
              <a:buClr>
                <a:schemeClr val="hlink"/>
              </a:buClr>
              <a:buSzPct val="70000"/>
              <a:buFont typeface="Wingdings" pitchFamily="2" charset="2"/>
              <a:buChar char="n"/>
            </a:pPr>
            <a:r>
              <a:rPr lang="en-US" sz="2000" b="1" u="none">
                <a:latin typeface="Tahoma" pitchFamily="34" charset="0"/>
              </a:rPr>
              <a:t>krive </a:t>
            </a:r>
            <a:r>
              <a:rPr lang="sr-Latn-CS" sz="2000" b="1" u="none">
                <a:latin typeface="Tahoma" pitchFamily="34" charset="0"/>
              </a:rPr>
              <a:t>su </a:t>
            </a:r>
            <a:r>
              <a:rPr lang="en-US" sz="2000" b="1" u="none">
                <a:latin typeface="Tahoma" pitchFamily="34" charset="0"/>
              </a:rPr>
              <a:t>negativno nagnute</a:t>
            </a:r>
            <a:endParaRPr lang="sr-Latn-CS" sz="2000" b="1" u="none">
              <a:latin typeface="Tahoma" pitchFamily="34" charset="0"/>
            </a:endParaRPr>
          </a:p>
          <a:p>
            <a:pPr marL="342900" indent="-342900" eaLnBrk="1" hangingPunct="1">
              <a:spcBef>
                <a:spcPct val="20000"/>
              </a:spcBef>
              <a:buClr>
                <a:schemeClr val="hlink"/>
              </a:buClr>
              <a:buSzPct val="70000"/>
              <a:buFont typeface="Wingdings" pitchFamily="2" charset="2"/>
              <a:buChar char="n"/>
            </a:pPr>
            <a:r>
              <a:rPr lang="sr-Latn-CS" sz="2000" b="1" u="none">
                <a:latin typeface="Tahoma" pitchFamily="34" charset="0"/>
              </a:rPr>
              <a:t> mapa indiferencije je gusta – ima </a:t>
            </a:r>
            <a:r>
              <a:rPr lang="sr-Latn-CS" sz="2000" b="1" u="none">
                <a:latin typeface="Tahoma" pitchFamily="34" charset="0"/>
                <a:cs typeface="Tahoma" pitchFamily="34" charset="0"/>
              </a:rPr>
              <a:t>∞ mnogo krivih</a:t>
            </a:r>
            <a:r>
              <a:rPr lang="sr-Latn-CS" sz="2000" b="1" u="none">
                <a:latin typeface="Tahoma" pitchFamily="34" charset="0"/>
              </a:rPr>
              <a:t> </a:t>
            </a:r>
          </a:p>
          <a:p>
            <a:pPr marL="342900" indent="-342900" eaLnBrk="1" hangingPunct="1">
              <a:spcBef>
                <a:spcPct val="20000"/>
              </a:spcBef>
              <a:buClr>
                <a:schemeClr val="hlink"/>
              </a:buClr>
              <a:buSzPct val="70000"/>
              <a:buFont typeface="Wingdings" pitchFamily="2" charset="2"/>
              <a:buChar char="n"/>
            </a:pPr>
            <a:r>
              <a:rPr lang="en-US" sz="2000" b="1" u="none">
                <a:latin typeface="Tahoma" pitchFamily="34" charset="0"/>
              </a:rPr>
              <a:t>svaka zemlja povećanje</a:t>
            </a:r>
            <a:r>
              <a:rPr lang="sr-Latn-CS" sz="2000" b="1" u="none">
                <a:latin typeface="Tahoma" pitchFamily="34" charset="0"/>
              </a:rPr>
              <a:t> </a:t>
            </a:r>
            <a:r>
              <a:rPr lang="en-US" sz="2000" b="1" u="none">
                <a:latin typeface="Tahoma" pitchFamily="34" charset="0"/>
              </a:rPr>
              <a:t>potrošnje X </a:t>
            </a:r>
            <a:r>
              <a:rPr lang="sr-Latn-CS" sz="2000" b="1" u="none">
                <a:latin typeface="Tahoma" pitchFamily="34" charset="0"/>
              </a:rPr>
              <a:t>“plaća” s</a:t>
            </a:r>
            <a:r>
              <a:rPr lang="en-US" sz="2000" b="1" u="none">
                <a:latin typeface="Tahoma" pitchFamily="34" charset="0"/>
              </a:rPr>
              <a:t>manj</a:t>
            </a:r>
            <a:r>
              <a:rPr lang="sr-Latn-CS" sz="2000" b="1" u="none">
                <a:latin typeface="Tahoma" pitchFamily="34" charset="0"/>
              </a:rPr>
              <a:t>enjem p</a:t>
            </a:r>
            <a:r>
              <a:rPr lang="en-US" sz="2000" b="1" u="none">
                <a:latin typeface="Tahoma" pitchFamily="34" charset="0"/>
              </a:rPr>
              <a:t>otr. Y</a:t>
            </a:r>
            <a:br>
              <a:rPr lang="en-US" sz="2000" b="1" u="none">
                <a:latin typeface="Tahoma" pitchFamily="34" charset="0"/>
              </a:rPr>
            </a:br>
            <a:endParaRPr lang="en-US" sz="2000" b="1" u="none">
              <a:latin typeface="Tahoma" pitchFamily="34" charset="0"/>
            </a:endParaRPr>
          </a:p>
        </p:txBody>
      </p:sp>
      <p:sp>
        <p:nvSpPr>
          <p:cNvPr id="18436" name="Rectangle 7"/>
          <p:cNvSpPr>
            <a:spLocks noGrp="1" noChangeArrowheads="1"/>
          </p:cNvSpPr>
          <p:nvPr>
            <p:ph type="title"/>
          </p:nvPr>
        </p:nvSpPr>
        <p:spPr>
          <a:xfrm>
            <a:off x="1066800" y="304800"/>
            <a:ext cx="8077200" cy="1431925"/>
          </a:xfrm>
          <a:noFill/>
        </p:spPr>
        <p:txBody>
          <a:bodyPr/>
          <a:lstStyle/>
          <a:p>
            <a:pPr eaLnBrk="1" hangingPunct="1"/>
            <a:r>
              <a:rPr lang="sr-Latn-CS" sz="4000" b="0">
                <a:effectLst/>
                <a:latin typeface="Verdana" pitchFamily="34" charset="0"/>
              </a:rPr>
              <a:t>Društvene krive indiferencije</a:t>
            </a:r>
            <a:endParaRPr lang="en-US" sz="4000" b="0">
              <a:effectLst/>
              <a:latin typeface="Verdana" pitchFamily="34" charset="0"/>
            </a:endParaRPr>
          </a:p>
        </p:txBody>
      </p:sp>
      <p:pic>
        <p:nvPicPr>
          <p:cNvPr id="5" name="Picture 4">
            <a:extLst>
              <a:ext uri="{FF2B5EF4-FFF2-40B4-BE49-F238E27FC236}">
                <a16:creationId xmlns:a16="http://schemas.microsoft.com/office/drawing/2014/main" id="{57A991EC-7F49-494D-AB23-25156F0789ED}"/>
              </a:ext>
            </a:extLst>
          </p:cNvPr>
          <p:cNvPicPr/>
          <p:nvPr/>
        </p:nvPicPr>
        <p:blipFill>
          <a:blip r:embed="rId2" cstate="print"/>
          <a:srcRect/>
          <a:stretch>
            <a:fillRect/>
          </a:stretch>
        </p:blipFill>
        <p:spPr bwMode="auto">
          <a:xfrm>
            <a:off x="914400" y="1905000"/>
            <a:ext cx="7315200" cy="3429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5C602D3D-2192-4200-A483-36C6FFE42FB0}"/>
              </a:ext>
            </a:extLst>
          </p:cNvPr>
          <p:cNvSpPr>
            <a:spLocks noGrp="1"/>
          </p:cNvSpPr>
          <p:nvPr>
            <p:ph type="sldNum" sz="quarter" idx="12"/>
          </p:nvPr>
        </p:nvSpPr>
        <p:spPr/>
        <p:txBody>
          <a:bodyPr/>
          <a:lstStyle/>
          <a:p>
            <a:pPr>
              <a:defRPr/>
            </a:pPr>
            <a:fld id="{1A55FB4D-EF57-4D4B-A13E-73FB1369E1D1}"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sr-Latn-CS" dirty="0"/>
              <a:t>RASTE – OPADA???</a:t>
            </a:r>
            <a:endParaRPr lang="en-US" dirty="0"/>
          </a:p>
        </p:txBody>
      </p:sp>
      <p:sp>
        <p:nvSpPr>
          <p:cNvPr id="80899" name="Rectangle 3"/>
          <p:cNvSpPr>
            <a:spLocks noGrp="1" noChangeArrowheads="1"/>
          </p:cNvSpPr>
          <p:nvPr>
            <p:ph type="body" idx="1"/>
          </p:nvPr>
        </p:nvSpPr>
        <p:spPr>
          <a:xfrm>
            <a:off x="381000" y="1981200"/>
            <a:ext cx="8763000" cy="4114800"/>
          </a:xfrm>
        </p:spPr>
        <p:txBody>
          <a:bodyPr/>
          <a:lstStyle/>
          <a:p>
            <a:pPr eaLnBrk="1" hangingPunct="1">
              <a:defRPr/>
            </a:pPr>
            <a:r>
              <a:rPr lang="en-US" i="1" dirty="0" err="1">
                <a:effectLst/>
              </a:rPr>
              <a:t>Opadajuća</a:t>
            </a:r>
            <a:r>
              <a:rPr lang="en-US" i="1" dirty="0">
                <a:effectLst/>
              </a:rPr>
              <a:t> </a:t>
            </a:r>
            <a:r>
              <a:rPr lang="sr-Latn-CS" i="1" dirty="0">
                <a:effectLst/>
              </a:rPr>
              <a:t>– granična stopa supstitucije </a:t>
            </a:r>
            <a:r>
              <a:rPr lang="en-US" i="1" dirty="0">
                <a:effectLst/>
              </a:rPr>
              <a:t>GSS</a:t>
            </a:r>
            <a:r>
              <a:rPr lang="sr-Latn-CS" i="1" dirty="0">
                <a:effectLst/>
              </a:rPr>
              <a:t>–</a:t>
            </a:r>
          </a:p>
          <a:p>
            <a:pPr eaLnBrk="1" hangingPunct="1">
              <a:defRPr/>
            </a:pPr>
            <a:r>
              <a:rPr lang="sr-Latn-CS" i="1" dirty="0">
                <a:effectLst/>
              </a:rPr>
              <a:t> </a:t>
            </a:r>
            <a:r>
              <a:rPr lang="sr-Latn-CS" b="1" i="1" dirty="0">
                <a:effectLst/>
              </a:rPr>
              <a:t>konveksna</a:t>
            </a:r>
            <a:r>
              <a:rPr lang="sr-Latn-CS" i="1" dirty="0">
                <a:effectLst/>
              </a:rPr>
              <a:t> </a:t>
            </a:r>
          </a:p>
          <a:p>
            <a:pPr eaLnBrk="1" hangingPunct="1">
              <a:defRPr/>
            </a:pPr>
            <a:endParaRPr lang="sr-Latn-CS" i="1" dirty="0">
              <a:effectLst/>
            </a:endParaRPr>
          </a:p>
          <a:p>
            <a:pPr eaLnBrk="1" hangingPunct="1">
              <a:defRPr/>
            </a:pPr>
            <a:endParaRPr lang="sr-Latn-CS" i="1" dirty="0">
              <a:effectLst/>
            </a:endParaRPr>
          </a:p>
          <a:p>
            <a:pPr eaLnBrk="1" hangingPunct="1">
              <a:defRPr/>
            </a:pPr>
            <a:r>
              <a:rPr lang="sr-Latn-CS" i="1" dirty="0">
                <a:effectLst/>
              </a:rPr>
              <a:t>Rastuća granična stopa transformacije GST – </a:t>
            </a:r>
          </a:p>
          <a:p>
            <a:pPr eaLnBrk="1" hangingPunct="1">
              <a:defRPr/>
            </a:pPr>
            <a:r>
              <a:rPr lang="sr-Latn-CS" b="1" i="1" dirty="0">
                <a:effectLst/>
              </a:rPr>
              <a:t>konkavna </a:t>
            </a:r>
            <a:endParaRPr lang="en-US" b="1" dirty="0">
              <a:effectLst/>
            </a:endParaRPr>
          </a:p>
          <a:p>
            <a:pPr eaLnBrk="1" hangingPunct="1">
              <a:defRPr/>
            </a:pPr>
            <a:endParaRPr lang="en-US" dirty="0"/>
          </a:p>
        </p:txBody>
      </p:sp>
      <p:grpSp>
        <p:nvGrpSpPr>
          <p:cNvPr id="19460" name="Group 4"/>
          <p:cNvGrpSpPr>
            <a:grpSpLocks/>
          </p:cNvGrpSpPr>
          <p:nvPr/>
        </p:nvGrpSpPr>
        <p:grpSpPr bwMode="auto">
          <a:xfrm>
            <a:off x="3276600" y="4953000"/>
            <a:ext cx="3429000" cy="1600200"/>
            <a:chOff x="2832" y="1344"/>
            <a:chExt cx="2928" cy="1635"/>
          </a:xfrm>
        </p:grpSpPr>
        <p:pic>
          <p:nvPicPr>
            <p:cNvPr id="19462" name="Picture 5"/>
            <p:cNvPicPr>
              <a:picLocks noChangeAspect="1" noChangeArrowheads="1"/>
            </p:cNvPicPr>
            <p:nvPr/>
          </p:nvPicPr>
          <p:blipFill>
            <a:blip r:embed="rId2" cstate="print"/>
            <a:srcRect t="35286" r="39400"/>
            <a:stretch>
              <a:fillRect/>
            </a:stretch>
          </p:blipFill>
          <p:spPr bwMode="auto">
            <a:xfrm>
              <a:off x="2832" y="1344"/>
              <a:ext cx="2928" cy="1635"/>
            </a:xfrm>
            <a:prstGeom prst="rect">
              <a:avLst/>
            </a:prstGeom>
            <a:noFill/>
            <a:ln w="9525">
              <a:noFill/>
              <a:miter lim="800000"/>
              <a:headEnd/>
              <a:tailEnd/>
            </a:ln>
          </p:spPr>
        </p:pic>
        <p:sp>
          <p:nvSpPr>
            <p:cNvPr id="19463" name="Oval 6"/>
            <p:cNvSpPr>
              <a:spLocks noChangeArrowheads="1"/>
            </p:cNvSpPr>
            <p:nvPr/>
          </p:nvSpPr>
          <p:spPr bwMode="auto">
            <a:xfrm>
              <a:off x="3840" y="1728"/>
              <a:ext cx="288" cy="192"/>
            </a:xfrm>
            <a:prstGeom prst="ellipse">
              <a:avLst/>
            </a:prstGeom>
            <a:noFill/>
            <a:ln w="38100">
              <a:solidFill>
                <a:schemeClr val="bg2"/>
              </a:solidFill>
              <a:round/>
              <a:headEnd/>
              <a:tailEnd/>
            </a:ln>
          </p:spPr>
          <p:txBody>
            <a:bodyPr wrap="none" anchor="ctr"/>
            <a:lstStyle/>
            <a:p>
              <a:endParaRPr lang="en-US"/>
            </a:p>
          </p:txBody>
        </p:sp>
      </p:grpSp>
      <p:pic>
        <p:nvPicPr>
          <p:cNvPr id="19461" name="Picture 7"/>
          <p:cNvPicPr preferRelativeResize="0">
            <a:picLocks noChangeAspect="1" noChangeArrowheads="1"/>
          </p:cNvPicPr>
          <p:nvPr/>
        </p:nvPicPr>
        <p:blipFill>
          <a:blip r:embed="rId3" cstate="print"/>
          <a:srcRect r="60161"/>
          <a:stretch>
            <a:fillRect/>
          </a:stretch>
        </p:blipFill>
        <p:spPr bwMode="auto">
          <a:xfrm>
            <a:off x="3530600" y="2590800"/>
            <a:ext cx="1574800" cy="17526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28442DC6-8792-41F9-8D00-45C4DADF1BD7}"/>
              </a:ext>
            </a:extLst>
          </p:cNvPr>
          <p:cNvSpPr>
            <a:spLocks noGrp="1"/>
          </p:cNvSpPr>
          <p:nvPr>
            <p:ph type="sldNum" sz="quarter" idx="12"/>
          </p:nvPr>
        </p:nvSpPr>
        <p:spPr/>
        <p:txBody>
          <a:bodyPr/>
          <a:lstStyle/>
          <a:p>
            <a:pPr>
              <a:defRPr/>
            </a:pPr>
            <a:fld id="{1A55FB4D-EF57-4D4B-A13E-73FB1369E1D1}"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7" dur="500"/>
                                        <p:tgtEl>
                                          <p:spTgt spid="808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9">
                                            <p:txEl>
                                              <p:pRg st="5" end="5"/>
                                            </p:txEl>
                                          </p:spTgt>
                                        </p:tgtEl>
                                        <p:attrNameLst>
                                          <p:attrName>style.visibility</p:attrName>
                                        </p:attrNameLst>
                                      </p:cBhvr>
                                      <p:to>
                                        <p:strVal val="visible"/>
                                      </p:to>
                                    </p:set>
                                    <p:animEffect transition="in" filter="blinds(horizontal)">
                                      <p:cBhvr>
                                        <p:cTn id="12"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sr-Latn-CS" sz="4000" dirty="0"/>
              <a:t>Što nečeg ima više –</a:t>
            </a:r>
            <a:br>
              <a:rPr lang="sr-Latn-CS" sz="4000" dirty="0"/>
            </a:br>
            <a:r>
              <a:rPr lang="sr-Latn-CS" sz="4000" dirty="0"/>
              <a:t>pada mu granična </a:t>
            </a:r>
            <a:r>
              <a:rPr lang="sr-Latn-CS" sz="4000" u="sng" dirty="0"/>
              <a:t>vrednost</a:t>
            </a:r>
            <a:endParaRPr lang="en-US" sz="4000" u="sng" dirty="0"/>
          </a:p>
        </p:txBody>
      </p:sp>
      <p:sp>
        <p:nvSpPr>
          <p:cNvPr id="81923" name="Rectangle 3"/>
          <p:cNvSpPr>
            <a:spLocks noGrp="1" noChangeArrowheads="1"/>
          </p:cNvSpPr>
          <p:nvPr>
            <p:ph type="body" idx="1"/>
          </p:nvPr>
        </p:nvSpPr>
        <p:spPr>
          <a:xfrm>
            <a:off x="0" y="1981200"/>
            <a:ext cx="7543800" cy="4114800"/>
          </a:xfrm>
        </p:spPr>
        <p:txBody>
          <a:bodyPr/>
          <a:lstStyle/>
          <a:p>
            <a:pPr eaLnBrk="1" hangingPunct="1">
              <a:defRPr/>
            </a:pPr>
            <a:r>
              <a:rPr lang="en-US" dirty="0" err="1">
                <a:effectLst/>
              </a:rPr>
              <a:t>Opadanje</a:t>
            </a:r>
            <a:r>
              <a:rPr lang="en-US" dirty="0">
                <a:effectLst/>
              </a:rPr>
              <a:t> </a:t>
            </a:r>
            <a:r>
              <a:rPr lang="en-US" dirty="0" err="1">
                <a:effectLst/>
              </a:rPr>
              <a:t>GSS</a:t>
            </a:r>
            <a:r>
              <a:rPr lang="sr-Latn-CS" dirty="0">
                <a:effectLst/>
              </a:rPr>
              <a:t> – kako raste količina X njena </a:t>
            </a:r>
            <a:r>
              <a:rPr lang="sr-Latn-CS" b="1" u="sng" dirty="0">
                <a:effectLst/>
              </a:rPr>
              <a:t>granična vrednost</a:t>
            </a:r>
            <a:r>
              <a:rPr lang="sr-Latn-CS" dirty="0">
                <a:effectLst/>
              </a:rPr>
              <a:t> pada</a:t>
            </a:r>
          </a:p>
          <a:p>
            <a:pPr eaLnBrk="1" hangingPunct="1">
              <a:defRPr/>
            </a:pPr>
            <a:endParaRPr lang="en-US" dirty="0"/>
          </a:p>
        </p:txBody>
      </p:sp>
      <p:pic>
        <p:nvPicPr>
          <p:cNvPr id="21508" name="Picture 4"/>
          <p:cNvPicPr preferRelativeResize="0">
            <a:picLocks noChangeAspect="1" noChangeArrowheads="1"/>
          </p:cNvPicPr>
          <p:nvPr/>
        </p:nvPicPr>
        <p:blipFill>
          <a:blip r:embed="rId2" cstate="print"/>
          <a:srcRect r="60161"/>
          <a:stretch>
            <a:fillRect/>
          </a:stretch>
        </p:blipFill>
        <p:spPr bwMode="auto">
          <a:xfrm>
            <a:off x="6564313" y="2590800"/>
            <a:ext cx="2122487" cy="2362200"/>
          </a:xfrm>
          <a:prstGeom prst="rect">
            <a:avLst/>
          </a:prstGeom>
          <a:noFill/>
          <a:ln w="9525">
            <a:noFill/>
            <a:miter lim="800000"/>
            <a:headEnd/>
            <a:tailEnd/>
          </a:ln>
        </p:spPr>
      </p:pic>
      <p:sp>
        <p:nvSpPr>
          <p:cNvPr id="81925" name="Rectangle 5"/>
          <p:cNvSpPr>
            <a:spLocks noChangeArrowheads="1"/>
          </p:cNvSpPr>
          <p:nvPr/>
        </p:nvSpPr>
        <p:spPr bwMode="auto">
          <a:xfrm>
            <a:off x="1295400" y="3644900"/>
            <a:ext cx="5181600" cy="2677656"/>
          </a:xfrm>
          <a:prstGeom prst="rect">
            <a:avLst/>
          </a:prstGeom>
          <a:noFill/>
          <a:ln w="9525">
            <a:noFill/>
            <a:miter lim="800000"/>
            <a:headEnd/>
            <a:tailEnd/>
          </a:ln>
        </p:spPr>
        <p:txBody>
          <a:bodyPr>
            <a:spAutoFit/>
          </a:bodyPr>
          <a:lstStyle/>
          <a:p>
            <a:r>
              <a:rPr lang="sr-Latn-RS" sz="2400" b="1" u="none" dirty="0"/>
              <a:t>Opadajuća GSS</a:t>
            </a:r>
          </a:p>
          <a:p>
            <a:endParaRPr lang="sr-Latn-RS" sz="2400" b="1" u="none" dirty="0"/>
          </a:p>
          <a:p>
            <a:r>
              <a:rPr lang="en-US" sz="2400" b="1" u="none" dirty="0" err="1"/>
              <a:t>zemlja</a:t>
            </a:r>
            <a:r>
              <a:rPr lang="en-US" sz="2400" b="1" u="none" dirty="0"/>
              <a:t> </a:t>
            </a:r>
            <a:r>
              <a:rPr lang="en-US" sz="2400" b="1" u="none" dirty="0" err="1"/>
              <a:t>odust</a:t>
            </a:r>
            <a:r>
              <a:rPr lang="sr-Latn-RS" sz="2400" b="1" u="none" dirty="0"/>
              <a:t>e</a:t>
            </a:r>
            <a:r>
              <a:rPr lang="en-US" sz="2400" b="1" u="none" dirty="0"/>
              <a:t> od </a:t>
            </a:r>
            <a:r>
              <a:rPr lang="en-US" sz="2400" b="1" u="none" dirty="0" err="1"/>
              <a:t>sve</a:t>
            </a:r>
            <a:r>
              <a:rPr lang="en-US" sz="2400" b="1" u="none" dirty="0"/>
              <a:t> </a:t>
            </a:r>
            <a:r>
              <a:rPr lang="en-US" sz="2400" b="1" u="none" dirty="0" err="1"/>
              <a:t>manje</a:t>
            </a:r>
            <a:r>
              <a:rPr lang="en-US" sz="2400" b="1" u="none" dirty="0"/>
              <a:t> </a:t>
            </a:r>
            <a:r>
              <a:rPr lang="en-US" sz="2400" b="1" u="none" dirty="0" err="1"/>
              <a:t>količine</a:t>
            </a:r>
            <a:r>
              <a:rPr lang="en-US" sz="2400" b="1" u="none" dirty="0"/>
              <a:t> Y </a:t>
            </a:r>
            <a:r>
              <a:rPr lang="en-US" sz="2400" b="1" u="none" dirty="0" err="1"/>
              <a:t>za</a:t>
            </a:r>
            <a:r>
              <a:rPr lang="sr-Latn-CS" sz="2400" b="1" u="none" dirty="0"/>
              <a:t> </a:t>
            </a:r>
            <a:r>
              <a:rPr lang="en-US" sz="2400" b="1" u="none" dirty="0" err="1"/>
              <a:t>dodatnu</a:t>
            </a:r>
            <a:r>
              <a:rPr lang="en-US" sz="2400" b="1" u="none" dirty="0"/>
              <a:t> </a:t>
            </a:r>
            <a:r>
              <a:rPr lang="en-US" sz="2400" b="1" u="none" dirty="0" err="1"/>
              <a:t>jedinicu</a:t>
            </a:r>
            <a:r>
              <a:rPr lang="en-US" sz="2400" b="1" u="none" dirty="0"/>
              <a:t> X </a:t>
            </a:r>
            <a:r>
              <a:rPr lang="en-US" sz="2400" b="1" u="none" dirty="0" err="1"/>
              <a:t>koju</a:t>
            </a:r>
            <a:r>
              <a:rPr lang="en-US" sz="2400" b="1" u="none" dirty="0"/>
              <a:t> </a:t>
            </a:r>
            <a:r>
              <a:rPr lang="en-US" sz="2400" b="1" u="none" dirty="0" err="1"/>
              <a:t>želi</a:t>
            </a:r>
            <a:r>
              <a:rPr lang="sr-Latn-CS" sz="2400" b="1" u="none" dirty="0"/>
              <a:t> – </a:t>
            </a:r>
          </a:p>
          <a:p>
            <a:endParaRPr lang="sr-Latn-CS" sz="2400" b="1" u="none" dirty="0"/>
          </a:p>
          <a:p>
            <a:r>
              <a:rPr lang="sr-Latn-CS" sz="2400" b="1" u="none" dirty="0"/>
              <a:t>kriva postaje horizontalna</a:t>
            </a:r>
            <a:endParaRPr lang="en-US" sz="2400" b="1" u="none" dirty="0"/>
          </a:p>
        </p:txBody>
      </p:sp>
      <p:sp>
        <p:nvSpPr>
          <p:cNvPr id="2" name="Slide Number Placeholder 1">
            <a:extLst>
              <a:ext uri="{FF2B5EF4-FFF2-40B4-BE49-F238E27FC236}">
                <a16:creationId xmlns:a16="http://schemas.microsoft.com/office/drawing/2014/main" id="{A4A1DA21-C89B-428F-94FF-28931B217474}"/>
              </a:ext>
            </a:extLst>
          </p:cNvPr>
          <p:cNvSpPr>
            <a:spLocks noGrp="1"/>
          </p:cNvSpPr>
          <p:nvPr>
            <p:ph type="sldNum" sz="quarter" idx="12"/>
          </p:nvPr>
        </p:nvSpPr>
        <p:spPr/>
        <p:txBody>
          <a:bodyPr/>
          <a:lstStyle/>
          <a:p>
            <a:pPr>
              <a:defRPr/>
            </a:pPr>
            <a:fld id="{1A55FB4D-EF57-4D4B-A13E-73FB1369E1D1}"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blinds(horizontal)">
                                      <p:cBhvr>
                                        <p:cTn id="7" dur="500"/>
                                        <p:tgtEl>
                                          <p:spTgt spid="819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81925">
                                            <p:txEl>
                                              <p:pRg st="2" end="2"/>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nodeType="clickEffect">
                                  <p:stCondLst>
                                    <p:cond delay="0"/>
                                  </p:stCondLst>
                                  <p:iterate type="lt">
                                    <p:tmPct val="4000"/>
                                  </p:iterate>
                                  <p:childTnLst>
                                    <p:set>
                                      <p:cBhvr override="childStyle">
                                        <p:cTn id="15" dur="500" fill="hold"/>
                                        <p:tgtEl>
                                          <p:spTgt spid="81925">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sr-Latn-CS" dirty="0"/>
              <a:t>Obratno kod proizvodnje-GST je posle tačke B skoro vertikalna </a:t>
            </a:r>
            <a:endParaRPr lang="en-US" dirty="0"/>
          </a:p>
        </p:txBody>
      </p:sp>
      <p:sp>
        <p:nvSpPr>
          <p:cNvPr id="3" name="Content Placeholder 2"/>
          <p:cNvSpPr>
            <a:spLocks noGrp="1"/>
          </p:cNvSpPr>
          <p:nvPr>
            <p:ph idx="1"/>
          </p:nvPr>
        </p:nvSpPr>
        <p:spPr/>
        <p:txBody>
          <a:bodyPr/>
          <a:lstStyle/>
          <a:p>
            <a:pPr eaLnBrk="1" hangingPunct="1">
              <a:defRPr/>
            </a:pPr>
            <a:endParaRPr lang="sr-Latn-CS" dirty="0"/>
          </a:p>
          <a:p>
            <a:pPr eaLnBrk="1" hangingPunct="1">
              <a:defRPr/>
            </a:pPr>
            <a:endParaRPr lang="en-US" dirty="0"/>
          </a:p>
        </p:txBody>
      </p:sp>
      <p:sp>
        <p:nvSpPr>
          <p:cNvPr id="4" name="Rectangle 6"/>
          <p:cNvSpPr>
            <a:spLocks noChangeArrowheads="1"/>
          </p:cNvSpPr>
          <p:nvPr/>
        </p:nvSpPr>
        <p:spPr bwMode="auto">
          <a:xfrm>
            <a:off x="1752600" y="4038600"/>
            <a:ext cx="7162800" cy="2677656"/>
          </a:xfrm>
          <a:prstGeom prst="rect">
            <a:avLst/>
          </a:prstGeom>
          <a:noFill/>
          <a:ln w="9525">
            <a:noFill/>
            <a:miter lim="800000"/>
            <a:headEnd/>
            <a:tailEnd/>
          </a:ln>
        </p:spPr>
        <p:txBody>
          <a:bodyPr>
            <a:spAutoFit/>
          </a:bodyPr>
          <a:lstStyle/>
          <a:p>
            <a:r>
              <a:rPr lang="sr-Latn-CS" sz="2400" b="1" u="none" dirty="0"/>
              <a:t>Rastuća GST</a:t>
            </a:r>
          </a:p>
          <a:p>
            <a:endParaRPr lang="sr-Latn-CS" sz="2400" b="1" u="none" dirty="0"/>
          </a:p>
          <a:p>
            <a:r>
              <a:rPr lang="en-US" sz="2400" b="1" u="none" dirty="0" err="1"/>
              <a:t>zemlja</a:t>
            </a:r>
            <a:r>
              <a:rPr lang="en-US" sz="2400" b="1" u="none" dirty="0"/>
              <a:t> </a:t>
            </a:r>
            <a:r>
              <a:rPr lang="en-US" sz="2400" b="1" u="none" dirty="0" err="1"/>
              <a:t>odustaj</a:t>
            </a:r>
            <a:r>
              <a:rPr lang="sr-Latn-CS" sz="2400" b="1" u="none" dirty="0"/>
              <a:t>e</a:t>
            </a:r>
            <a:r>
              <a:rPr lang="en-US" sz="2400" b="1" u="none" dirty="0"/>
              <a:t> od </a:t>
            </a:r>
            <a:r>
              <a:rPr lang="en-US" sz="2400" b="1" u="none" dirty="0" err="1"/>
              <a:t>sve</a:t>
            </a:r>
            <a:r>
              <a:rPr lang="en-US" sz="2400" b="1" u="none" dirty="0"/>
              <a:t> </a:t>
            </a:r>
            <a:r>
              <a:rPr lang="sr-Latn-CS" sz="2400" b="1" u="none" dirty="0"/>
              <a:t>veće </a:t>
            </a:r>
            <a:r>
              <a:rPr lang="en-US" sz="2400" b="1" u="none" dirty="0" err="1"/>
              <a:t>količine</a:t>
            </a:r>
            <a:r>
              <a:rPr lang="en-US" sz="2400" b="1" u="none" dirty="0"/>
              <a:t> Y </a:t>
            </a:r>
            <a:endParaRPr lang="sr-Latn-CS" sz="2400" b="1" u="none" dirty="0"/>
          </a:p>
          <a:p>
            <a:endParaRPr lang="sr-Latn-CS" sz="2400" b="1" u="none" dirty="0"/>
          </a:p>
          <a:p>
            <a:r>
              <a:rPr lang="sr-Latn-CS" sz="2400" b="1" u="none" dirty="0"/>
              <a:t>da bi napravila </a:t>
            </a:r>
            <a:r>
              <a:rPr lang="en-US" sz="2400" b="1" u="none" dirty="0" err="1"/>
              <a:t>dodatnu</a:t>
            </a:r>
            <a:r>
              <a:rPr lang="en-US" sz="2400" b="1" u="none" dirty="0"/>
              <a:t> </a:t>
            </a:r>
            <a:r>
              <a:rPr lang="en-US" sz="2400" b="1" u="none" dirty="0" err="1"/>
              <a:t>jedinicu</a:t>
            </a:r>
            <a:r>
              <a:rPr lang="en-US" sz="2400" b="1" u="none" dirty="0"/>
              <a:t> X</a:t>
            </a:r>
            <a:endParaRPr lang="sr-Latn-CS" sz="2400" b="1" u="none" dirty="0"/>
          </a:p>
          <a:p>
            <a:endParaRPr lang="sr-Latn-CS" sz="2400" b="1" u="none" dirty="0"/>
          </a:p>
          <a:p>
            <a:pPr>
              <a:buFont typeface="Arial" pitchFamily="34" charset="0"/>
              <a:buChar char="•"/>
            </a:pPr>
            <a:r>
              <a:rPr lang="sr-Latn-CS" sz="2400" b="1" u="none" dirty="0"/>
              <a:t>GST postaje vertikalna</a:t>
            </a:r>
            <a:endParaRPr lang="en-US" sz="2400" b="1" u="none" dirty="0"/>
          </a:p>
        </p:txBody>
      </p:sp>
      <p:pic>
        <p:nvPicPr>
          <p:cNvPr id="22533" name="Picture 8"/>
          <p:cNvPicPr>
            <a:picLocks noChangeAspect="1" noChangeArrowheads="1"/>
          </p:cNvPicPr>
          <p:nvPr/>
        </p:nvPicPr>
        <p:blipFill>
          <a:blip r:embed="rId2" cstate="print"/>
          <a:srcRect t="35286" r="39400"/>
          <a:stretch>
            <a:fillRect/>
          </a:stretch>
        </p:blipFill>
        <p:spPr bwMode="auto">
          <a:xfrm>
            <a:off x="5334000" y="2162175"/>
            <a:ext cx="3429000" cy="1600200"/>
          </a:xfrm>
          <a:prstGeom prst="rect">
            <a:avLst/>
          </a:prstGeom>
          <a:noFill/>
          <a:ln w="9525">
            <a:noFill/>
            <a:miter lim="800000"/>
            <a:headEnd/>
            <a:tailEnd/>
          </a:ln>
        </p:spPr>
      </p:pic>
      <p:sp>
        <p:nvSpPr>
          <p:cNvPr id="22534" name="Oval 9"/>
          <p:cNvSpPr>
            <a:spLocks noChangeArrowheads="1"/>
          </p:cNvSpPr>
          <p:nvPr/>
        </p:nvSpPr>
        <p:spPr bwMode="auto">
          <a:xfrm>
            <a:off x="6515100" y="2538413"/>
            <a:ext cx="336550" cy="187325"/>
          </a:xfrm>
          <a:prstGeom prst="ellipse">
            <a:avLst/>
          </a:prstGeom>
          <a:noFill/>
          <a:ln w="38100">
            <a:solidFill>
              <a:schemeClr val="bg2"/>
            </a:solidFill>
            <a:round/>
            <a:headEnd/>
            <a:tailEnd/>
          </a:ln>
        </p:spPr>
        <p:txBody>
          <a:bodyPr wrap="none" anchor="ctr"/>
          <a:lstStyle/>
          <a:p>
            <a:endParaRPr lang="en-US"/>
          </a:p>
        </p:txBody>
      </p:sp>
      <p:sp>
        <p:nvSpPr>
          <p:cNvPr id="5" name="Slide Number Placeholder 4">
            <a:extLst>
              <a:ext uri="{FF2B5EF4-FFF2-40B4-BE49-F238E27FC236}">
                <a16:creationId xmlns:a16="http://schemas.microsoft.com/office/drawing/2014/main" id="{875BB66F-215A-4CF6-9C7D-45A5AF840EA0}"/>
              </a:ext>
            </a:extLst>
          </p:cNvPr>
          <p:cNvSpPr>
            <a:spLocks noGrp="1"/>
          </p:cNvSpPr>
          <p:nvPr>
            <p:ph type="sldNum" sz="quarter" idx="12"/>
          </p:nvPr>
        </p:nvSpPr>
        <p:spPr/>
        <p:txBody>
          <a:bodyPr/>
          <a:lstStyle/>
          <a:p>
            <a:pPr>
              <a:defRPr/>
            </a:pPr>
            <a:fld id="{1A55FB4D-EF57-4D4B-A13E-73FB1369E1D1}"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par>
                                <p:cTn id="18" presetID="3" presetClass="entr" presetSubtype="10" fill="hold" grpId="0" nodeType="withEffect">
                                  <p:stCondLst>
                                    <p:cond delay="0"/>
                                  </p:stCondLst>
                                  <p:iterate type="lt">
                                    <p:tmPct val="0"/>
                                  </p:iterate>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linds(horizont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iterate type="lt">
                                    <p:tmAbs val="0"/>
                                  </p:iterate>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nodeType="clickEffect">
                                  <p:stCondLst>
                                    <p:cond delay="0"/>
                                  </p:stCondLst>
                                  <p:iterate type="lt">
                                    <p:tmPct val="4000"/>
                                  </p:iterate>
                                  <p:childTnLst>
                                    <p:set>
                                      <p:cBhvr override="childStyle">
                                        <p:cTn id="28"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sr-Latn-CS"/>
              <a:t>Kako mogu da se seku?</a:t>
            </a:r>
            <a:endParaRPr lang="en-US"/>
          </a:p>
        </p:txBody>
      </p:sp>
      <p:sp>
        <p:nvSpPr>
          <p:cNvPr id="82947" name="Rectangle 3"/>
          <p:cNvSpPr>
            <a:spLocks noGrp="1" noChangeArrowheads="1"/>
          </p:cNvSpPr>
          <p:nvPr>
            <p:ph type="body" sz="half" idx="1"/>
          </p:nvPr>
        </p:nvSpPr>
        <p:spPr/>
        <p:txBody>
          <a:bodyPr/>
          <a:lstStyle/>
          <a:p>
            <a:pPr eaLnBrk="1" hangingPunct="1">
              <a:defRPr/>
            </a:pPr>
            <a:endParaRPr lang="sr-Latn-CS"/>
          </a:p>
          <a:p>
            <a:pPr eaLnBrk="1" hangingPunct="1">
              <a:defRPr/>
            </a:pPr>
            <a:endParaRPr lang="sr-Latn-CS"/>
          </a:p>
          <a:p>
            <a:pPr eaLnBrk="1" hangingPunct="1">
              <a:defRPr/>
            </a:pPr>
            <a:endParaRPr lang="sr-Latn-CS"/>
          </a:p>
          <a:p>
            <a:pPr eaLnBrk="1" hangingPunct="1">
              <a:defRPr/>
            </a:pPr>
            <a:endParaRPr lang="sr-Latn-CS"/>
          </a:p>
          <a:p>
            <a:pPr eaLnBrk="1" hangingPunct="1">
              <a:defRPr/>
            </a:pPr>
            <a:endParaRPr lang="sr-Latn-CS"/>
          </a:p>
          <a:p>
            <a:pPr eaLnBrk="1" hangingPunct="1">
              <a:defRPr/>
            </a:pPr>
            <a:endParaRPr lang="sr-Latn-CS"/>
          </a:p>
          <a:p>
            <a:pPr eaLnBrk="1" hangingPunct="1">
              <a:defRPr/>
            </a:pPr>
            <a:endParaRPr lang="sr-Latn-CS"/>
          </a:p>
          <a:p>
            <a:pPr eaLnBrk="1" hangingPunct="1">
              <a:defRPr/>
            </a:pPr>
            <a:endParaRPr lang="en-US"/>
          </a:p>
        </p:txBody>
      </p:sp>
      <p:sp>
        <p:nvSpPr>
          <p:cNvPr id="82950" name="Rectangle 6"/>
          <p:cNvSpPr>
            <a:spLocks noGrp="1" noChangeArrowheads="1"/>
          </p:cNvSpPr>
          <p:nvPr>
            <p:ph type="body" sz="half" idx="2"/>
          </p:nvPr>
        </p:nvSpPr>
        <p:spPr/>
        <p:txBody>
          <a:bodyPr/>
          <a:lstStyle/>
          <a:p>
            <a:pPr eaLnBrk="1" hangingPunct="1">
              <a:defRPr/>
            </a:pPr>
            <a:r>
              <a:rPr lang="sr-Latn-CS" dirty="0"/>
              <a:t>Tj isto zadovoljenje se ostvaruje na dva različita nivoa </a:t>
            </a:r>
            <a:r>
              <a:rPr lang="sr-Latn-CS" dirty="0" err="1"/>
              <a:t>zadovoljenjenja</a:t>
            </a:r>
            <a:r>
              <a:rPr lang="sr-Latn-CS" dirty="0"/>
              <a:t> </a:t>
            </a:r>
          </a:p>
          <a:p>
            <a:pPr eaLnBrk="1" hangingPunct="1">
              <a:defRPr/>
            </a:pPr>
            <a:r>
              <a:rPr lang="sr-Latn-CS" dirty="0"/>
              <a:t>To znači </a:t>
            </a:r>
          </a:p>
          <a:p>
            <a:pPr eaLnBrk="1" hangingPunct="1">
              <a:defRPr/>
            </a:pPr>
            <a:r>
              <a:rPr lang="sr-Latn-CS" dirty="0"/>
              <a:t>isto zadovoljenje </a:t>
            </a:r>
          </a:p>
          <a:p>
            <a:pPr eaLnBrk="1" hangingPunct="1">
              <a:defRPr/>
            </a:pPr>
            <a:r>
              <a:rPr lang="sr-Latn-CS" dirty="0"/>
              <a:t>nije isto!</a:t>
            </a:r>
          </a:p>
          <a:p>
            <a:pPr eaLnBrk="1" hangingPunct="1">
              <a:defRPr/>
            </a:pPr>
            <a:endParaRPr lang="en-US" dirty="0"/>
          </a:p>
        </p:txBody>
      </p:sp>
      <p:pic>
        <p:nvPicPr>
          <p:cNvPr id="82948" name="Picture 4"/>
          <p:cNvPicPr preferRelativeResize="0">
            <a:picLocks noChangeAspect="1" noChangeArrowheads="1"/>
          </p:cNvPicPr>
          <p:nvPr/>
        </p:nvPicPr>
        <p:blipFill>
          <a:blip r:embed="rId2" cstate="print"/>
          <a:srcRect r="60161"/>
          <a:stretch>
            <a:fillRect/>
          </a:stretch>
        </p:blipFill>
        <p:spPr bwMode="auto">
          <a:xfrm>
            <a:off x="990600" y="1905000"/>
            <a:ext cx="3560763" cy="3962400"/>
          </a:xfrm>
          <a:prstGeom prst="rect">
            <a:avLst/>
          </a:prstGeom>
          <a:noFill/>
          <a:ln w="9525">
            <a:noFill/>
            <a:miter lim="800000"/>
            <a:headEnd/>
            <a:tailEnd/>
          </a:ln>
        </p:spPr>
      </p:pic>
      <p:sp>
        <p:nvSpPr>
          <p:cNvPr id="82949" name="Arc 5"/>
          <p:cNvSpPr>
            <a:spLocks/>
          </p:cNvSpPr>
          <p:nvPr/>
        </p:nvSpPr>
        <p:spPr bwMode="auto">
          <a:xfrm rot="5400000" flipV="1">
            <a:off x="4018757" y="1124743"/>
            <a:ext cx="1181100" cy="3579813"/>
          </a:xfrm>
          <a:custGeom>
            <a:avLst/>
            <a:gdLst>
              <a:gd name="T0" fmla="*/ 0 w 20138"/>
              <a:gd name="T1" fmla="*/ 2147483647 h 21600"/>
              <a:gd name="T2" fmla="*/ 2147483647 w 20138"/>
              <a:gd name="T3" fmla="*/ 2147483647 h 21600"/>
              <a:gd name="T4" fmla="*/ 2147483647 w 20138"/>
              <a:gd name="T5" fmla="*/ 2147483647 h 21600"/>
              <a:gd name="T6" fmla="*/ 0 60000 65536"/>
              <a:gd name="T7" fmla="*/ 0 60000 65536"/>
              <a:gd name="T8" fmla="*/ 0 60000 65536"/>
              <a:gd name="T9" fmla="*/ 0 w 20138"/>
              <a:gd name="T10" fmla="*/ 0 h 21600"/>
              <a:gd name="T11" fmla="*/ 20138 w 20138"/>
              <a:gd name="T12" fmla="*/ 21600 h 21600"/>
            </a:gdLst>
            <a:ahLst/>
            <a:cxnLst>
              <a:cxn ang="T6">
                <a:pos x="T0" y="T1"/>
              </a:cxn>
              <a:cxn ang="T7">
                <a:pos x="T2" y="T3"/>
              </a:cxn>
              <a:cxn ang="T8">
                <a:pos x="T4" y="T5"/>
              </a:cxn>
            </a:cxnLst>
            <a:rect l="T9" t="T10" r="T11" b="T12"/>
            <a:pathLst>
              <a:path w="20138" h="21600" fill="none" extrusionOk="0">
                <a:moveTo>
                  <a:pt x="0" y="113"/>
                </a:moveTo>
                <a:cubicBezTo>
                  <a:pt x="733" y="37"/>
                  <a:pt x="1471" y="-1"/>
                  <a:pt x="2209" y="0"/>
                </a:cubicBezTo>
                <a:cubicBezTo>
                  <a:pt x="9403" y="0"/>
                  <a:pt x="16126" y="3582"/>
                  <a:pt x="20138" y="9554"/>
                </a:cubicBezTo>
              </a:path>
              <a:path w="20138" h="21600" stroke="0" extrusionOk="0">
                <a:moveTo>
                  <a:pt x="0" y="113"/>
                </a:moveTo>
                <a:cubicBezTo>
                  <a:pt x="733" y="37"/>
                  <a:pt x="1471" y="-1"/>
                  <a:pt x="2209" y="0"/>
                </a:cubicBezTo>
                <a:cubicBezTo>
                  <a:pt x="9403" y="0"/>
                  <a:pt x="16126" y="3582"/>
                  <a:pt x="20138" y="9554"/>
                </a:cubicBezTo>
                <a:lnTo>
                  <a:pt x="2209" y="21600"/>
                </a:lnTo>
                <a:close/>
              </a:path>
            </a:pathLst>
          </a:custGeom>
          <a:noFill/>
          <a:ln w="38100">
            <a:solidFill>
              <a:srgbClr val="FF3300"/>
            </a:solidFill>
            <a:round/>
            <a:headEnd/>
            <a:tailEnd/>
          </a:ln>
        </p:spPr>
        <p:txBody>
          <a:bodyPr wrap="none" anchor="ctr"/>
          <a:lstStyle/>
          <a:p>
            <a:endParaRPr lang="en-GB"/>
          </a:p>
        </p:txBody>
      </p:sp>
      <p:sp>
        <p:nvSpPr>
          <p:cNvPr id="2" name="Slide Number Placeholder 1">
            <a:extLst>
              <a:ext uri="{FF2B5EF4-FFF2-40B4-BE49-F238E27FC236}">
                <a16:creationId xmlns:a16="http://schemas.microsoft.com/office/drawing/2014/main" id="{66D1384A-61AE-4882-AC01-CAD83A8978E7}"/>
              </a:ext>
            </a:extLst>
          </p:cNvPr>
          <p:cNvSpPr>
            <a:spLocks noGrp="1"/>
          </p:cNvSpPr>
          <p:nvPr>
            <p:ph type="sldNum" sz="quarter" idx="12"/>
          </p:nvPr>
        </p:nvSpPr>
        <p:spPr/>
        <p:txBody>
          <a:bodyPr/>
          <a:lstStyle/>
          <a:p>
            <a:pPr>
              <a:defRPr/>
            </a:pPr>
            <a:fld id="{6281B611-CECF-4CCB-AED1-D98E28F34150}"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linds(horizontal)">
                                      <p:cBhvr>
                                        <p:cTn id="7" dur="500"/>
                                        <p:tgtEl>
                                          <p:spTgt spid="829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blinds(horizontal)">
                                      <p:cBhvr>
                                        <p:cTn id="12" dur="500"/>
                                        <p:tgtEl>
                                          <p:spTgt spid="829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50">
                                            <p:txEl>
                                              <p:pRg st="0" end="0"/>
                                            </p:txEl>
                                          </p:spTgt>
                                        </p:tgtEl>
                                        <p:attrNameLst>
                                          <p:attrName>style.visibility</p:attrName>
                                        </p:attrNameLst>
                                      </p:cBhvr>
                                      <p:to>
                                        <p:strVal val="visible"/>
                                      </p:to>
                                    </p:set>
                                    <p:animEffect transition="in" filter="blinds(horizontal)">
                                      <p:cBhvr>
                                        <p:cTn id="17" dur="500"/>
                                        <p:tgtEl>
                                          <p:spTgt spid="829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950">
                                            <p:txEl>
                                              <p:pRg st="1" end="1"/>
                                            </p:txEl>
                                          </p:spTgt>
                                        </p:tgtEl>
                                        <p:attrNameLst>
                                          <p:attrName>style.visibility</p:attrName>
                                        </p:attrNameLst>
                                      </p:cBhvr>
                                      <p:to>
                                        <p:strVal val="visible"/>
                                      </p:to>
                                    </p:set>
                                    <p:animEffect transition="in" filter="blinds(horizontal)">
                                      <p:cBhvr>
                                        <p:cTn id="22" dur="500"/>
                                        <p:tgtEl>
                                          <p:spTgt spid="8295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950">
                                            <p:txEl>
                                              <p:pRg st="2" end="2"/>
                                            </p:txEl>
                                          </p:spTgt>
                                        </p:tgtEl>
                                        <p:attrNameLst>
                                          <p:attrName>style.visibility</p:attrName>
                                        </p:attrNameLst>
                                      </p:cBhvr>
                                      <p:to>
                                        <p:strVal val="visible"/>
                                      </p:to>
                                    </p:set>
                                    <p:animEffect transition="in" filter="blinds(horizontal)">
                                      <p:cBhvr>
                                        <p:cTn id="27" dur="500"/>
                                        <p:tgtEl>
                                          <p:spTgt spid="829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950">
                                            <p:txEl>
                                              <p:pRg st="3" end="3"/>
                                            </p:txEl>
                                          </p:spTgt>
                                        </p:tgtEl>
                                        <p:attrNameLst>
                                          <p:attrName>style.visibility</p:attrName>
                                        </p:attrNameLst>
                                      </p:cBhvr>
                                      <p:to>
                                        <p:strVal val="visible"/>
                                      </p:to>
                                    </p:set>
                                    <p:animEffect transition="in" filter="blinds(horizontal)">
                                      <p:cBhvr>
                                        <p:cTn id="32" dur="500"/>
                                        <p:tgtEl>
                                          <p:spTgt spid="829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build="p"/>
      <p:bldP spid="829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a:t>1. </a:t>
            </a:r>
            <a:r>
              <a:rPr lang="sr-Latn-CS" sz="2800" dirty="0"/>
              <a:t>Ako rikardijanski model potvrđen na podacima iz prakse, </a:t>
            </a:r>
            <a:r>
              <a:rPr lang="sr-Latn-CS" sz="2800" u="sng" dirty="0"/>
              <a:t>zašto su nam onda potrebni drugi modeli</a:t>
            </a:r>
            <a:r>
              <a:rPr lang="en-US" sz="2800" u="sng" dirty="0"/>
              <a:t>?</a:t>
            </a:r>
            <a:br>
              <a:rPr lang="en-US" sz="2800" u="sng" dirty="0"/>
            </a:br>
            <a:endParaRPr lang="en-US" sz="2800" u="sng" dirty="0"/>
          </a:p>
        </p:txBody>
      </p:sp>
      <p:sp>
        <p:nvSpPr>
          <p:cNvPr id="3" name="Content Placeholder 2"/>
          <p:cNvSpPr>
            <a:spLocks noGrp="1"/>
          </p:cNvSpPr>
          <p:nvPr>
            <p:ph idx="1"/>
          </p:nvPr>
        </p:nvSpPr>
        <p:spPr/>
        <p:txBody>
          <a:bodyPr/>
          <a:lstStyle/>
          <a:p>
            <a:pPr eaLnBrk="1" hangingPunct="1">
              <a:defRPr/>
            </a:pPr>
            <a:endParaRPr lang="sr-Latn-CS" dirty="0"/>
          </a:p>
          <a:p>
            <a:pPr eaLnBrk="1" hangingPunct="1">
              <a:defRPr/>
            </a:pPr>
            <a:r>
              <a:rPr lang="sr-Latn-CS" dirty="0"/>
              <a:t>Zato što se ovde </a:t>
            </a:r>
            <a:r>
              <a:rPr lang="en-GB" dirty="0" err="1"/>
              <a:t>komparativne</a:t>
            </a:r>
            <a:r>
              <a:rPr lang="en-GB" dirty="0"/>
              <a:t> </a:t>
            </a:r>
            <a:r>
              <a:rPr lang="en-GB" dirty="0" err="1"/>
              <a:t>prednosti</a:t>
            </a:r>
            <a:r>
              <a:rPr lang="en-GB" dirty="0"/>
              <a:t> </a:t>
            </a:r>
            <a:r>
              <a:rPr lang="en-GB" u="sng" dirty="0" err="1"/>
              <a:t>konstatuju</a:t>
            </a:r>
            <a:r>
              <a:rPr lang="en-GB" u="sng" dirty="0"/>
              <a:t> </a:t>
            </a:r>
          </a:p>
          <a:p>
            <a:pPr eaLnBrk="1" hangingPunct="1">
              <a:defRPr/>
            </a:pPr>
            <a:r>
              <a:rPr lang="sr-Latn-CS" dirty="0"/>
              <a:t>umesto što se </a:t>
            </a:r>
            <a:r>
              <a:rPr lang="sr-Latn-CS" u="sng" dirty="0"/>
              <a:t>objašnjavaju</a:t>
            </a:r>
            <a:r>
              <a:rPr lang="sr-Latn-CS" dirty="0"/>
              <a:t> komparativne prednosti </a:t>
            </a:r>
            <a:endParaRPr lang="en-GB" dirty="0"/>
          </a:p>
          <a:p>
            <a:pPr lvl="2" eaLnBrk="1" hangingPunct="1">
              <a:defRPr/>
            </a:pPr>
            <a:r>
              <a:rPr lang="en-US" dirty="0"/>
              <a:t>(</a:t>
            </a:r>
            <a:r>
              <a:rPr lang="sr-Latn-CS" dirty="0"/>
              <a:t>npr</a:t>
            </a:r>
            <a:r>
              <a:rPr lang="en-US" dirty="0"/>
              <a:t>, </a:t>
            </a:r>
            <a:r>
              <a:rPr lang="sr-Latn-CS" dirty="0"/>
              <a:t>ne objašnjava se otkuda potiču razlike u produktivnosti rada</a:t>
            </a:r>
            <a:r>
              <a:rPr lang="en-US" dirty="0"/>
              <a:t>) </a:t>
            </a:r>
            <a:endParaRPr lang="sr-Latn-RS" dirty="0"/>
          </a:p>
          <a:p>
            <a:pPr eaLnBrk="1" hangingPunct="1">
              <a:defRPr/>
            </a:pPr>
            <a:r>
              <a:rPr lang="en-GB" dirty="0"/>
              <a:t>A</a:t>
            </a:r>
            <a:r>
              <a:rPr lang="sr-Latn-RS" dirty="0"/>
              <a:t>ko teorija ne otkriva uzrok pojave – ona ne spada u univerzalne</a:t>
            </a:r>
            <a:endParaRPr lang="en-US" dirty="0"/>
          </a:p>
          <a:p>
            <a:pPr eaLnBrk="1" hangingPunct="1">
              <a:defRPr/>
            </a:pPr>
            <a:endParaRPr lang="en-US" dirty="0"/>
          </a:p>
        </p:txBody>
      </p:sp>
      <p:sp>
        <p:nvSpPr>
          <p:cNvPr id="4" name="Slide Number Placeholder 3">
            <a:extLst>
              <a:ext uri="{FF2B5EF4-FFF2-40B4-BE49-F238E27FC236}">
                <a16:creationId xmlns:a16="http://schemas.microsoft.com/office/drawing/2014/main" id="{91D7A237-553F-4AC9-BD59-556812D8C1DB}"/>
              </a:ext>
            </a:extLst>
          </p:cNvPr>
          <p:cNvSpPr>
            <a:spLocks noGrp="1"/>
          </p:cNvSpPr>
          <p:nvPr>
            <p:ph type="sldNum" sz="quarter" idx="12"/>
          </p:nvPr>
        </p:nvSpPr>
        <p:spPr/>
        <p:txBody>
          <a:bodyPr/>
          <a:lstStyle/>
          <a:p>
            <a:pPr>
              <a:defRPr/>
            </a:pPr>
            <a:fld id="{1A55FB4D-EF57-4D4B-A13E-73FB1369E1D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sr-Latn-CS" sz="4000"/>
              <a:t>Mogu ako se izmeni raspodela realnog dohotka</a:t>
            </a:r>
            <a:endParaRPr lang="en-US" sz="4000"/>
          </a:p>
        </p:txBody>
      </p:sp>
      <p:sp>
        <p:nvSpPr>
          <p:cNvPr id="89093" name="Rectangle 5"/>
          <p:cNvSpPr>
            <a:spLocks noGrp="1" noChangeArrowheads="1"/>
          </p:cNvSpPr>
          <p:nvPr>
            <p:ph type="body" idx="1"/>
          </p:nvPr>
        </p:nvSpPr>
        <p:spPr/>
        <p:txBody>
          <a:bodyPr/>
          <a:lstStyle/>
          <a:p>
            <a:pPr eaLnBrk="1" hangingPunct="1">
              <a:lnSpc>
                <a:spcPct val="90000"/>
              </a:lnSpc>
              <a:defRPr/>
            </a:pPr>
            <a:r>
              <a:rPr lang="sr-Latn-CS" sz="2400" i="1" dirty="0">
                <a:effectLst/>
              </a:rPr>
              <a:t>Ako jedna grupa gubi!!! Pa se spusti na nižu krivu, tj. niži nivo zadovoljenja</a:t>
            </a:r>
          </a:p>
          <a:p>
            <a:pPr eaLnBrk="1" hangingPunct="1">
              <a:lnSpc>
                <a:spcPct val="90000"/>
              </a:lnSpc>
              <a:buFont typeface="Wingdings" pitchFamily="2" charset="2"/>
              <a:buNone/>
              <a:defRPr/>
            </a:pPr>
            <a:endParaRPr lang="sr-Latn-CS" sz="2400" i="1" dirty="0">
              <a:effectLst/>
            </a:endParaRPr>
          </a:p>
          <a:p>
            <a:pPr eaLnBrk="1" hangingPunct="1">
              <a:lnSpc>
                <a:spcPct val="90000"/>
              </a:lnSpc>
              <a:defRPr/>
            </a:pPr>
            <a:r>
              <a:rPr lang="sr-Latn-CS" sz="2400" i="1" dirty="0">
                <a:effectLst/>
              </a:rPr>
              <a:t>Uvodimo </a:t>
            </a:r>
            <a:r>
              <a:rPr lang="en-US" sz="2400" i="1" dirty="0" err="1">
                <a:effectLst/>
              </a:rPr>
              <a:t>princip</a:t>
            </a:r>
            <a:r>
              <a:rPr lang="sr-Latn-CS" sz="2400" i="1" dirty="0">
                <a:effectLst/>
              </a:rPr>
              <a:t> </a:t>
            </a:r>
            <a:r>
              <a:rPr lang="en-US" sz="2400" i="1" dirty="0" err="1">
                <a:effectLst/>
              </a:rPr>
              <a:t>kompenzacije</a:t>
            </a:r>
            <a:r>
              <a:rPr lang="en-US" sz="2400" dirty="0">
                <a:effectLst/>
              </a:rPr>
              <a:t>. </a:t>
            </a:r>
            <a:r>
              <a:rPr lang="sr-Latn-CS" sz="2400" dirty="0">
                <a:effectLst/>
              </a:rPr>
              <a:t>– da bismo bili sigurni da je došlo do poboljšanja u smislu Pareta</a:t>
            </a:r>
          </a:p>
          <a:p>
            <a:pPr eaLnBrk="1" hangingPunct="1">
              <a:lnSpc>
                <a:spcPct val="90000"/>
              </a:lnSpc>
              <a:defRPr/>
            </a:pPr>
            <a:endParaRPr lang="sr-Latn-CS" sz="2400" dirty="0">
              <a:effectLst/>
            </a:endParaRPr>
          </a:p>
          <a:p>
            <a:pPr eaLnBrk="1" hangingPunct="1">
              <a:lnSpc>
                <a:spcPct val="90000"/>
              </a:lnSpc>
              <a:defRPr/>
            </a:pPr>
            <a:r>
              <a:rPr lang="en-US" sz="2400" dirty="0" err="1">
                <a:effectLst/>
              </a:rPr>
              <a:t>zemlja</a:t>
            </a:r>
            <a:r>
              <a:rPr lang="en-US" sz="2400" dirty="0">
                <a:effectLst/>
              </a:rPr>
              <a:t> će </a:t>
            </a:r>
            <a:r>
              <a:rPr lang="en-US" sz="2400" dirty="0" err="1">
                <a:effectLst/>
              </a:rPr>
              <a:t>biti</a:t>
            </a:r>
            <a:r>
              <a:rPr lang="en-US" sz="2400" dirty="0">
                <a:effectLst/>
              </a:rPr>
              <a:t> na </a:t>
            </a:r>
            <a:r>
              <a:rPr lang="en-US" sz="2400" dirty="0" err="1">
                <a:effectLst/>
              </a:rPr>
              <a:t>dobitku</a:t>
            </a:r>
            <a:r>
              <a:rPr lang="en-US" sz="2400" dirty="0">
                <a:effectLst/>
              </a:rPr>
              <a:t> od </a:t>
            </a:r>
            <a:r>
              <a:rPr lang="en-US" sz="2400" dirty="0" err="1">
                <a:effectLst/>
              </a:rPr>
              <a:t>razmene</a:t>
            </a:r>
            <a:r>
              <a:rPr lang="en-US" sz="2400" dirty="0">
                <a:effectLst/>
              </a:rPr>
              <a:t> </a:t>
            </a:r>
            <a:r>
              <a:rPr lang="en-US" sz="2400" dirty="0" err="1">
                <a:effectLst/>
              </a:rPr>
              <a:t>ako</a:t>
            </a:r>
            <a:r>
              <a:rPr lang="en-US" sz="2400" dirty="0">
                <a:effectLst/>
              </a:rPr>
              <a:t> </a:t>
            </a:r>
            <a:r>
              <a:rPr lang="en-US" sz="2400" dirty="0" err="1">
                <a:effectLst/>
              </a:rPr>
              <a:t>dobitnicima</a:t>
            </a:r>
            <a:r>
              <a:rPr lang="sr-Latn-CS" sz="2400" dirty="0">
                <a:effectLst/>
              </a:rPr>
              <a:t> </a:t>
            </a:r>
            <a:r>
              <a:rPr lang="en-US" sz="2400" dirty="0" err="1">
                <a:effectLst/>
              </a:rPr>
              <a:t>bude</a:t>
            </a:r>
            <a:r>
              <a:rPr lang="en-US" sz="2400" dirty="0">
                <a:effectLst/>
              </a:rPr>
              <a:t> bolje </a:t>
            </a:r>
            <a:r>
              <a:rPr lang="en-US" sz="2400" dirty="0" err="1">
                <a:effectLst/>
              </a:rPr>
              <a:t>čak</a:t>
            </a:r>
            <a:r>
              <a:rPr lang="en-US" sz="2400" dirty="0">
                <a:effectLst/>
              </a:rPr>
              <a:t> i pošto je </a:t>
            </a:r>
            <a:r>
              <a:rPr lang="en-US" sz="2400" dirty="0" err="1">
                <a:effectLst/>
              </a:rPr>
              <a:t>gubitnicima</a:t>
            </a:r>
            <a:r>
              <a:rPr lang="sr-Latn-CS" sz="2400" dirty="0">
                <a:effectLst/>
              </a:rPr>
              <a:t> </a:t>
            </a:r>
            <a:r>
              <a:rPr lang="en-US" sz="2400" dirty="0">
                <a:effectLst/>
              </a:rPr>
              <a:t>u </a:t>
            </a:r>
            <a:r>
              <a:rPr lang="en-US" sz="2400" dirty="0" err="1">
                <a:effectLst/>
              </a:rPr>
              <a:t>potpunosti</a:t>
            </a:r>
            <a:r>
              <a:rPr lang="en-US" sz="2400" dirty="0">
                <a:effectLst/>
              </a:rPr>
              <a:t> </a:t>
            </a:r>
            <a:r>
              <a:rPr lang="en-US" sz="2400" dirty="0" err="1">
                <a:effectLst/>
              </a:rPr>
              <a:t>nadoknađen</a:t>
            </a:r>
            <a:r>
              <a:rPr lang="en-US" sz="2400" dirty="0">
                <a:effectLst/>
              </a:rPr>
              <a:t> (</a:t>
            </a:r>
            <a:r>
              <a:rPr lang="en-US" sz="2400" dirty="0" err="1">
                <a:effectLst/>
              </a:rPr>
              <a:t>kompenziran</a:t>
            </a:r>
            <a:r>
              <a:rPr lang="en-US" sz="2400" dirty="0">
                <a:effectLst/>
              </a:rPr>
              <a:t>) </a:t>
            </a:r>
            <a:r>
              <a:rPr lang="en-US" sz="2400" dirty="0" err="1">
                <a:effectLst/>
              </a:rPr>
              <a:t>pretrpljeni</a:t>
            </a:r>
            <a:r>
              <a:rPr lang="en-US" sz="2400" dirty="0">
                <a:effectLst/>
              </a:rPr>
              <a:t> </a:t>
            </a:r>
            <a:r>
              <a:rPr lang="en-US" sz="2400" dirty="0" err="1">
                <a:effectLst/>
              </a:rPr>
              <a:t>gubitak</a:t>
            </a:r>
            <a:r>
              <a:rPr lang="en-US" sz="2400" dirty="0">
                <a:effectLst/>
              </a:rPr>
              <a:t>. </a:t>
            </a:r>
          </a:p>
          <a:p>
            <a:pPr eaLnBrk="1" hangingPunct="1">
              <a:lnSpc>
                <a:spcPct val="90000"/>
              </a:lnSpc>
              <a:defRPr/>
            </a:pPr>
            <a:endParaRPr lang="en-US" sz="2400" dirty="0"/>
          </a:p>
        </p:txBody>
      </p:sp>
      <p:sp>
        <p:nvSpPr>
          <p:cNvPr id="2" name="Slide Number Placeholder 1">
            <a:extLst>
              <a:ext uri="{FF2B5EF4-FFF2-40B4-BE49-F238E27FC236}">
                <a16:creationId xmlns:a16="http://schemas.microsoft.com/office/drawing/2014/main" id="{4765DFBB-110A-4F2D-A0B6-75724518DE7B}"/>
              </a:ext>
            </a:extLst>
          </p:cNvPr>
          <p:cNvSpPr>
            <a:spLocks noGrp="1"/>
          </p:cNvSpPr>
          <p:nvPr>
            <p:ph type="sldNum" sz="quarter" idx="12"/>
          </p:nvPr>
        </p:nvSpPr>
        <p:spPr/>
        <p:txBody>
          <a:bodyPr/>
          <a:lstStyle/>
          <a:p>
            <a:pPr>
              <a:defRPr/>
            </a:pPr>
            <a:fld id="{1A55FB4D-EF57-4D4B-A13E-73FB1369E1D1}"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PARETO-HIKS-KALDOR</a:t>
            </a:r>
          </a:p>
        </p:txBody>
      </p:sp>
      <p:sp>
        <p:nvSpPr>
          <p:cNvPr id="3" name="Content Placeholder 2"/>
          <p:cNvSpPr>
            <a:spLocks noGrp="1"/>
          </p:cNvSpPr>
          <p:nvPr>
            <p:ph idx="1"/>
          </p:nvPr>
        </p:nvSpPr>
        <p:spPr>
          <a:xfrm>
            <a:off x="1066800" y="1676400"/>
            <a:ext cx="7543800" cy="4114800"/>
          </a:xfrm>
        </p:spPr>
        <p:txBody>
          <a:bodyPr/>
          <a:lstStyle/>
          <a:p>
            <a:pPr>
              <a:defRPr/>
            </a:pPr>
            <a:r>
              <a:rPr lang="en-GB" dirty="0" err="1"/>
              <a:t>Efikasnost</a:t>
            </a:r>
            <a:r>
              <a:rPr lang="en-GB" dirty="0"/>
              <a:t> u </a:t>
            </a:r>
            <a:r>
              <a:rPr lang="en-GB" dirty="0" err="1"/>
              <a:t>smislu</a:t>
            </a:r>
            <a:r>
              <a:rPr lang="en-GB" dirty="0"/>
              <a:t> </a:t>
            </a:r>
            <a:r>
              <a:rPr lang="en-GB" dirty="0" err="1"/>
              <a:t>Pareta</a:t>
            </a:r>
            <a:r>
              <a:rPr lang="en-GB" dirty="0"/>
              <a:t> –</a:t>
            </a:r>
            <a:endParaRPr lang="sr-Latn-RS" dirty="0"/>
          </a:p>
          <a:p>
            <a:pPr>
              <a:buFont typeface="Wingdings" pitchFamily="2" charset="2"/>
              <a:buNone/>
              <a:defRPr/>
            </a:pPr>
            <a:r>
              <a:rPr lang="sr-Latn-RS" dirty="0"/>
              <a:t>Ako jedna </a:t>
            </a:r>
            <a:r>
              <a:rPr lang="en-GB" dirty="0" err="1"/>
              <a:t>strana</a:t>
            </a:r>
            <a:r>
              <a:rPr lang="en-GB" dirty="0"/>
              <a:t> </a:t>
            </a:r>
            <a:r>
              <a:rPr lang="en-GB" dirty="0" err="1"/>
              <a:t>ima</a:t>
            </a:r>
            <a:r>
              <a:rPr lang="en-GB" dirty="0"/>
              <a:t> </a:t>
            </a:r>
            <a:r>
              <a:rPr lang="sr-Latn-RS" dirty="0"/>
              <a:t>dobit</a:t>
            </a:r>
            <a:r>
              <a:rPr lang="en-GB" dirty="0"/>
              <a:t>, </a:t>
            </a:r>
            <a:r>
              <a:rPr lang="en-GB" dirty="0" err="1"/>
              <a:t>drugi</a:t>
            </a:r>
            <a:r>
              <a:rPr lang="en-GB" dirty="0"/>
              <a:t> </a:t>
            </a:r>
            <a:r>
              <a:rPr lang="sr-Latn-RS" dirty="0"/>
              <a:t>moraju da pretrpe gubitak</a:t>
            </a:r>
          </a:p>
          <a:p>
            <a:pPr>
              <a:defRPr/>
            </a:pPr>
            <a:r>
              <a:rPr lang="en-GB" dirty="0"/>
              <a:t>Kaldor Hicks </a:t>
            </a:r>
            <a:r>
              <a:rPr lang="sr-Latn-RS" dirty="0"/>
              <a:t>– optimum postoji ako je ukupni gubitak manji od ukupnog dobitka </a:t>
            </a:r>
          </a:p>
          <a:p>
            <a:pPr>
              <a:defRPr/>
            </a:pPr>
            <a:r>
              <a:rPr lang="en-GB" b="1" dirty="0"/>
              <a:t>N</a:t>
            </a:r>
            <a:r>
              <a:rPr lang="sr-Latn-RS" b="1" dirty="0"/>
              <a:t>ije bitna kompenzacija, nego da dobit premašuje gubitke</a:t>
            </a:r>
          </a:p>
          <a:p>
            <a:pPr>
              <a:defRPr/>
            </a:pPr>
            <a:endParaRPr lang="en-GB" b="1" dirty="0"/>
          </a:p>
          <a:p>
            <a:pPr>
              <a:defRPr/>
            </a:pPr>
            <a:endParaRPr lang="en-GB" dirty="0"/>
          </a:p>
        </p:txBody>
      </p:sp>
      <p:sp>
        <p:nvSpPr>
          <p:cNvPr id="4" name="Slide Number Placeholder 3">
            <a:extLst>
              <a:ext uri="{FF2B5EF4-FFF2-40B4-BE49-F238E27FC236}">
                <a16:creationId xmlns:a16="http://schemas.microsoft.com/office/drawing/2014/main" id="{1A603BC4-4FEE-4EF0-B5A2-962FFAED1C5D}"/>
              </a:ext>
            </a:extLst>
          </p:cNvPr>
          <p:cNvSpPr>
            <a:spLocks noGrp="1"/>
          </p:cNvSpPr>
          <p:nvPr>
            <p:ph type="sldNum" sz="quarter" idx="12"/>
          </p:nvPr>
        </p:nvSpPr>
        <p:spPr/>
        <p:txBody>
          <a:bodyPr/>
          <a:lstStyle/>
          <a:p>
            <a:pPr>
              <a:defRPr/>
            </a:pPr>
            <a:fld id="{1A55FB4D-EF57-4D4B-A13E-73FB1369E1D1}"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sr-Latn-CS" dirty="0"/>
              <a:t>Šta obezbeđuje kompenzacija???</a:t>
            </a:r>
            <a:endParaRPr lang="en-US" dirty="0"/>
          </a:p>
        </p:txBody>
      </p:sp>
      <p:sp>
        <p:nvSpPr>
          <p:cNvPr id="83971" name="Rectangle 3"/>
          <p:cNvSpPr>
            <a:spLocks noGrp="1" noChangeArrowheads="1"/>
          </p:cNvSpPr>
          <p:nvPr>
            <p:ph type="body" idx="1"/>
          </p:nvPr>
        </p:nvSpPr>
        <p:spPr>
          <a:xfrm>
            <a:off x="3562744" y="1981200"/>
            <a:ext cx="5809855" cy="4114800"/>
          </a:xfrm>
        </p:spPr>
        <p:txBody>
          <a:bodyPr/>
          <a:lstStyle/>
          <a:p>
            <a:pPr eaLnBrk="1" hangingPunct="1">
              <a:defRPr/>
            </a:pPr>
            <a:r>
              <a:rPr lang="sr-Latn-CS" dirty="0"/>
              <a:t>Tj moramo ih “naterati” da se presele na višu krivu indiferencije</a:t>
            </a:r>
          </a:p>
          <a:p>
            <a:pPr eaLnBrk="1" hangingPunct="1">
              <a:defRPr/>
            </a:pPr>
            <a:r>
              <a:rPr lang="sr-Latn-CS" dirty="0"/>
              <a:t>Tj. da svima bude viši nivo zadovoljenja potreba nakon razmene</a:t>
            </a:r>
            <a:endParaRPr lang="en-US" dirty="0"/>
          </a:p>
        </p:txBody>
      </p:sp>
      <p:pic>
        <p:nvPicPr>
          <p:cNvPr id="4" name="Picture 4">
            <a:extLst>
              <a:ext uri="{FF2B5EF4-FFF2-40B4-BE49-F238E27FC236}">
                <a16:creationId xmlns:a16="http://schemas.microsoft.com/office/drawing/2014/main" id="{D81192BA-EEA8-48B4-83F5-182E48B8F833}"/>
              </a:ext>
            </a:extLst>
          </p:cNvPr>
          <p:cNvPicPr preferRelativeResize="0">
            <a:picLocks noChangeAspect="1" noChangeArrowheads="1"/>
          </p:cNvPicPr>
          <p:nvPr/>
        </p:nvPicPr>
        <p:blipFill>
          <a:blip r:embed="rId2" cstate="print"/>
          <a:srcRect r="60161"/>
          <a:stretch>
            <a:fillRect/>
          </a:stretch>
        </p:blipFill>
        <p:spPr bwMode="auto">
          <a:xfrm>
            <a:off x="76200" y="1905000"/>
            <a:ext cx="3486545" cy="3797298"/>
          </a:xfrm>
          <a:prstGeom prst="rect">
            <a:avLst/>
          </a:prstGeom>
          <a:noFill/>
          <a:ln w="9525">
            <a:noFill/>
            <a:miter lim="800000"/>
            <a:headEnd/>
            <a:tailEnd/>
          </a:ln>
        </p:spPr>
      </p:pic>
      <p:sp>
        <p:nvSpPr>
          <p:cNvPr id="5" name="Arc 5">
            <a:extLst>
              <a:ext uri="{FF2B5EF4-FFF2-40B4-BE49-F238E27FC236}">
                <a16:creationId xmlns:a16="http://schemas.microsoft.com/office/drawing/2014/main" id="{4B9A50F6-9542-40D2-AA24-B0DBF3EA177B}"/>
              </a:ext>
            </a:extLst>
          </p:cNvPr>
          <p:cNvSpPr>
            <a:spLocks/>
          </p:cNvSpPr>
          <p:nvPr/>
        </p:nvSpPr>
        <p:spPr bwMode="auto">
          <a:xfrm rot="6883961" flipV="1">
            <a:off x="3004359" y="590583"/>
            <a:ext cx="1104902" cy="4411139"/>
          </a:xfrm>
          <a:custGeom>
            <a:avLst/>
            <a:gdLst>
              <a:gd name="T0" fmla="*/ 0 w 20138"/>
              <a:gd name="T1" fmla="*/ 2147483647 h 21600"/>
              <a:gd name="T2" fmla="*/ 2147483647 w 20138"/>
              <a:gd name="T3" fmla="*/ 2147483647 h 21600"/>
              <a:gd name="T4" fmla="*/ 2147483647 w 20138"/>
              <a:gd name="T5" fmla="*/ 2147483647 h 21600"/>
              <a:gd name="T6" fmla="*/ 0 60000 65536"/>
              <a:gd name="T7" fmla="*/ 0 60000 65536"/>
              <a:gd name="T8" fmla="*/ 0 60000 65536"/>
              <a:gd name="T9" fmla="*/ 0 w 20138"/>
              <a:gd name="T10" fmla="*/ 0 h 21600"/>
              <a:gd name="T11" fmla="*/ 20138 w 20138"/>
              <a:gd name="T12" fmla="*/ 21600 h 21600"/>
            </a:gdLst>
            <a:ahLst/>
            <a:cxnLst>
              <a:cxn ang="T6">
                <a:pos x="T0" y="T1"/>
              </a:cxn>
              <a:cxn ang="T7">
                <a:pos x="T2" y="T3"/>
              </a:cxn>
              <a:cxn ang="T8">
                <a:pos x="T4" y="T5"/>
              </a:cxn>
            </a:cxnLst>
            <a:rect l="T9" t="T10" r="T11" b="T12"/>
            <a:pathLst>
              <a:path w="20138" h="21600" fill="none" extrusionOk="0">
                <a:moveTo>
                  <a:pt x="0" y="113"/>
                </a:moveTo>
                <a:cubicBezTo>
                  <a:pt x="733" y="37"/>
                  <a:pt x="1471" y="-1"/>
                  <a:pt x="2209" y="0"/>
                </a:cubicBezTo>
                <a:cubicBezTo>
                  <a:pt x="9403" y="0"/>
                  <a:pt x="16126" y="3582"/>
                  <a:pt x="20138" y="9554"/>
                </a:cubicBezTo>
              </a:path>
              <a:path w="20138" h="21600" stroke="0" extrusionOk="0">
                <a:moveTo>
                  <a:pt x="0" y="113"/>
                </a:moveTo>
                <a:cubicBezTo>
                  <a:pt x="733" y="37"/>
                  <a:pt x="1471" y="-1"/>
                  <a:pt x="2209" y="0"/>
                </a:cubicBezTo>
                <a:cubicBezTo>
                  <a:pt x="9403" y="0"/>
                  <a:pt x="16126" y="3582"/>
                  <a:pt x="20138" y="9554"/>
                </a:cubicBezTo>
                <a:lnTo>
                  <a:pt x="2209" y="21600"/>
                </a:lnTo>
                <a:close/>
              </a:path>
            </a:pathLst>
          </a:custGeom>
          <a:noFill/>
          <a:ln w="38100">
            <a:solidFill>
              <a:srgbClr val="FF3300"/>
            </a:solidFill>
            <a:round/>
            <a:headEnd/>
            <a:tailEnd/>
          </a:ln>
        </p:spPr>
        <p:txBody>
          <a:bodyPr wrap="none" anchor="ctr"/>
          <a:lstStyle/>
          <a:p>
            <a:endParaRPr lang="en-GB"/>
          </a:p>
        </p:txBody>
      </p:sp>
      <p:sp>
        <p:nvSpPr>
          <p:cNvPr id="6" name="Arc 5">
            <a:extLst>
              <a:ext uri="{FF2B5EF4-FFF2-40B4-BE49-F238E27FC236}">
                <a16:creationId xmlns:a16="http://schemas.microsoft.com/office/drawing/2014/main" id="{8BEC3442-CC61-4127-A057-8661325EE160}"/>
              </a:ext>
            </a:extLst>
          </p:cNvPr>
          <p:cNvSpPr>
            <a:spLocks/>
          </p:cNvSpPr>
          <p:nvPr/>
        </p:nvSpPr>
        <p:spPr bwMode="auto">
          <a:xfrm rot="5400000" flipV="1">
            <a:off x="2952749" y="1085851"/>
            <a:ext cx="1104902" cy="3505200"/>
          </a:xfrm>
          <a:custGeom>
            <a:avLst/>
            <a:gdLst>
              <a:gd name="T0" fmla="*/ 0 w 20138"/>
              <a:gd name="T1" fmla="*/ 2147483647 h 21600"/>
              <a:gd name="T2" fmla="*/ 2147483647 w 20138"/>
              <a:gd name="T3" fmla="*/ 2147483647 h 21600"/>
              <a:gd name="T4" fmla="*/ 2147483647 w 20138"/>
              <a:gd name="T5" fmla="*/ 2147483647 h 21600"/>
              <a:gd name="T6" fmla="*/ 0 60000 65536"/>
              <a:gd name="T7" fmla="*/ 0 60000 65536"/>
              <a:gd name="T8" fmla="*/ 0 60000 65536"/>
              <a:gd name="T9" fmla="*/ 0 w 20138"/>
              <a:gd name="T10" fmla="*/ 0 h 21600"/>
              <a:gd name="T11" fmla="*/ 20138 w 20138"/>
              <a:gd name="T12" fmla="*/ 21600 h 21600"/>
            </a:gdLst>
            <a:ahLst/>
            <a:cxnLst>
              <a:cxn ang="T6">
                <a:pos x="T0" y="T1"/>
              </a:cxn>
              <a:cxn ang="T7">
                <a:pos x="T2" y="T3"/>
              </a:cxn>
              <a:cxn ang="T8">
                <a:pos x="T4" y="T5"/>
              </a:cxn>
            </a:cxnLst>
            <a:rect l="T9" t="T10" r="T11" b="T12"/>
            <a:pathLst>
              <a:path w="20138" h="21600" fill="none" extrusionOk="0">
                <a:moveTo>
                  <a:pt x="0" y="113"/>
                </a:moveTo>
                <a:cubicBezTo>
                  <a:pt x="733" y="37"/>
                  <a:pt x="1471" y="-1"/>
                  <a:pt x="2209" y="0"/>
                </a:cubicBezTo>
                <a:cubicBezTo>
                  <a:pt x="9403" y="0"/>
                  <a:pt x="16126" y="3582"/>
                  <a:pt x="20138" y="9554"/>
                </a:cubicBezTo>
              </a:path>
              <a:path w="20138" h="21600" stroke="0" extrusionOk="0">
                <a:moveTo>
                  <a:pt x="0" y="113"/>
                </a:moveTo>
                <a:cubicBezTo>
                  <a:pt x="733" y="37"/>
                  <a:pt x="1471" y="-1"/>
                  <a:pt x="2209" y="0"/>
                </a:cubicBezTo>
                <a:cubicBezTo>
                  <a:pt x="9403" y="0"/>
                  <a:pt x="16126" y="3582"/>
                  <a:pt x="20138" y="9554"/>
                </a:cubicBezTo>
                <a:lnTo>
                  <a:pt x="2209" y="21600"/>
                </a:lnTo>
                <a:close/>
              </a:path>
            </a:pathLst>
          </a:custGeom>
          <a:noFill/>
          <a:ln w="38100">
            <a:solidFill>
              <a:srgbClr val="FF3300"/>
            </a:solidFill>
            <a:round/>
            <a:headEnd/>
            <a:tailEnd/>
          </a:ln>
        </p:spPr>
        <p:txBody>
          <a:bodyPr wrap="none" anchor="ctr"/>
          <a:lstStyle/>
          <a:p>
            <a:endParaRPr lang="en-GB"/>
          </a:p>
        </p:txBody>
      </p:sp>
      <p:sp>
        <p:nvSpPr>
          <p:cNvPr id="2" name="Slide Number Placeholder 1">
            <a:extLst>
              <a:ext uri="{FF2B5EF4-FFF2-40B4-BE49-F238E27FC236}">
                <a16:creationId xmlns:a16="http://schemas.microsoft.com/office/drawing/2014/main" id="{DD8085AC-8C4D-40D4-9B8A-4D2B3A2F9984}"/>
              </a:ext>
            </a:extLst>
          </p:cNvPr>
          <p:cNvSpPr>
            <a:spLocks noGrp="1"/>
          </p:cNvSpPr>
          <p:nvPr>
            <p:ph type="sldNum" sz="quarter" idx="12"/>
          </p:nvPr>
        </p:nvSpPr>
        <p:spPr/>
        <p:txBody>
          <a:bodyPr/>
          <a:lstStyle/>
          <a:p>
            <a:pPr>
              <a:defRPr/>
            </a:pPr>
            <a:fld id="{1A55FB4D-EF57-4D4B-A13E-73FB1369E1D1}"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pl-PL" dirty="0"/>
              <a:t>zemlja će biti na dobitku od razmene ...</a:t>
            </a:r>
            <a:endParaRPr lang="en-US" dirty="0"/>
          </a:p>
        </p:txBody>
      </p:sp>
      <p:sp>
        <p:nvSpPr>
          <p:cNvPr id="3" name="Content Placeholder 2"/>
          <p:cNvSpPr>
            <a:spLocks noGrp="1"/>
          </p:cNvSpPr>
          <p:nvPr>
            <p:ph idx="1"/>
          </p:nvPr>
        </p:nvSpPr>
        <p:spPr>
          <a:xfrm>
            <a:off x="1219200" y="1981200"/>
            <a:ext cx="7543800" cy="4114800"/>
          </a:xfrm>
        </p:spPr>
        <p:txBody>
          <a:bodyPr/>
          <a:lstStyle/>
          <a:p>
            <a:pPr>
              <a:defRPr/>
            </a:pPr>
            <a:r>
              <a:rPr lang="pl-PL" dirty="0"/>
              <a:t>ako dobitnicima </a:t>
            </a:r>
            <a:r>
              <a:rPr lang="en-US" dirty="0" err="1"/>
              <a:t>bude</a:t>
            </a:r>
            <a:r>
              <a:rPr lang="en-US" dirty="0"/>
              <a:t> </a:t>
            </a:r>
            <a:r>
              <a:rPr lang="en-US" dirty="0" err="1"/>
              <a:t>bolje</a:t>
            </a:r>
            <a:r>
              <a:rPr lang="en-US" dirty="0"/>
              <a:t> (</a:t>
            </a:r>
            <a:r>
              <a:rPr lang="en-US" dirty="0" err="1"/>
              <a:t>tj</a:t>
            </a:r>
            <a:r>
              <a:rPr lang="en-US" dirty="0"/>
              <a:t>., </a:t>
            </a:r>
            <a:r>
              <a:rPr lang="en-US" dirty="0" err="1"/>
              <a:t>ako</a:t>
            </a:r>
            <a:r>
              <a:rPr lang="en-US" dirty="0"/>
              <a:t> </a:t>
            </a:r>
            <a:r>
              <a:rPr lang="en-US" dirty="0" err="1"/>
              <a:t>zadržavaju</a:t>
            </a:r>
            <a:r>
              <a:rPr lang="en-US" dirty="0"/>
              <a:t> </a:t>
            </a:r>
            <a:r>
              <a:rPr lang="en-US" dirty="0" err="1"/>
              <a:t>deo</a:t>
            </a:r>
            <a:r>
              <a:rPr lang="en-US" dirty="0"/>
              <a:t> </a:t>
            </a:r>
            <a:r>
              <a:rPr lang="en-US" dirty="0" err="1"/>
              <a:t>svojih</a:t>
            </a:r>
            <a:r>
              <a:rPr lang="en-US" dirty="0"/>
              <a:t> </a:t>
            </a:r>
            <a:r>
              <a:rPr lang="en-US" dirty="0" err="1"/>
              <a:t>dobitaka</a:t>
            </a:r>
            <a:r>
              <a:rPr lang="en-US" dirty="0"/>
              <a:t>) </a:t>
            </a:r>
            <a:endParaRPr lang="sr-Latn-CS" dirty="0"/>
          </a:p>
          <a:p>
            <a:pPr>
              <a:defRPr/>
            </a:pPr>
            <a:endParaRPr lang="sr-Latn-CS" dirty="0"/>
          </a:p>
          <a:p>
            <a:pPr>
              <a:defRPr/>
            </a:pPr>
            <a:r>
              <a:rPr lang="en-US" dirty="0" err="1"/>
              <a:t>čak</a:t>
            </a:r>
            <a:r>
              <a:rPr lang="en-US" dirty="0"/>
              <a:t> </a:t>
            </a:r>
            <a:r>
              <a:rPr lang="en-US" dirty="0" err="1"/>
              <a:t>i</a:t>
            </a:r>
            <a:r>
              <a:rPr lang="en-US" dirty="0"/>
              <a:t> </a:t>
            </a:r>
            <a:r>
              <a:rPr lang="en-US" dirty="0" err="1"/>
              <a:t>pošto</a:t>
            </a:r>
            <a:r>
              <a:rPr lang="en-US" dirty="0"/>
              <a:t> je </a:t>
            </a:r>
            <a:r>
              <a:rPr lang="en-US" dirty="0" err="1"/>
              <a:t>gubitnicima</a:t>
            </a:r>
            <a:r>
              <a:rPr lang="sr-Latn-CS" dirty="0"/>
              <a:t> </a:t>
            </a:r>
            <a:r>
              <a:rPr lang="vi-VN" dirty="0"/>
              <a:t>u potpunosti nadoknađen (kompenziran) pretrpljeni gubitak. </a:t>
            </a:r>
            <a:endParaRPr lang="sr-Latn-CS" dirty="0"/>
          </a:p>
          <a:p>
            <a:pPr>
              <a:defRPr/>
            </a:pPr>
            <a:r>
              <a:rPr lang="vi-VN" dirty="0"/>
              <a:t>Ovo je tačno bez obzira</a:t>
            </a:r>
            <a:r>
              <a:rPr lang="sr-Latn-CS" dirty="0"/>
              <a:t> </a:t>
            </a:r>
            <a:r>
              <a:rPr lang="pl-PL" dirty="0"/>
              <a:t>na to da li do kompenzacije zaista dolazi</a:t>
            </a:r>
            <a:endParaRPr lang="en-US" dirty="0"/>
          </a:p>
        </p:txBody>
      </p:sp>
      <p:sp>
        <p:nvSpPr>
          <p:cNvPr id="4" name="Rectangle 3"/>
          <p:cNvSpPr>
            <a:spLocks noChangeArrowheads="1"/>
          </p:cNvSpPr>
          <p:nvPr/>
        </p:nvSpPr>
        <p:spPr bwMode="auto">
          <a:xfrm>
            <a:off x="1524000" y="5257800"/>
            <a:ext cx="6934200" cy="914400"/>
          </a:xfrm>
          <a:prstGeom prst="rect">
            <a:avLst/>
          </a:prstGeom>
          <a:noFill/>
          <a:ln w="98425" algn="ctr">
            <a:solidFill>
              <a:srgbClr val="C00000"/>
            </a:solidFill>
            <a:round/>
            <a:headEnd/>
            <a:tailEnd/>
          </a:ln>
        </p:spPr>
        <p:txBody>
          <a:bodyPr/>
          <a:lstStyle/>
          <a:p>
            <a:endParaRPr lang="en-US"/>
          </a:p>
        </p:txBody>
      </p:sp>
      <p:sp>
        <p:nvSpPr>
          <p:cNvPr id="5" name="Slide Number Placeholder 4">
            <a:extLst>
              <a:ext uri="{FF2B5EF4-FFF2-40B4-BE49-F238E27FC236}">
                <a16:creationId xmlns:a16="http://schemas.microsoft.com/office/drawing/2014/main" id="{A1EEDB4B-AAAD-4259-A21F-F4079BAA829D}"/>
              </a:ext>
            </a:extLst>
          </p:cNvPr>
          <p:cNvSpPr>
            <a:spLocks noGrp="1"/>
          </p:cNvSpPr>
          <p:nvPr>
            <p:ph type="sldNum" sz="quarter" idx="12"/>
          </p:nvPr>
        </p:nvSpPr>
        <p:spPr/>
        <p:txBody>
          <a:bodyPr/>
          <a:lstStyle/>
          <a:p>
            <a:pPr>
              <a:defRPr/>
            </a:pPr>
            <a:fld id="{1A55FB4D-EF57-4D4B-A13E-73FB1369E1D1}"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vi-VN" sz="3200" dirty="0"/>
              <a:t>Ovo je tačno bez obzira</a:t>
            </a:r>
            <a:r>
              <a:rPr lang="sr-Latn-CS" sz="3200" dirty="0"/>
              <a:t> </a:t>
            </a:r>
            <a:r>
              <a:rPr lang="pl-PL" sz="3200" dirty="0"/>
              <a:t>na to da li do kompenzacije zaista dolazi</a:t>
            </a:r>
            <a:br>
              <a:rPr lang="en-US" sz="3200" dirty="0"/>
            </a:br>
            <a:endParaRPr lang="en-US" sz="3200" dirty="0"/>
          </a:p>
        </p:txBody>
      </p:sp>
      <p:sp>
        <p:nvSpPr>
          <p:cNvPr id="3" name="Content Placeholder 2"/>
          <p:cNvSpPr>
            <a:spLocks noGrp="1"/>
          </p:cNvSpPr>
          <p:nvPr>
            <p:ph idx="1"/>
          </p:nvPr>
        </p:nvSpPr>
        <p:spPr/>
        <p:txBody>
          <a:bodyPr/>
          <a:lstStyle/>
          <a:p>
            <a:pPr>
              <a:defRPr/>
            </a:pPr>
            <a:r>
              <a:rPr lang="sr-Latn-CS" dirty="0"/>
              <a:t>Tipičan dodatak na ispitu koji obesmišljava sve do sada rečeno –</a:t>
            </a:r>
          </a:p>
          <a:p>
            <a:pPr>
              <a:defRPr/>
            </a:pPr>
            <a:endParaRPr lang="sr-Latn-CS" dirty="0"/>
          </a:p>
          <a:p>
            <a:pPr>
              <a:defRPr/>
            </a:pPr>
            <a:r>
              <a:rPr lang="sr-Latn-CS" dirty="0"/>
              <a:t>Zato država treba </a:t>
            </a:r>
            <a:r>
              <a:rPr lang="sr-Latn-CS" u="sng" dirty="0"/>
              <a:t>dobitnicima da uvede poreze</a:t>
            </a:r>
            <a:r>
              <a:rPr lang="sr-Latn-CS" dirty="0"/>
              <a:t> iz kojih će kompenzovati gubitnike</a:t>
            </a:r>
            <a:endParaRPr lang="en-US" dirty="0"/>
          </a:p>
        </p:txBody>
      </p:sp>
      <p:sp>
        <p:nvSpPr>
          <p:cNvPr id="4" name="Rectangle 3"/>
          <p:cNvSpPr>
            <a:spLocks noChangeArrowheads="1"/>
          </p:cNvSpPr>
          <p:nvPr/>
        </p:nvSpPr>
        <p:spPr bwMode="auto">
          <a:xfrm>
            <a:off x="914400" y="228600"/>
            <a:ext cx="7239000" cy="1295400"/>
          </a:xfrm>
          <a:prstGeom prst="rect">
            <a:avLst/>
          </a:prstGeom>
          <a:noFill/>
          <a:ln w="98425" algn="ctr">
            <a:solidFill>
              <a:srgbClr val="C00000"/>
            </a:solidFill>
            <a:round/>
            <a:headEnd/>
            <a:tailEnd/>
          </a:ln>
        </p:spPr>
        <p:txBody>
          <a:bodyPr/>
          <a:lstStyle/>
          <a:p>
            <a:endParaRPr lang="en-US"/>
          </a:p>
        </p:txBody>
      </p:sp>
      <p:sp>
        <p:nvSpPr>
          <p:cNvPr id="5" name="Slide Number Placeholder 4">
            <a:extLst>
              <a:ext uri="{FF2B5EF4-FFF2-40B4-BE49-F238E27FC236}">
                <a16:creationId xmlns:a16="http://schemas.microsoft.com/office/drawing/2014/main" id="{1AD68BF8-C2F8-4E22-8A0C-4892284A45CE}"/>
              </a:ext>
            </a:extLst>
          </p:cNvPr>
          <p:cNvSpPr>
            <a:spLocks noGrp="1"/>
          </p:cNvSpPr>
          <p:nvPr>
            <p:ph type="sldNum" sz="quarter" idx="12"/>
          </p:nvPr>
        </p:nvSpPr>
        <p:spPr/>
        <p:txBody>
          <a:bodyPr/>
          <a:lstStyle/>
          <a:p>
            <a:pPr>
              <a:defRPr/>
            </a:pPr>
            <a:fld id="{1A55FB4D-EF57-4D4B-A13E-73FB1369E1D1}"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r-Latn-CS" dirty="0"/>
              <a:t>A u knjizi piše...</a:t>
            </a:r>
            <a:endParaRPr lang="en-US" dirty="0"/>
          </a:p>
        </p:txBody>
      </p:sp>
      <p:sp>
        <p:nvSpPr>
          <p:cNvPr id="3" name="Content Placeholder 2"/>
          <p:cNvSpPr>
            <a:spLocks noGrp="1"/>
          </p:cNvSpPr>
          <p:nvPr>
            <p:ph idx="1"/>
          </p:nvPr>
        </p:nvSpPr>
        <p:spPr/>
        <p:txBody>
          <a:bodyPr/>
          <a:lstStyle/>
          <a:p>
            <a:pPr>
              <a:defRPr/>
            </a:pPr>
            <a:r>
              <a:rPr lang="pl-PL" dirty="0"/>
              <a:t>Jedan od načina da do kompenzacije zaista </a:t>
            </a:r>
            <a:r>
              <a:rPr lang="vi-VN" dirty="0"/>
              <a:t>dođe jeste da vlada dovoljno oporezuje dobitke da bi u potpunosti kompenzirala gubitnike</a:t>
            </a:r>
            <a:endParaRPr lang="sr-Latn-CS" dirty="0"/>
          </a:p>
          <a:p>
            <a:pPr>
              <a:defRPr/>
            </a:pPr>
            <a:endParaRPr lang="vi-VN" dirty="0"/>
          </a:p>
          <a:p>
            <a:pPr>
              <a:defRPr/>
            </a:pPr>
            <a:r>
              <a:rPr lang="en-US" dirty="0" err="1"/>
              <a:t>putem</a:t>
            </a:r>
            <a:r>
              <a:rPr lang="en-US" dirty="0"/>
              <a:t> </a:t>
            </a:r>
            <a:r>
              <a:rPr lang="en-US" dirty="0" err="1"/>
              <a:t>subvencija</a:t>
            </a:r>
            <a:r>
              <a:rPr lang="en-US" dirty="0"/>
              <a:t> </a:t>
            </a:r>
            <a:r>
              <a:rPr lang="en-US" dirty="0" err="1"/>
              <a:t>ili</a:t>
            </a:r>
            <a:r>
              <a:rPr lang="en-US" dirty="0"/>
              <a:t> </a:t>
            </a:r>
            <a:r>
              <a:rPr lang="en-US" dirty="0" err="1"/>
              <a:t>poreskih</a:t>
            </a:r>
            <a:r>
              <a:rPr lang="en-US" dirty="0"/>
              <a:t> </a:t>
            </a:r>
            <a:r>
              <a:rPr lang="en-US" dirty="0" err="1"/>
              <a:t>olakšica</a:t>
            </a:r>
            <a:r>
              <a:rPr lang="en-US" dirty="0"/>
              <a:t>.</a:t>
            </a:r>
          </a:p>
        </p:txBody>
      </p:sp>
      <p:sp>
        <p:nvSpPr>
          <p:cNvPr id="4" name="Rectangle 3"/>
          <p:cNvSpPr>
            <a:spLocks noChangeArrowheads="1"/>
          </p:cNvSpPr>
          <p:nvPr/>
        </p:nvSpPr>
        <p:spPr bwMode="auto">
          <a:xfrm>
            <a:off x="1447800" y="2057400"/>
            <a:ext cx="3048000" cy="457200"/>
          </a:xfrm>
          <a:prstGeom prst="rect">
            <a:avLst/>
          </a:prstGeom>
          <a:noFill/>
          <a:ln w="41275" algn="ctr">
            <a:solidFill>
              <a:schemeClr val="tx1"/>
            </a:solidFill>
            <a:round/>
            <a:headEnd/>
            <a:tailEnd/>
          </a:ln>
        </p:spPr>
        <p:txBody>
          <a:bodyPr/>
          <a:lstStyle/>
          <a:p>
            <a:endParaRPr lang="en-GB"/>
          </a:p>
        </p:txBody>
      </p:sp>
      <p:sp>
        <p:nvSpPr>
          <p:cNvPr id="5" name="Slide Number Placeholder 4">
            <a:extLst>
              <a:ext uri="{FF2B5EF4-FFF2-40B4-BE49-F238E27FC236}">
                <a16:creationId xmlns:a16="http://schemas.microsoft.com/office/drawing/2014/main" id="{7B9F9759-47AD-461D-907D-BD166532FC73}"/>
              </a:ext>
            </a:extLst>
          </p:cNvPr>
          <p:cNvSpPr>
            <a:spLocks noGrp="1"/>
          </p:cNvSpPr>
          <p:nvPr>
            <p:ph type="sldNum" sz="quarter" idx="12"/>
          </p:nvPr>
        </p:nvSpPr>
        <p:spPr/>
        <p:txBody>
          <a:bodyPr/>
          <a:lstStyle/>
          <a:p>
            <a:pPr>
              <a:defRPr/>
            </a:pPr>
            <a:fld id="{1A55FB4D-EF57-4D4B-A13E-73FB1369E1D1}"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D</a:t>
            </a:r>
            <a:r>
              <a:rPr lang="sr-Latn-RS" dirty="0"/>
              <a:t>a li mora da dođe do kompenzacije?</a:t>
            </a:r>
            <a:endParaRPr lang="en-GB" dirty="0"/>
          </a:p>
        </p:txBody>
      </p:sp>
      <p:sp>
        <p:nvSpPr>
          <p:cNvPr id="3" name="Content Placeholder 2"/>
          <p:cNvSpPr>
            <a:spLocks noGrp="1"/>
          </p:cNvSpPr>
          <p:nvPr>
            <p:ph idx="1"/>
          </p:nvPr>
        </p:nvSpPr>
        <p:spPr/>
        <p:txBody>
          <a:bodyPr/>
          <a:lstStyle/>
          <a:p>
            <a:pPr>
              <a:defRPr/>
            </a:pPr>
            <a:r>
              <a:rPr lang="en-GB" dirty="0"/>
              <a:t>M</a:t>
            </a:r>
            <a:r>
              <a:rPr lang="sr-Latn-RS" dirty="0"/>
              <a:t>ora</a:t>
            </a:r>
          </a:p>
          <a:p>
            <a:pPr>
              <a:defRPr/>
            </a:pPr>
            <a:r>
              <a:rPr lang="en-GB" dirty="0"/>
              <a:t>N</a:t>
            </a:r>
            <a:r>
              <a:rPr lang="sr-Latn-RS" dirty="0"/>
              <a:t>e mora</a:t>
            </a:r>
          </a:p>
          <a:p>
            <a:pPr>
              <a:defRPr/>
            </a:pPr>
            <a:r>
              <a:rPr lang="en-GB" dirty="0"/>
              <a:t>S</a:t>
            </a:r>
            <a:r>
              <a:rPr lang="sr-Latn-RS" dirty="0"/>
              <a:t>vejedno je</a:t>
            </a:r>
          </a:p>
          <a:p>
            <a:pPr>
              <a:defRPr/>
            </a:pPr>
            <a:endParaRPr lang="sr-Latn-RS" dirty="0"/>
          </a:p>
          <a:p>
            <a:pPr>
              <a:defRPr/>
            </a:pPr>
            <a:r>
              <a:rPr lang="sr-Latn-RS" dirty="0"/>
              <a:t>Šta znači poboljšanje u smislu Pareta?</a:t>
            </a:r>
          </a:p>
          <a:p>
            <a:pPr>
              <a:defRPr/>
            </a:pPr>
            <a:r>
              <a:rPr lang="sr-Latn-RS" dirty="0"/>
              <a:t>Hiks-Kaldora?</a:t>
            </a:r>
          </a:p>
          <a:p>
            <a:pPr>
              <a:defRPr/>
            </a:pPr>
            <a:r>
              <a:rPr lang="en-GB" dirty="0"/>
              <a:t>N</a:t>
            </a:r>
            <a:r>
              <a:rPr lang="sr-Latn-RS" dirty="0"/>
              <a:t>ejednakost?</a:t>
            </a:r>
          </a:p>
          <a:p>
            <a:pPr>
              <a:defRPr/>
            </a:pPr>
            <a:endParaRPr lang="sr-Latn-RS" dirty="0"/>
          </a:p>
        </p:txBody>
      </p:sp>
      <p:sp>
        <p:nvSpPr>
          <p:cNvPr id="4" name="Rectangle 3"/>
          <p:cNvSpPr>
            <a:spLocks noChangeArrowheads="1"/>
          </p:cNvSpPr>
          <p:nvPr/>
        </p:nvSpPr>
        <p:spPr bwMode="auto">
          <a:xfrm>
            <a:off x="1066800" y="3200400"/>
            <a:ext cx="2743200" cy="533400"/>
          </a:xfrm>
          <a:prstGeom prst="rect">
            <a:avLst/>
          </a:prstGeom>
          <a:noFill/>
          <a:ln w="98425" algn="ctr">
            <a:solidFill>
              <a:srgbClr val="C00000"/>
            </a:solidFill>
            <a:round/>
            <a:headEnd/>
            <a:tailEnd/>
          </a:ln>
        </p:spPr>
        <p:txBody>
          <a:bodyPr/>
          <a:lstStyle/>
          <a:p>
            <a:endParaRPr lang="en-US"/>
          </a:p>
        </p:txBody>
      </p:sp>
      <p:sp>
        <p:nvSpPr>
          <p:cNvPr id="5" name="Slide Number Placeholder 4">
            <a:extLst>
              <a:ext uri="{FF2B5EF4-FFF2-40B4-BE49-F238E27FC236}">
                <a16:creationId xmlns:a16="http://schemas.microsoft.com/office/drawing/2014/main" id="{2768BD08-216E-40F2-AF18-C71F191C63BD}"/>
              </a:ext>
            </a:extLst>
          </p:cNvPr>
          <p:cNvSpPr>
            <a:spLocks noGrp="1"/>
          </p:cNvSpPr>
          <p:nvPr>
            <p:ph type="sldNum" sz="quarter" idx="12"/>
          </p:nvPr>
        </p:nvSpPr>
        <p:spPr/>
        <p:txBody>
          <a:bodyPr/>
          <a:lstStyle/>
          <a:p>
            <a:pPr>
              <a:defRPr/>
            </a:pPr>
            <a:fld id="{1A55FB4D-EF57-4D4B-A13E-73FB1369E1D1}"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3.33333E-6 4.44444E-6 L 3.33333E-6 -0.08334 " pathEditMode="relative" rAng="0" ptsTypes="AA">
                                      <p:cBhvr>
                                        <p:cTn id="11" dur="2000" fill="hold"/>
                                        <p:tgtEl>
                                          <p:spTgt spid="4"/>
                                        </p:tgtEl>
                                        <p:attrNameLst>
                                          <p:attrName>ppt_x</p:attrName>
                                          <p:attrName>ppt_y</p:attrName>
                                        </p:attrNameLst>
                                      </p:cBhvr>
                                      <p:rCtr x="0"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05200"/>
            <a:ext cx="7543800" cy="1431925"/>
          </a:xfrm>
        </p:spPr>
        <p:txBody>
          <a:bodyPr/>
          <a:lstStyle/>
          <a:p>
            <a:pPr>
              <a:defRPr/>
            </a:pPr>
            <a:br>
              <a:rPr lang="sr-Latn-RS" sz="3200" b="0" dirty="0"/>
            </a:br>
            <a:endParaRPr lang="en-GB" sz="3200" dirty="0"/>
          </a:p>
        </p:txBody>
      </p:sp>
      <p:sp>
        <p:nvSpPr>
          <p:cNvPr id="3" name="Content Placeholder 2"/>
          <p:cNvSpPr>
            <a:spLocks noGrp="1"/>
          </p:cNvSpPr>
          <p:nvPr>
            <p:ph idx="1"/>
          </p:nvPr>
        </p:nvSpPr>
        <p:spPr>
          <a:xfrm>
            <a:off x="990600" y="1676400"/>
            <a:ext cx="7543800" cy="4114800"/>
          </a:xfrm>
        </p:spPr>
        <p:txBody>
          <a:bodyPr/>
          <a:lstStyle/>
          <a:p>
            <a:pPr lvl="2">
              <a:defRPr/>
            </a:pPr>
            <a:r>
              <a:rPr lang="en-GB" dirty="0" err="1"/>
              <a:t>iako</a:t>
            </a:r>
            <a:r>
              <a:rPr lang="en-GB" dirty="0"/>
              <a:t> </a:t>
            </a:r>
            <a:r>
              <a:rPr lang="en-GB" dirty="0" err="1"/>
              <a:t>smo</a:t>
            </a:r>
            <a:r>
              <a:rPr lang="en-GB" dirty="0"/>
              <a:t> </a:t>
            </a:r>
            <a:r>
              <a:rPr lang="en-GB" dirty="0" err="1"/>
              <a:t>svi</a:t>
            </a:r>
            <a:r>
              <a:rPr lang="en-GB" dirty="0"/>
              <a:t> u </a:t>
            </a:r>
            <a:r>
              <a:rPr lang="en-GB" dirty="0" err="1"/>
              <a:t>dobitnici</a:t>
            </a:r>
            <a:r>
              <a:rPr lang="sr-Latn-RS" dirty="0"/>
              <a:t> u smislu </a:t>
            </a:r>
            <a:r>
              <a:rPr lang="en-GB" dirty="0" err="1"/>
              <a:t>Paret</a:t>
            </a:r>
            <a:r>
              <a:rPr lang="sr-Latn-RS" dirty="0"/>
              <a:t>a</a:t>
            </a:r>
            <a:r>
              <a:rPr lang="en-GB" dirty="0"/>
              <a:t>, </a:t>
            </a:r>
            <a:endParaRPr lang="sr-Latn-RS" dirty="0"/>
          </a:p>
          <a:p>
            <a:pPr lvl="2">
              <a:defRPr/>
            </a:pPr>
            <a:r>
              <a:rPr lang="sr-Latn-RS" dirty="0"/>
              <a:t> javlja se osećaj </a:t>
            </a:r>
            <a:r>
              <a:rPr lang="en-GB" dirty="0" err="1"/>
              <a:t>nepravičnosti</a:t>
            </a:r>
            <a:r>
              <a:rPr lang="en-GB" dirty="0"/>
              <a:t>, </a:t>
            </a:r>
            <a:r>
              <a:rPr lang="en-GB" dirty="0" err="1"/>
              <a:t>tj</a:t>
            </a:r>
            <a:r>
              <a:rPr lang="en-GB" dirty="0"/>
              <a:t>. </a:t>
            </a:r>
            <a:r>
              <a:rPr lang="en-GB" dirty="0" err="1"/>
              <a:t>da</a:t>
            </a:r>
            <a:r>
              <a:rPr lang="en-GB" dirty="0"/>
              <a:t> </a:t>
            </a:r>
            <a:r>
              <a:rPr lang="en-GB" dirty="0" err="1"/>
              <a:t>smo</a:t>
            </a:r>
            <a:r>
              <a:rPr lang="en-GB" dirty="0"/>
              <a:t> </a:t>
            </a:r>
            <a:r>
              <a:rPr lang="en-GB" dirty="0" err="1"/>
              <a:t>negde</a:t>
            </a:r>
            <a:r>
              <a:rPr lang="en-GB" dirty="0"/>
              <a:t> “</a:t>
            </a:r>
            <a:r>
              <a:rPr lang="en-GB" dirty="0" err="1"/>
              <a:t>zakinuti</a:t>
            </a:r>
            <a:r>
              <a:rPr lang="en-GB" dirty="0"/>
              <a:t>”. </a:t>
            </a:r>
            <a:r>
              <a:rPr lang="en-GB" dirty="0" err="1"/>
              <a:t>Znači</a:t>
            </a:r>
            <a:r>
              <a:rPr lang="en-GB" dirty="0"/>
              <a:t>, </a:t>
            </a:r>
            <a:r>
              <a:rPr lang="en-GB" dirty="0" err="1"/>
              <a:t>ispunjavanje</a:t>
            </a:r>
            <a:r>
              <a:rPr lang="en-GB" dirty="0"/>
              <a:t> </a:t>
            </a:r>
            <a:r>
              <a:rPr lang="en-GB" dirty="0" err="1"/>
              <a:t>Paretovog</a:t>
            </a:r>
            <a:r>
              <a:rPr lang="en-GB" dirty="0"/>
              <a:t> </a:t>
            </a:r>
            <a:r>
              <a:rPr lang="en-GB" dirty="0" err="1"/>
              <a:t>zahteva</a:t>
            </a:r>
            <a:r>
              <a:rPr lang="en-GB" dirty="0"/>
              <a:t> ne </a:t>
            </a:r>
            <a:r>
              <a:rPr lang="en-GB" dirty="0" err="1"/>
              <a:t>rešava</a:t>
            </a:r>
            <a:r>
              <a:rPr lang="en-GB" dirty="0"/>
              <a:t> </a:t>
            </a:r>
            <a:r>
              <a:rPr lang="en-GB" dirty="0" err="1"/>
              <a:t>samo</a:t>
            </a:r>
            <a:r>
              <a:rPr lang="en-GB" dirty="0"/>
              <a:t> </a:t>
            </a:r>
            <a:r>
              <a:rPr lang="en-GB" dirty="0" err="1"/>
              <a:t>po</a:t>
            </a:r>
            <a:r>
              <a:rPr lang="en-GB" dirty="0"/>
              <a:t> </a:t>
            </a:r>
            <a:r>
              <a:rPr lang="en-GB" dirty="0" err="1"/>
              <a:t>sebi</a:t>
            </a:r>
            <a:r>
              <a:rPr lang="en-GB" dirty="0"/>
              <a:t> problem </a:t>
            </a:r>
            <a:r>
              <a:rPr lang="en-GB" dirty="0" err="1"/>
              <a:t>nepravičnosti</a:t>
            </a:r>
            <a:r>
              <a:rPr lang="en-GB" dirty="0"/>
              <a:t>. </a:t>
            </a:r>
            <a:endParaRPr lang="sr-Latn-RS" dirty="0"/>
          </a:p>
          <a:p>
            <a:pPr lvl="2">
              <a:defRPr/>
            </a:pPr>
            <a:endParaRPr lang="sr-Latn-RS" dirty="0"/>
          </a:p>
          <a:p>
            <a:pPr lvl="2">
              <a:defRPr/>
            </a:pPr>
            <a:r>
              <a:rPr lang="en-GB" dirty="0" err="1"/>
              <a:t>Tibor</a:t>
            </a:r>
            <a:r>
              <a:rPr lang="en-GB" dirty="0"/>
              <a:t> </a:t>
            </a:r>
            <a:r>
              <a:rPr lang="en-GB" dirty="0" err="1"/>
              <a:t>Scitovsky</a:t>
            </a:r>
            <a:r>
              <a:rPr lang="sr-Latn-RS" dirty="0"/>
              <a:t> (1972)</a:t>
            </a:r>
            <a:r>
              <a:rPr lang="en-GB" dirty="0"/>
              <a:t> “Equity is a matter of conscience, not economics”.</a:t>
            </a:r>
            <a:endParaRPr lang="sr-Latn-RS" dirty="0"/>
          </a:p>
          <a:p>
            <a:pPr lvl="2">
              <a:defRPr/>
            </a:pPr>
            <a:endParaRPr lang="sr-Latn-RS" dirty="0"/>
          </a:p>
          <a:p>
            <a:pPr lvl="2">
              <a:defRPr/>
            </a:pPr>
            <a:r>
              <a:rPr lang="sr-Latn-RS" dirty="0"/>
              <a:t>Pravičnost je pitanje savesti, a ne ekonomije!!</a:t>
            </a:r>
          </a:p>
          <a:p>
            <a:pPr lvl="2">
              <a:defRPr/>
            </a:pPr>
            <a:endParaRPr lang="sr-Latn-RS" dirty="0"/>
          </a:p>
          <a:p>
            <a:pPr lvl="2">
              <a:defRPr/>
            </a:pPr>
            <a:r>
              <a:rPr lang="en-GB" dirty="0"/>
              <a:t>M</a:t>
            </a:r>
            <a:r>
              <a:rPr lang="sr-Latn-RS" dirty="0"/>
              <a:t>oralna filozofija, politika, welfare economics</a:t>
            </a:r>
          </a:p>
          <a:p>
            <a:pPr lvl="2">
              <a:defRPr/>
            </a:pPr>
            <a:endParaRPr lang="sr-Latn-RS" dirty="0"/>
          </a:p>
          <a:p>
            <a:pPr lvl="2">
              <a:defRPr/>
            </a:pPr>
            <a:endParaRPr lang="en-GB" dirty="0"/>
          </a:p>
        </p:txBody>
      </p:sp>
      <p:sp>
        <p:nvSpPr>
          <p:cNvPr id="4" name="Slide Number Placeholder 3">
            <a:extLst>
              <a:ext uri="{FF2B5EF4-FFF2-40B4-BE49-F238E27FC236}">
                <a16:creationId xmlns:a16="http://schemas.microsoft.com/office/drawing/2014/main" id="{3ABAAB26-2BCA-424D-BBA6-E2E8BD06530E}"/>
              </a:ext>
            </a:extLst>
          </p:cNvPr>
          <p:cNvSpPr>
            <a:spLocks noGrp="1"/>
          </p:cNvSpPr>
          <p:nvPr>
            <p:ph type="sldNum" sz="quarter" idx="12"/>
          </p:nvPr>
        </p:nvSpPr>
        <p:spPr/>
        <p:txBody>
          <a:bodyPr/>
          <a:lstStyle/>
          <a:p>
            <a:pPr>
              <a:defRPr/>
            </a:pPr>
            <a:fld id="{1A55FB4D-EF57-4D4B-A13E-73FB1369E1D1}"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A</a:t>
            </a:r>
            <a:r>
              <a:rPr lang="sr-Latn-RS" dirty="0"/>
              <a:t>li moramo se odlučiti</a:t>
            </a:r>
            <a:endParaRPr lang="en-GB" dirty="0"/>
          </a:p>
        </p:txBody>
      </p:sp>
      <p:sp>
        <p:nvSpPr>
          <p:cNvPr id="3" name="Content Placeholder 2"/>
          <p:cNvSpPr>
            <a:spLocks noGrp="1"/>
          </p:cNvSpPr>
          <p:nvPr>
            <p:ph idx="1"/>
          </p:nvPr>
        </p:nvSpPr>
        <p:spPr/>
        <p:txBody>
          <a:bodyPr/>
          <a:lstStyle/>
          <a:p>
            <a:pPr>
              <a:defRPr/>
            </a:pPr>
            <a:r>
              <a:rPr lang="en-GB" sz="2800" dirty="0"/>
              <a:t>S</a:t>
            </a:r>
            <a:r>
              <a:rPr lang="sr-Latn-RS" sz="2800" dirty="0"/>
              <a:t>iromašna osoba ima veću korist od +1$</a:t>
            </a:r>
          </a:p>
          <a:p>
            <a:pPr>
              <a:defRPr/>
            </a:pPr>
            <a:r>
              <a:rPr lang="en-GB" sz="2800" dirty="0"/>
              <a:t>N</a:t>
            </a:r>
            <a:r>
              <a:rPr lang="sr-Latn-RS" sz="2800" dirty="0"/>
              <a:t>ego što gubi bogataš kada mu se oduzme 1 dolar</a:t>
            </a:r>
          </a:p>
          <a:p>
            <a:pPr>
              <a:defRPr/>
            </a:pPr>
            <a:r>
              <a:rPr lang="en-GB" sz="2800" dirty="0"/>
              <a:t>I</a:t>
            </a:r>
            <a:r>
              <a:rPr lang="sr-Latn-RS" sz="2800" dirty="0"/>
              <a:t>dealna raspodela je – jednakost</a:t>
            </a:r>
          </a:p>
          <a:p>
            <a:pPr>
              <a:defRPr/>
            </a:pPr>
            <a:r>
              <a:rPr lang="en-GB" sz="2800" dirty="0"/>
              <a:t>A</a:t>
            </a:r>
            <a:r>
              <a:rPr lang="sr-Latn-RS" sz="2800" dirty="0"/>
              <a:t>li ... </a:t>
            </a:r>
            <a:r>
              <a:rPr lang="en-GB" sz="2800" dirty="0"/>
              <a:t>K</a:t>
            </a:r>
            <a:r>
              <a:rPr lang="sr-Latn-RS" sz="2800" dirty="0"/>
              <a:t>oličina dohotka zavisi od podsticaja da proizvodnja raste</a:t>
            </a:r>
          </a:p>
          <a:p>
            <a:pPr>
              <a:defRPr/>
            </a:pPr>
            <a:r>
              <a:rPr lang="en-GB" sz="2800" dirty="0">
                <a:solidFill>
                  <a:srgbClr val="FFC000"/>
                </a:solidFill>
              </a:rPr>
              <a:t>P</a:t>
            </a:r>
            <a:r>
              <a:rPr lang="sr-Latn-RS" sz="2800" dirty="0">
                <a:solidFill>
                  <a:srgbClr val="FFC000"/>
                </a:solidFill>
              </a:rPr>
              <a:t>odsticaji nestaju kad je raspodela ravnomerna </a:t>
            </a:r>
            <a:r>
              <a:rPr lang="en-GB" sz="2800" dirty="0">
                <a:solidFill>
                  <a:srgbClr val="FFC000"/>
                </a:solidFill>
              </a:rPr>
              <a:t>(</a:t>
            </a:r>
            <a:r>
              <a:rPr lang="en-GB" sz="2800" dirty="0" err="1">
                <a:solidFill>
                  <a:srgbClr val="FFC000"/>
                </a:solidFill>
              </a:rPr>
              <a:t>Scitovsky</a:t>
            </a:r>
            <a:r>
              <a:rPr lang="en-GB" sz="2800" dirty="0">
                <a:solidFill>
                  <a:srgbClr val="FFC000"/>
                </a:solidFill>
              </a:rPr>
              <a:t> 1972, 288)</a:t>
            </a:r>
          </a:p>
        </p:txBody>
      </p:sp>
      <p:sp>
        <p:nvSpPr>
          <p:cNvPr id="4" name="Slide Number Placeholder 3">
            <a:extLst>
              <a:ext uri="{FF2B5EF4-FFF2-40B4-BE49-F238E27FC236}">
                <a16:creationId xmlns:a16="http://schemas.microsoft.com/office/drawing/2014/main" id="{C08A8871-0118-4F7B-AF8B-82B3E68F9C97}"/>
              </a:ext>
            </a:extLst>
          </p:cNvPr>
          <p:cNvSpPr>
            <a:spLocks noGrp="1"/>
          </p:cNvSpPr>
          <p:nvPr>
            <p:ph type="sldNum" sz="quarter" idx="12"/>
          </p:nvPr>
        </p:nvSpPr>
        <p:spPr/>
        <p:txBody>
          <a:bodyPr/>
          <a:lstStyle/>
          <a:p>
            <a:pPr>
              <a:defRPr/>
            </a:pPr>
            <a:fld id="{1A55FB4D-EF57-4D4B-A13E-73FB1369E1D1}"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U</a:t>
            </a:r>
            <a:r>
              <a:rPr lang="sr-Latn-RS" dirty="0"/>
              <a:t>pravo na primeru kompenzacija 	</a:t>
            </a:r>
            <a:endParaRPr lang="en-GB" dirty="0"/>
          </a:p>
        </p:txBody>
      </p:sp>
      <p:sp>
        <p:nvSpPr>
          <p:cNvPr id="3" name="Content Placeholder 2"/>
          <p:cNvSpPr>
            <a:spLocks noGrp="1"/>
          </p:cNvSpPr>
          <p:nvPr>
            <p:ph idx="1"/>
          </p:nvPr>
        </p:nvSpPr>
        <p:spPr>
          <a:xfrm>
            <a:off x="533400" y="1981200"/>
            <a:ext cx="8077200" cy="4114800"/>
          </a:xfrm>
        </p:spPr>
        <p:txBody>
          <a:bodyPr/>
          <a:lstStyle/>
          <a:p>
            <a:pPr>
              <a:defRPr/>
            </a:pPr>
            <a:r>
              <a:rPr lang="en-GB" dirty="0"/>
              <a:t>A</a:t>
            </a:r>
            <a:r>
              <a:rPr lang="sr-Latn-RS" dirty="0"/>
              <a:t>ko jedna firma “sledi” komparativne prednosti, prekvalifikuje se</a:t>
            </a:r>
          </a:p>
          <a:p>
            <a:pPr>
              <a:defRPr/>
            </a:pPr>
            <a:r>
              <a:rPr lang="en-GB" dirty="0"/>
              <a:t>I</a:t>
            </a:r>
            <a:r>
              <a:rPr lang="sr-Latn-RS" dirty="0"/>
              <a:t> zaradi</a:t>
            </a:r>
          </a:p>
          <a:p>
            <a:pPr>
              <a:defRPr/>
            </a:pPr>
            <a:r>
              <a:rPr lang="sr-Latn-RS" dirty="0"/>
              <a:t>A država ih oporezuje toliko da može da kompenzuje sve gubitnike</a:t>
            </a:r>
          </a:p>
          <a:p>
            <a:pPr>
              <a:defRPr/>
            </a:pPr>
            <a:endParaRPr lang="sr-Latn-RS" dirty="0"/>
          </a:p>
          <a:p>
            <a:pPr>
              <a:defRPr/>
            </a:pPr>
            <a:r>
              <a:rPr lang="en-GB" dirty="0"/>
              <a:t>H</a:t>
            </a:r>
            <a:r>
              <a:rPr lang="sr-Latn-RS" dirty="0"/>
              <a:t>oće li ta firma nastaviti proizvodnju ili će se preseliti u grupu gubitnika?</a:t>
            </a:r>
            <a:endParaRPr lang="en-GB" dirty="0"/>
          </a:p>
        </p:txBody>
      </p:sp>
      <p:sp>
        <p:nvSpPr>
          <p:cNvPr id="4" name="Slide Number Placeholder 3">
            <a:extLst>
              <a:ext uri="{FF2B5EF4-FFF2-40B4-BE49-F238E27FC236}">
                <a16:creationId xmlns:a16="http://schemas.microsoft.com/office/drawing/2014/main" id="{207B1698-EA38-4FC0-B2AC-5417101C8F5C}"/>
              </a:ext>
            </a:extLst>
          </p:cNvPr>
          <p:cNvSpPr>
            <a:spLocks noGrp="1"/>
          </p:cNvSpPr>
          <p:nvPr>
            <p:ph type="sldNum" sz="quarter" idx="12"/>
          </p:nvPr>
        </p:nvSpPr>
        <p:spPr/>
        <p:txBody>
          <a:bodyPr/>
          <a:lstStyle/>
          <a:p>
            <a:pPr>
              <a:defRPr/>
            </a:pPr>
            <a:fld id="{1A55FB4D-EF57-4D4B-A13E-73FB1369E1D1}"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r-Latn-CS" dirty="0"/>
              <a:t>Zato uvodimo oportunitetni trošak		</a:t>
            </a:r>
            <a:endParaRPr lang="en-US" dirty="0"/>
          </a:p>
        </p:txBody>
      </p:sp>
      <p:sp>
        <p:nvSpPr>
          <p:cNvPr id="3" name="Content Placeholder 2"/>
          <p:cNvSpPr>
            <a:spLocks noGrp="1"/>
          </p:cNvSpPr>
          <p:nvPr>
            <p:ph idx="1"/>
          </p:nvPr>
        </p:nvSpPr>
        <p:spPr/>
        <p:txBody>
          <a:bodyPr/>
          <a:lstStyle/>
          <a:p>
            <a:pPr>
              <a:defRPr/>
            </a:pPr>
            <a:r>
              <a:rPr lang="sr-Latn-CS" dirty="0"/>
              <a:t>Izgubljena dobit</a:t>
            </a:r>
          </a:p>
          <a:p>
            <a:pPr>
              <a:defRPr/>
            </a:pPr>
            <a:endParaRPr lang="sr-Latn-CS" dirty="0"/>
          </a:p>
          <a:p>
            <a:pPr>
              <a:defRPr/>
            </a:pPr>
            <a:r>
              <a:rPr lang="sr-Latn-CS" dirty="0"/>
              <a:t>Prihvatam posao ako je stvarna dobit veća od </a:t>
            </a:r>
            <a:r>
              <a:rPr lang="sr-Latn-CS" dirty="0" err="1"/>
              <a:t>oportuntetnog</a:t>
            </a:r>
            <a:r>
              <a:rPr lang="sr-Latn-CS" dirty="0"/>
              <a:t> troška (izgubljene dobiti)</a:t>
            </a:r>
          </a:p>
          <a:p>
            <a:pPr>
              <a:defRPr/>
            </a:pPr>
            <a:endParaRPr lang="sr-Latn-CS" dirty="0"/>
          </a:p>
          <a:p>
            <a:pPr>
              <a:defRPr/>
            </a:pPr>
            <a:endParaRPr lang="en-US" dirty="0"/>
          </a:p>
        </p:txBody>
      </p:sp>
      <p:sp>
        <p:nvSpPr>
          <p:cNvPr id="4" name="Slide Number Placeholder 3">
            <a:extLst>
              <a:ext uri="{FF2B5EF4-FFF2-40B4-BE49-F238E27FC236}">
                <a16:creationId xmlns:a16="http://schemas.microsoft.com/office/drawing/2014/main" id="{C8010630-BCB7-4083-85B1-6DBC82FD55B6}"/>
              </a:ext>
            </a:extLst>
          </p:cNvPr>
          <p:cNvSpPr>
            <a:spLocks noGrp="1"/>
          </p:cNvSpPr>
          <p:nvPr>
            <p:ph type="sldNum" sz="quarter" idx="12"/>
          </p:nvPr>
        </p:nvSpPr>
        <p:spPr/>
        <p:txBody>
          <a:bodyPr/>
          <a:lstStyle/>
          <a:p>
            <a:pPr>
              <a:defRPr/>
            </a:pPr>
            <a:fld id="{1A55FB4D-EF57-4D4B-A13E-73FB1369E1D1}"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t>
            </a:r>
            <a:r>
              <a:rPr lang="sr-Latn-RS" dirty="0"/>
              <a:t>konomija insistira na jednakosti šansi</a:t>
            </a:r>
            <a:endParaRPr lang="en-GB" dirty="0"/>
          </a:p>
        </p:txBody>
      </p:sp>
      <p:sp>
        <p:nvSpPr>
          <p:cNvPr id="3" name="Content Placeholder 2"/>
          <p:cNvSpPr>
            <a:spLocks noGrp="1"/>
          </p:cNvSpPr>
          <p:nvPr>
            <p:ph idx="1"/>
          </p:nvPr>
        </p:nvSpPr>
        <p:spPr>
          <a:xfrm>
            <a:off x="1066800" y="1752600"/>
            <a:ext cx="7543800" cy="4114800"/>
          </a:xfrm>
        </p:spPr>
        <p:txBody>
          <a:bodyPr/>
          <a:lstStyle/>
          <a:p>
            <a:r>
              <a:rPr lang="en-GB" dirty="0"/>
              <a:t>A</a:t>
            </a:r>
            <a:r>
              <a:rPr lang="sr-Latn-RS" dirty="0"/>
              <a:t> ne na jednakosti rezultata</a:t>
            </a:r>
          </a:p>
          <a:p>
            <a:r>
              <a:rPr lang="en-GB" dirty="0"/>
              <a:t>I</a:t>
            </a:r>
            <a:r>
              <a:rPr lang="sr-Latn-RS" dirty="0"/>
              <a:t>nstitucije obezbeđuju jednakost šansi</a:t>
            </a:r>
          </a:p>
          <a:p>
            <a:endParaRPr lang="sr-Latn-RS" dirty="0"/>
          </a:p>
          <a:p>
            <a:pPr marL="0" indent="0">
              <a:buNone/>
            </a:pPr>
            <a:endParaRPr lang="sr-Latn-RS" dirty="0"/>
          </a:p>
          <a:p>
            <a:endParaRPr lang="sr-Latn-RS" dirty="0"/>
          </a:p>
          <a:p>
            <a:pPr lvl="1"/>
            <a:endParaRPr lang="sr-Latn-RS" dirty="0"/>
          </a:p>
          <a:p>
            <a:endParaRPr lang="en-GB" dirty="0"/>
          </a:p>
        </p:txBody>
      </p:sp>
      <p:sp>
        <p:nvSpPr>
          <p:cNvPr id="4" name="Slide Number Placeholder 3">
            <a:extLst>
              <a:ext uri="{FF2B5EF4-FFF2-40B4-BE49-F238E27FC236}">
                <a16:creationId xmlns:a16="http://schemas.microsoft.com/office/drawing/2014/main" id="{CC7ED4F6-70AB-4578-81C0-CF42E204F916}"/>
              </a:ext>
            </a:extLst>
          </p:cNvPr>
          <p:cNvSpPr>
            <a:spLocks noGrp="1"/>
          </p:cNvSpPr>
          <p:nvPr>
            <p:ph type="sldNum" sz="quarter" idx="12"/>
          </p:nvPr>
        </p:nvSpPr>
        <p:spPr/>
        <p:txBody>
          <a:bodyPr/>
          <a:lstStyle/>
          <a:p>
            <a:pPr>
              <a:defRPr/>
            </a:pPr>
            <a:fld id="{1A55FB4D-EF57-4D4B-A13E-73FB1369E1D1}"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sr-Latn-CS"/>
              <a:t>Ravnoteža u izolaciji</a:t>
            </a:r>
            <a:endParaRPr lang="en-US"/>
          </a:p>
        </p:txBody>
      </p:sp>
      <p:pic>
        <p:nvPicPr>
          <p:cNvPr id="34819" name="Picture 4"/>
          <p:cNvPicPr>
            <a:picLocks noGrp="1" noChangeAspect="1" noChangeArrowheads="1"/>
          </p:cNvPicPr>
          <p:nvPr>
            <p:ph type="body" sz="half" idx="1"/>
          </p:nvPr>
        </p:nvPicPr>
        <p:blipFill>
          <a:blip r:embed="rId2" cstate="print"/>
          <a:srcRect r="42580"/>
          <a:stretch>
            <a:fillRect/>
          </a:stretch>
        </p:blipFill>
        <p:spPr>
          <a:xfrm>
            <a:off x="1066800" y="2362200"/>
            <a:ext cx="3810000" cy="3367088"/>
          </a:xfrm>
          <a:noFill/>
        </p:spPr>
      </p:pic>
      <p:sp>
        <p:nvSpPr>
          <p:cNvPr id="84997" name="Rectangle 5"/>
          <p:cNvSpPr>
            <a:spLocks noGrp="1" noChangeArrowheads="1"/>
          </p:cNvSpPr>
          <p:nvPr>
            <p:ph type="body" sz="half" idx="2"/>
          </p:nvPr>
        </p:nvSpPr>
        <p:spPr>
          <a:xfrm>
            <a:off x="4876800" y="2057400"/>
            <a:ext cx="3276600" cy="4114800"/>
          </a:xfrm>
        </p:spPr>
        <p:txBody>
          <a:bodyPr/>
          <a:lstStyle/>
          <a:p>
            <a:pPr eaLnBrk="1" hangingPunct="1">
              <a:lnSpc>
                <a:spcPct val="80000"/>
              </a:lnSpc>
              <a:buFont typeface="Wingdings" pitchFamily="2" charset="2"/>
              <a:buAutoNum type="arabicPeriod"/>
              <a:defRPr/>
            </a:pPr>
            <a:r>
              <a:rPr lang="en-US" sz="1800" b="1" dirty="0" err="1">
                <a:effectLst/>
                <a:latin typeface="Verdana" pitchFamily="34" charset="0"/>
              </a:rPr>
              <a:t>krive</a:t>
            </a:r>
            <a:r>
              <a:rPr lang="en-US" sz="1800" b="1" dirty="0">
                <a:effectLst/>
                <a:latin typeface="Verdana" pitchFamily="34" charset="0"/>
              </a:rPr>
              <a:t> </a:t>
            </a:r>
            <a:r>
              <a:rPr lang="en-US" sz="1800" b="1" dirty="0" err="1">
                <a:effectLst/>
                <a:latin typeface="Verdana" pitchFamily="34" charset="0"/>
              </a:rPr>
              <a:t>indiferen</a:t>
            </a:r>
            <a:r>
              <a:rPr lang="sr-Latn-RS" sz="1800" b="1" dirty="0">
                <a:effectLst/>
                <a:latin typeface="Verdana" pitchFamily="34" charset="0"/>
              </a:rPr>
              <a:t>cije </a:t>
            </a:r>
            <a:r>
              <a:rPr lang="en-US" sz="1800" b="1" dirty="0">
                <a:effectLst/>
                <a:latin typeface="Verdana" pitchFamily="34" charset="0"/>
              </a:rPr>
              <a:t> </a:t>
            </a:r>
            <a:r>
              <a:rPr lang="sr-Latn-CS" sz="1800" b="1" dirty="0">
                <a:effectLst/>
                <a:latin typeface="Verdana" pitchFamily="34" charset="0"/>
              </a:rPr>
              <a:t>su </a:t>
            </a:r>
            <a:r>
              <a:rPr lang="en-US" sz="1800" b="1" dirty="0" err="1">
                <a:effectLst/>
                <a:latin typeface="Verdana" pitchFamily="34" charset="0"/>
              </a:rPr>
              <a:t>konveksne</a:t>
            </a:r>
            <a:r>
              <a:rPr lang="en-US" sz="1800" b="1" dirty="0">
                <a:effectLst/>
                <a:latin typeface="Verdana" pitchFamily="34" charset="0"/>
              </a:rPr>
              <a:t> </a:t>
            </a:r>
            <a:endParaRPr lang="sr-Latn-CS" sz="1800" b="1" dirty="0">
              <a:effectLst/>
              <a:latin typeface="Verdana" pitchFamily="34" charset="0"/>
            </a:endParaRPr>
          </a:p>
          <a:p>
            <a:pPr eaLnBrk="1" hangingPunct="1">
              <a:lnSpc>
                <a:spcPct val="80000"/>
              </a:lnSpc>
              <a:buFont typeface="Wingdings" pitchFamily="2" charset="2"/>
              <a:buAutoNum type="arabicPeriod"/>
              <a:defRPr/>
            </a:pPr>
            <a:endParaRPr lang="sr-Latn-CS" sz="1800" b="1" dirty="0">
              <a:effectLst/>
              <a:latin typeface="Verdana" pitchFamily="34" charset="0"/>
            </a:endParaRPr>
          </a:p>
          <a:p>
            <a:pPr eaLnBrk="1" hangingPunct="1">
              <a:lnSpc>
                <a:spcPct val="80000"/>
              </a:lnSpc>
              <a:buFont typeface="Wingdings" pitchFamily="2" charset="2"/>
              <a:buAutoNum type="arabicPeriod"/>
              <a:defRPr/>
            </a:pPr>
            <a:r>
              <a:rPr lang="en-US" sz="1800" b="1" dirty="0">
                <a:effectLst/>
                <a:latin typeface="Verdana" pitchFamily="34" charset="0"/>
              </a:rPr>
              <a:t>i ne </a:t>
            </a:r>
            <a:r>
              <a:rPr lang="en-US" sz="1800" b="1" dirty="0" err="1">
                <a:effectLst/>
                <a:latin typeface="Verdana" pitchFamily="34" charset="0"/>
              </a:rPr>
              <a:t>seku</a:t>
            </a:r>
            <a:r>
              <a:rPr lang="sr-Latn-CS" sz="1800" b="1" dirty="0">
                <a:effectLst/>
                <a:latin typeface="Verdana" pitchFamily="34" charset="0"/>
              </a:rPr>
              <a:t> se</a:t>
            </a:r>
            <a:r>
              <a:rPr lang="en-US" sz="1800" b="1" dirty="0">
                <a:effectLst/>
                <a:latin typeface="Verdana" pitchFamily="34" charset="0"/>
              </a:rPr>
              <a:t> </a:t>
            </a:r>
            <a:endParaRPr lang="sr-Latn-CS" sz="1800" b="1" dirty="0">
              <a:effectLst/>
              <a:latin typeface="Verdana" pitchFamily="34" charset="0"/>
            </a:endParaRPr>
          </a:p>
          <a:p>
            <a:pPr eaLnBrk="1" hangingPunct="1">
              <a:lnSpc>
                <a:spcPct val="80000"/>
              </a:lnSpc>
              <a:buFont typeface="Wingdings" pitchFamily="2" charset="2"/>
              <a:buAutoNum type="arabicPeriod"/>
              <a:defRPr/>
            </a:pPr>
            <a:endParaRPr lang="sr-Latn-CS" sz="1800" b="1" dirty="0">
              <a:effectLst/>
              <a:latin typeface="Verdana" pitchFamily="34" charset="0"/>
            </a:endParaRPr>
          </a:p>
          <a:p>
            <a:pPr eaLnBrk="1" hangingPunct="1">
              <a:lnSpc>
                <a:spcPct val="80000"/>
              </a:lnSpc>
              <a:buFont typeface="Wingdings" pitchFamily="2" charset="2"/>
              <a:buAutoNum type="arabicPeriod"/>
              <a:defRPr/>
            </a:pPr>
            <a:r>
              <a:rPr lang="en-US" sz="1800" b="1" dirty="0" err="1">
                <a:effectLst/>
                <a:latin typeface="Verdana" pitchFamily="34" charset="0"/>
              </a:rPr>
              <a:t>postoji</a:t>
            </a:r>
            <a:r>
              <a:rPr lang="en-US" sz="1800" b="1" dirty="0">
                <a:effectLst/>
                <a:latin typeface="Verdana" pitchFamily="34" charset="0"/>
              </a:rPr>
              <a:t> samo </a:t>
            </a:r>
            <a:r>
              <a:rPr lang="en-US" sz="1800" b="1" dirty="0" err="1">
                <a:effectLst/>
                <a:latin typeface="Verdana" pitchFamily="34" charset="0"/>
              </a:rPr>
              <a:t>jedna</a:t>
            </a:r>
            <a:r>
              <a:rPr lang="en-US" sz="1800" b="1" dirty="0">
                <a:effectLst/>
                <a:latin typeface="Verdana" pitchFamily="34" charset="0"/>
              </a:rPr>
              <a:t> </a:t>
            </a:r>
            <a:r>
              <a:rPr lang="en-US" sz="1800" b="1" dirty="0" err="1">
                <a:effectLst/>
                <a:latin typeface="Verdana" pitchFamily="34" charset="0"/>
              </a:rPr>
              <a:t>tačka</a:t>
            </a:r>
            <a:r>
              <a:rPr lang="en-US" sz="1800" b="1" dirty="0">
                <a:effectLst/>
                <a:latin typeface="Verdana" pitchFamily="34" charset="0"/>
              </a:rPr>
              <a:t> </a:t>
            </a:r>
            <a:r>
              <a:rPr lang="en-US" sz="1800" b="1" dirty="0" err="1">
                <a:effectLst/>
                <a:latin typeface="Verdana" pitchFamily="34" charset="0"/>
              </a:rPr>
              <a:t>ravnoteže</a:t>
            </a:r>
            <a:r>
              <a:rPr lang="en-US" sz="1800" b="1" dirty="0">
                <a:effectLst/>
                <a:latin typeface="Verdana" pitchFamily="34" charset="0"/>
              </a:rPr>
              <a:t>. </a:t>
            </a:r>
            <a:endParaRPr lang="sr-Latn-CS" sz="1800" b="1" dirty="0">
              <a:effectLst/>
              <a:latin typeface="Verdana" pitchFamily="34" charset="0"/>
            </a:endParaRPr>
          </a:p>
          <a:p>
            <a:pPr eaLnBrk="1" hangingPunct="1">
              <a:lnSpc>
                <a:spcPct val="80000"/>
              </a:lnSpc>
              <a:buFont typeface="Wingdings" pitchFamily="2" charset="2"/>
              <a:buAutoNum type="arabicPeriod"/>
              <a:defRPr/>
            </a:pPr>
            <a:endParaRPr lang="sr-Latn-CS" sz="1800" b="1" dirty="0">
              <a:effectLst/>
              <a:latin typeface="Verdana" pitchFamily="34" charset="0"/>
            </a:endParaRPr>
          </a:p>
          <a:p>
            <a:pPr eaLnBrk="1" hangingPunct="1">
              <a:lnSpc>
                <a:spcPct val="80000"/>
              </a:lnSpc>
              <a:buFont typeface="Wingdings" pitchFamily="2" charset="2"/>
              <a:buAutoNum type="arabicPeriod"/>
              <a:defRPr/>
            </a:pPr>
            <a:r>
              <a:rPr lang="en-US" sz="1800" b="1" dirty="0" err="1">
                <a:effectLst/>
                <a:latin typeface="Verdana" pitchFamily="34" charset="0"/>
              </a:rPr>
              <a:t>Tačke</a:t>
            </a:r>
            <a:r>
              <a:rPr lang="en-US" sz="1800" b="1" dirty="0">
                <a:effectLst/>
                <a:latin typeface="Verdana" pitchFamily="34" charset="0"/>
              </a:rPr>
              <a:t> na </a:t>
            </a:r>
            <a:r>
              <a:rPr lang="en-US" sz="1800" b="1" dirty="0" err="1">
                <a:effectLst/>
                <a:latin typeface="Verdana" pitchFamily="34" charset="0"/>
              </a:rPr>
              <a:t>nižim</a:t>
            </a:r>
            <a:r>
              <a:rPr lang="en-US" sz="1800" b="1" dirty="0">
                <a:effectLst/>
                <a:latin typeface="Verdana" pitchFamily="34" charset="0"/>
              </a:rPr>
              <a:t> </a:t>
            </a:r>
            <a:r>
              <a:rPr lang="en-US" sz="1800" b="1" dirty="0" err="1">
                <a:effectLst/>
                <a:latin typeface="Verdana" pitchFamily="34" charset="0"/>
              </a:rPr>
              <a:t>krivama</a:t>
            </a:r>
            <a:r>
              <a:rPr lang="en-US" sz="1800" b="1" dirty="0">
                <a:effectLst/>
                <a:latin typeface="Verdana" pitchFamily="34" charset="0"/>
              </a:rPr>
              <a:t> su </a:t>
            </a:r>
            <a:r>
              <a:rPr lang="en-US" sz="1800" b="1" dirty="0" err="1">
                <a:effectLst/>
                <a:latin typeface="Verdana" pitchFamily="34" charset="0"/>
              </a:rPr>
              <a:t>moguće</a:t>
            </a:r>
            <a:r>
              <a:rPr lang="en-US" sz="1800" b="1" dirty="0">
                <a:effectLst/>
                <a:latin typeface="Verdana" pitchFamily="34" charset="0"/>
              </a:rPr>
              <a:t> </a:t>
            </a:r>
            <a:endParaRPr lang="sr-Latn-CS" sz="1800" b="1" dirty="0">
              <a:effectLst/>
              <a:latin typeface="Verdana" pitchFamily="34" charset="0"/>
            </a:endParaRPr>
          </a:p>
          <a:p>
            <a:pPr eaLnBrk="1" hangingPunct="1">
              <a:lnSpc>
                <a:spcPct val="80000"/>
              </a:lnSpc>
              <a:buFont typeface="Wingdings" pitchFamily="2" charset="2"/>
              <a:buAutoNum type="arabicPeriod"/>
              <a:defRPr/>
            </a:pPr>
            <a:endParaRPr lang="sr-Latn-CS" sz="1800" b="1" dirty="0">
              <a:effectLst/>
              <a:latin typeface="Verdana" pitchFamily="34" charset="0"/>
            </a:endParaRPr>
          </a:p>
          <a:p>
            <a:pPr eaLnBrk="1" hangingPunct="1">
              <a:lnSpc>
                <a:spcPct val="80000"/>
              </a:lnSpc>
              <a:buFont typeface="Wingdings" pitchFamily="2" charset="2"/>
              <a:buAutoNum type="arabicPeriod"/>
              <a:defRPr/>
            </a:pPr>
            <a:r>
              <a:rPr lang="sr-Latn-CS" sz="1800" b="1" dirty="0">
                <a:effectLst/>
                <a:latin typeface="Verdana" pitchFamily="34" charset="0"/>
              </a:rPr>
              <a:t>Tačke na višim </a:t>
            </a:r>
            <a:r>
              <a:rPr lang="sr-Latn-CS" sz="1800" b="1" dirty="0" err="1">
                <a:effectLst/>
                <a:latin typeface="Verdana" pitchFamily="34" charset="0"/>
              </a:rPr>
              <a:t>krivama</a:t>
            </a:r>
            <a:r>
              <a:rPr lang="sr-Latn-CS" sz="1800" b="1" dirty="0">
                <a:effectLst/>
                <a:latin typeface="Verdana" pitchFamily="34" charset="0"/>
              </a:rPr>
              <a:t> nisu moguće</a:t>
            </a:r>
            <a:r>
              <a:rPr lang="en-US" sz="1800" b="1" dirty="0">
                <a:effectLst/>
                <a:latin typeface="Verdana" pitchFamily="34" charset="0"/>
              </a:rPr>
              <a:t>.</a:t>
            </a:r>
          </a:p>
          <a:p>
            <a:pPr eaLnBrk="1" hangingPunct="1">
              <a:lnSpc>
                <a:spcPct val="80000"/>
              </a:lnSpc>
              <a:defRPr/>
            </a:pPr>
            <a:endParaRPr lang="en-US" sz="1800" b="1" dirty="0">
              <a:latin typeface="Verdana" pitchFamily="34" charset="0"/>
            </a:endParaRPr>
          </a:p>
        </p:txBody>
      </p:sp>
      <p:sp>
        <p:nvSpPr>
          <p:cNvPr id="2" name="Slide Number Placeholder 1">
            <a:extLst>
              <a:ext uri="{FF2B5EF4-FFF2-40B4-BE49-F238E27FC236}">
                <a16:creationId xmlns:a16="http://schemas.microsoft.com/office/drawing/2014/main" id="{E5E9F2DD-29A2-4F1F-863A-81AA3992C955}"/>
              </a:ext>
            </a:extLst>
          </p:cNvPr>
          <p:cNvSpPr>
            <a:spLocks noGrp="1"/>
          </p:cNvSpPr>
          <p:nvPr>
            <p:ph type="sldNum" sz="quarter" idx="12"/>
          </p:nvPr>
        </p:nvSpPr>
        <p:spPr/>
        <p:txBody>
          <a:bodyPr/>
          <a:lstStyle/>
          <a:p>
            <a:pPr>
              <a:defRPr/>
            </a:pPr>
            <a:fld id="{6281B611-CECF-4CCB-AED1-D98E28F3415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sr-Latn-CS" dirty="0"/>
              <a:t>Autarkija – proizvode i troše u istoj tački</a:t>
            </a:r>
            <a:endParaRPr lang="en-US" dirty="0"/>
          </a:p>
        </p:txBody>
      </p:sp>
      <p:pic>
        <p:nvPicPr>
          <p:cNvPr id="35843" name="Picture 4"/>
          <p:cNvPicPr>
            <a:picLocks noGrp="1" noChangeAspect="1" noChangeArrowheads="1"/>
          </p:cNvPicPr>
          <p:nvPr>
            <p:ph type="body" idx="1"/>
          </p:nvPr>
        </p:nvPicPr>
        <p:blipFill>
          <a:blip r:embed="rId2" cstate="print"/>
          <a:srcRect/>
          <a:stretch>
            <a:fillRect/>
          </a:stretch>
        </p:blipFill>
        <p:spPr>
          <a:xfrm>
            <a:off x="1514475" y="1981200"/>
            <a:ext cx="6648450" cy="4114800"/>
          </a:xfrm>
          <a:noFill/>
        </p:spPr>
      </p:pic>
      <p:sp>
        <p:nvSpPr>
          <p:cNvPr id="2" name="Slide Number Placeholder 1">
            <a:extLst>
              <a:ext uri="{FF2B5EF4-FFF2-40B4-BE49-F238E27FC236}">
                <a16:creationId xmlns:a16="http://schemas.microsoft.com/office/drawing/2014/main" id="{97000465-660C-4502-B084-B1E8ABE8F7BE}"/>
              </a:ext>
            </a:extLst>
          </p:cNvPr>
          <p:cNvSpPr>
            <a:spLocks noGrp="1"/>
          </p:cNvSpPr>
          <p:nvPr>
            <p:ph type="sldNum" sz="quarter" idx="12"/>
          </p:nvPr>
        </p:nvSpPr>
        <p:spPr/>
        <p:txBody>
          <a:bodyPr/>
          <a:lstStyle/>
          <a:p>
            <a:pPr>
              <a:defRPr/>
            </a:pPr>
            <a:fld id="{1A55FB4D-EF57-4D4B-A13E-73FB1369E1D1}"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CDB7-DD15-4036-B78B-86B1E85A9B4E}"/>
              </a:ext>
            </a:extLst>
          </p:cNvPr>
          <p:cNvSpPr>
            <a:spLocks noGrp="1"/>
          </p:cNvSpPr>
          <p:nvPr>
            <p:ph type="title"/>
          </p:nvPr>
        </p:nvSpPr>
        <p:spPr>
          <a:xfrm>
            <a:off x="1295400" y="244475"/>
            <a:ext cx="7543800" cy="1431925"/>
          </a:xfrm>
        </p:spPr>
        <p:txBody>
          <a:bodyPr/>
          <a:lstStyle/>
          <a:p>
            <a:pPr eaLnBrk="1" hangingPunct="1">
              <a:defRPr/>
            </a:pPr>
            <a:r>
              <a:rPr lang="sr-Latn-BA" sz="2400"/>
              <a:t> Pod kojim (neuobičajenim) uslovima može</a:t>
            </a:r>
            <a:br>
              <a:rPr lang="sr-Latn-BA" sz="2400"/>
            </a:br>
            <a:r>
              <a:rPr lang="it-IT" sz="2400"/>
              <a:t>da se dogodi da komparativna prednost, odnosno</a:t>
            </a:r>
            <a:r>
              <a:rPr lang="sr-Latn-BA" sz="2400"/>
              <a:t> zaostajanje, uopšte ne postoje?</a:t>
            </a:r>
            <a:br>
              <a:rPr lang="sr-Latn-BA" sz="2400"/>
            </a:br>
            <a:endParaRPr lang="sr-Latn-BA" sz="2400"/>
          </a:p>
        </p:txBody>
      </p:sp>
      <p:pic>
        <p:nvPicPr>
          <p:cNvPr id="5" name="Picture 2">
            <a:extLst>
              <a:ext uri="{FF2B5EF4-FFF2-40B4-BE49-F238E27FC236}">
                <a16:creationId xmlns:a16="http://schemas.microsoft.com/office/drawing/2014/main" id="{58D43B20-F8E6-48C3-AD76-6E20341A537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531" t="34000" r="46484" b="17999"/>
          <a:stretch>
            <a:fillRect/>
          </a:stretch>
        </p:blipFill>
        <p:spPr>
          <a:xfrm>
            <a:off x="1589088" y="2941638"/>
            <a:ext cx="2651125" cy="2193925"/>
          </a:xfr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53FA4D85-974B-4407-98D0-8F560DF940A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2344" t="34000" r="18359" b="22000"/>
          <a:stretch>
            <a:fillRect/>
          </a:stretch>
        </p:blipFill>
        <p:spPr>
          <a:xfrm>
            <a:off x="5619750" y="3032125"/>
            <a:ext cx="2286000" cy="2012950"/>
          </a:xfr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DF1608F-499B-4A41-BFB0-A2D9610B6459}"/>
              </a:ext>
            </a:extLst>
          </p:cNvPr>
          <p:cNvCxnSpPr>
            <a:cxnSpLocks noChangeShapeType="1"/>
          </p:cNvCxnSpPr>
          <p:nvPr/>
        </p:nvCxnSpPr>
        <p:spPr bwMode="auto">
          <a:xfrm rot="16200000" flipH="1">
            <a:off x="6057900" y="3467100"/>
            <a:ext cx="1295400" cy="1066800"/>
          </a:xfrm>
          <a:prstGeom prst="line">
            <a:avLst/>
          </a:prstGeom>
          <a:noFill/>
          <a:ln w="88900" algn="ctr">
            <a:solidFill>
              <a:srgbClr val="FF0000"/>
            </a:solidFill>
            <a:round/>
            <a:headEnd/>
            <a:tailEnd/>
          </a:ln>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76F40AE6-6CF2-4DBE-AD18-71B05E7EC0EF}"/>
              </a:ext>
            </a:extLst>
          </p:cNvPr>
          <p:cNvCxnSpPr>
            <a:cxnSpLocks noChangeShapeType="1"/>
          </p:cNvCxnSpPr>
          <p:nvPr/>
        </p:nvCxnSpPr>
        <p:spPr bwMode="auto">
          <a:xfrm rot="16200000" flipH="1">
            <a:off x="2400300" y="3467100"/>
            <a:ext cx="1295400" cy="1066800"/>
          </a:xfrm>
          <a:prstGeom prst="line">
            <a:avLst/>
          </a:prstGeom>
          <a:noFill/>
          <a:ln w="88900" algn="ctr">
            <a:solidFill>
              <a:srgbClr val="FF0000"/>
            </a:solidFill>
            <a:round/>
            <a:headEnd/>
            <a:tailEn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1897D1E6-8EC3-438C-BFC9-0DA19E4FF719}"/>
              </a:ext>
            </a:extLst>
          </p:cNvPr>
          <p:cNvSpPr txBox="1">
            <a:spLocks noChangeArrowheads="1"/>
          </p:cNvSpPr>
          <p:nvPr/>
        </p:nvSpPr>
        <p:spPr bwMode="auto">
          <a:xfrm>
            <a:off x="1981200" y="5715000"/>
            <a:ext cx="568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BA" altLang="en-US"/>
              <a:t>Ako su relativne cene pre razmene već bile iste</a:t>
            </a:r>
          </a:p>
        </p:txBody>
      </p:sp>
      <p:sp>
        <p:nvSpPr>
          <p:cNvPr id="3" name="Slide Number Placeholder 2">
            <a:extLst>
              <a:ext uri="{FF2B5EF4-FFF2-40B4-BE49-F238E27FC236}">
                <a16:creationId xmlns:a16="http://schemas.microsoft.com/office/drawing/2014/main" id="{C6805AEA-CBF2-48C0-9DA9-453643EF0433}"/>
              </a:ext>
            </a:extLst>
          </p:cNvPr>
          <p:cNvSpPr>
            <a:spLocks noGrp="1"/>
          </p:cNvSpPr>
          <p:nvPr>
            <p:ph type="sldNum" sz="quarter" idx="12"/>
          </p:nvPr>
        </p:nvSpPr>
        <p:spPr/>
        <p:txBody>
          <a:bodyPr/>
          <a:lstStyle/>
          <a:p>
            <a:pPr>
              <a:defRPr/>
            </a:pPr>
            <a:fld id="{6281B611-CECF-4CCB-AED1-D98E28F34150}" type="slidenum">
              <a:rPr lang="en-US" smtClean="0"/>
              <a:pPr>
                <a:defRPr/>
              </a:pPr>
              <a:t>33</a:t>
            </a:fld>
            <a:endParaRPr lang="en-US"/>
          </a:p>
        </p:txBody>
      </p:sp>
    </p:spTree>
    <p:extLst>
      <p:ext uri="{BB962C8B-B14F-4D97-AF65-F5344CB8AC3E}">
        <p14:creationId xmlns:p14="http://schemas.microsoft.com/office/powerpoint/2010/main" val="2356006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sr-Latn-CS"/>
              <a:t>Dva nagiba: ¼ i 4/1</a:t>
            </a:r>
            <a:endParaRPr lang="en-US"/>
          </a:p>
        </p:txBody>
      </p:sp>
      <p:pic>
        <p:nvPicPr>
          <p:cNvPr id="40963" name="Picture 4"/>
          <p:cNvPicPr>
            <a:picLocks noGrp="1" noChangeAspect="1" noChangeArrowheads="1"/>
          </p:cNvPicPr>
          <p:nvPr>
            <p:ph type="body" idx="1"/>
          </p:nvPr>
        </p:nvPicPr>
        <p:blipFill>
          <a:blip r:embed="rId2" cstate="print"/>
          <a:srcRect/>
          <a:stretch>
            <a:fillRect/>
          </a:stretch>
        </p:blipFill>
        <p:spPr>
          <a:xfrm>
            <a:off x="1428750" y="1676400"/>
            <a:ext cx="6648450" cy="3276600"/>
          </a:xfrm>
          <a:noFill/>
        </p:spPr>
      </p:pic>
      <p:sp>
        <p:nvSpPr>
          <p:cNvPr id="96261" name="Oval 5"/>
          <p:cNvSpPr>
            <a:spLocks noChangeArrowheads="1"/>
          </p:cNvSpPr>
          <p:nvPr/>
        </p:nvSpPr>
        <p:spPr bwMode="auto">
          <a:xfrm>
            <a:off x="6477000" y="2438400"/>
            <a:ext cx="838200" cy="457200"/>
          </a:xfrm>
          <a:prstGeom prst="ellipse">
            <a:avLst/>
          </a:prstGeom>
          <a:noFill/>
          <a:ln w="38100">
            <a:solidFill>
              <a:schemeClr val="bg2"/>
            </a:solidFill>
            <a:round/>
            <a:headEnd/>
            <a:tailEnd/>
          </a:ln>
        </p:spPr>
        <p:txBody>
          <a:bodyPr wrap="none" anchor="ctr"/>
          <a:lstStyle/>
          <a:p>
            <a:endParaRPr lang="en-US"/>
          </a:p>
        </p:txBody>
      </p:sp>
      <p:sp>
        <p:nvSpPr>
          <p:cNvPr id="96262" name="Oval 6"/>
          <p:cNvSpPr>
            <a:spLocks noChangeArrowheads="1"/>
          </p:cNvSpPr>
          <p:nvPr/>
        </p:nvSpPr>
        <p:spPr bwMode="auto">
          <a:xfrm>
            <a:off x="4114800" y="3657600"/>
            <a:ext cx="914400" cy="457200"/>
          </a:xfrm>
          <a:prstGeom prst="ellipse">
            <a:avLst/>
          </a:prstGeom>
          <a:noFill/>
          <a:ln w="38100">
            <a:solidFill>
              <a:schemeClr val="bg2"/>
            </a:solidFill>
            <a:round/>
            <a:headEnd/>
            <a:tailEnd/>
          </a:ln>
        </p:spPr>
        <p:txBody>
          <a:bodyPr wrap="none" anchor="ctr"/>
          <a:lstStyle/>
          <a:p>
            <a:endParaRPr lang="en-US"/>
          </a:p>
        </p:txBody>
      </p:sp>
      <p:sp>
        <p:nvSpPr>
          <p:cNvPr id="40966" name="Rectangle 7"/>
          <p:cNvSpPr>
            <a:spLocks noChangeArrowheads="1"/>
          </p:cNvSpPr>
          <p:nvPr/>
        </p:nvSpPr>
        <p:spPr bwMode="auto">
          <a:xfrm>
            <a:off x="1295400" y="5172075"/>
            <a:ext cx="7162800" cy="923925"/>
          </a:xfrm>
          <a:prstGeom prst="rect">
            <a:avLst/>
          </a:prstGeom>
          <a:noFill/>
          <a:ln w="9525">
            <a:noFill/>
            <a:miter lim="800000"/>
            <a:headEnd/>
            <a:tailEnd/>
          </a:ln>
        </p:spPr>
        <p:txBody>
          <a:bodyPr>
            <a:spAutoFit/>
          </a:bodyPr>
          <a:lstStyle/>
          <a:p>
            <a:pPr eaLnBrk="1" hangingPunct="1">
              <a:spcBef>
                <a:spcPct val="20000"/>
              </a:spcBef>
              <a:buClr>
                <a:schemeClr val="hlink"/>
              </a:buClr>
              <a:buSzPct val="70000"/>
              <a:buFont typeface="Wingdings" pitchFamily="2" charset="2"/>
              <a:buChar char="n"/>
            </a:pPr>
            <a:r>
              <a:rPr lang="sr-Latn-CS" b="1" u="none"/>
              <a:t>Ako u tački A granična stopa transformacije iznosi ¼, onda toliko mora da se odrekne od Y da bi proizvela još jednu jedinicu x</a:t>
            </a:r>
            <a:r>
              <a:rPr lang="en-US" b="1" u="none"/>
              <a:t>.</a:t>
            </a:r>
          </a:p>
        </p:txBody>
      </p:sp>
      <p:sp>
        <p:nvSpPr>
          <p:cNvPr id="2" name="Slide Number Placeholder 1">
            <a:extLst>
              <a:ext uri="{FF2B5EF4-FFF2-40B4-BE49-F238E27FC236}">
                <a16:creationId xmlns:a16="http://schemas.microsoft.com/office/drawing/2014/main" id="{219D5CEE-E43A-4442-92FA-95BED4CD4795}"/>
              </a:ext>
            </a:extLst>
          </p:cNvPr>
          <p:cNvSpPr>
            <a:spLocks noGrp="1"/>
          </p:cNvSpPr>
          <p:nvPr>
            <p:ph type="sldNum" sz="quarter" idx="12"/>
          </p:nvPr>
        </p:nvSpPr>
        <p:spPr/>
        <p:txBody>
          <a:bodyPr/>
          <a:lstStyle/>
          <a:p>
            <a:pPr>
              <a:defRPr/>
            </a:pPr>
            <a:fld id="{1A55FB4D-EF57-4D4B-A13E-73FB1369E1D1}"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blinds(horizontal)">
                                      <p:cBhvr>
                                        <p:cTn id="7" dur="500"/>
                                        <p:tgtEl>
                                          <p:spTgt spid="962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262"/>
                                        </p:tgtEl>
                                        <p:attrNameLst>
                                          <p:attrName>style.visibility</p:attrName>
                                        </p:attrNameLst>
                                      </p:cBhvr>
                                      <p:to>
                                        <p:strVal val="visible"/>
                                      </p:to>
                                    </p:set>
                                    <p:animEffect transition="in" filter="blinds(horizontal)">
                                      <p:cBhvr>
                                        <p:cTn id="10" dur="500"/>
                                        <p:tgtEl>
                                          <p:spTgt spid="96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a:stretch>
            <a:fillRect/>
          </a:stretch>
        </p:blipFill>
        <p:spPr bwMode="auto">
          <a:xfrm>
            <a:off x="857250" y="2479675"/>
            <a:ext cx="7600950" cy="3783013"/>
          </a:xfrm>
          <a:prstGeom prst="rect">
            <a:avLst/>
          </a:prstGeom>
          <a:noFill/>
          <a:ln w="9525">
            <a:noFill/>
            <a:miter lim="800000"/>
            <a:headEnd/>
            <a:tailEnd/>
          </a:ln>
        </p:spPr>
      </p:pic>
      <p:sp>
        <p:nvSpPr>
          <p:cNvPr id="98309" name="Rectangle 5"/>
          <p:cNvSpPr>
            <a:spLocks noChangeArrowheads="1"/>
          </p:cNvSpPr>
          <p:nvPr/>
        </p:nvSpPr>
        <p:spPr bwMode="auto">
          <a:xfrm>
            <a:off x="914400" y="609600"/>
            <a:ext cx="7848600" cy="121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sr-Latn-CS" sz="4000" u="none" dirty="0">
                <a:effectLst>
                  <a:outerShdw blurRad="38100" dist="38100" dir="2700000" algn="tl">
                    <a:srgbClr val="000000"/>
                  </a:outerShdw>
                </a:effectLst>
              </a:rPr>
              <a:t>Ovde je jednoznačno rešenje u tački pune specijalizacije</a:t>
            </a:r>
            <a:endParaRPr lang="en-US" sz="4000" u="none" dirty="0">
              <a:effectLst>
                <a:outerShdw blurRad="38100" dist="38100" dir="2700000" algn="tl">
                  <a:srgbClr val="000000"/>
                </a:outerShdw>
              </a:effectLst>
            </a:endParaRPr>
          </a:p>
        </p:txBody>
      </p:sp>
      <p:sp>
        <p:nvSpPr>
          <p:cNvPr id="41988" name="Line 6"/>
          <p:cNvSpPr>
            <a:spLocks noChangeShapeType="1"/>
          </p:cNvSpPr>
          <p:nvPr/>
        </p:nvSpPr>
        <p:spPr bwMode="auto">
          <a:xfrm flipV="1">
            <a:off x="3581400" y="4267200"/>
            <a:ext cx="228600" cy="152400"/>
          </a:xfrm>
          <a:prstGeom prst="line">
            <a:avLst/>
          </a:prstGeom>
          <a:noFill/>
          <a:ln w="38100">
            <a:solidFill>
              <a:srgbClr val="FF3300"/>
            </a:solidFill>
            <a:round/>
            <a:headEnd/>
            <a:tailEnd type="triangle" w="med" len="med"/>
          </a:ln>
        </p:spPr>
        <p:txBody>
          <a:bodyPr/>
          <a:lstStyle/>
          <a:p>
            <a:endParaRPr lang="en-GB"/>
          </a:p>
        </p:txBody>
      </p:sp>
      <p:sp>
        <p:nvSpPr>
          <p:cNvPr id="41989" name="Line 7"/>
          <p:cNvSpPr>
            <a:spLocks noChangeShapeType="1"/>
          </p:cNvSpPr>
          <p:nvPr/>
        </p:nvSpPr>
        <p:spPr bwMode="auto">
          <a:xfrm flipV="1">
            <a:off x="7239000" y="4648200"/>
            <a:ext cx="457200" cy="152400"/>
          </a:xfrm>
          <a:prstGeom prst="line">
            <a:avLst/>
          </a:prstGeom>
          <a:noFill/>
          <a:ln w="38100">
            <a:solidFill>
              <a:srgbClr val="FF3300"/>
            </a:solidFill>
            <a:round/>
            <a:headEnd/>
            <a:tailEnd type="triangle" w="med" len="med"/>
          </a:ln>
        </p:spPr>
        <p:txBody>
          <a:bodyPr/>
          <a:lstStyle/>
          <a:p>
            <a:endParaRPr lang="en-GB"/>
          </a:p>
        </p:txBody>
      </p:sp>
      <p:sp>
        <p:nvSpPr>
          <p:cNvPr id="98312" name="Line 8"/>
          <p:cNvSpPr>
            <a:spLocks noChangeShapeType="1"/>
          </p:cNvSpPr>
          <p:nvPr/>
        </p:nvSpPr>
        <p:spPr bwMode="auto">
          <a:xfrm>
            <a:off x="3429000" y="4419600"/>
            <a:ext cx="0" cy="1219200"/>
          </a:xfrm>
          <a:prstGeom prst="line">
            <a:avLst/>
          </a:prstGeom>
          <a:noFill/>
          <a:ln w="9525">
            <a:solidFill>
              <a:schemeClr val="bg1"/>
            </a:solidFill>
            <a:round/>
            <a:headEnd/>
            <a:tailEnd/>
          </a:ln>
        </p:spPr>
        <p:txBody>
          <a:bodyPr/>
          <a:lstStyle/>
          <a:p>
            <a:endParaRPr lang="en-GB"/>
          </a:p>
        </p:txBody>
      </p:sp>
      <p:sp>
        <p:nvSpPr>
          <p:cNvPr id="98313" name="Line 9"/>
          <p:cNvSpPr>
            <a:spLocks noChangeShapeType="1"/>
          </p:cNvSpPr>
          <p:nvPr/>
        </p:nvSpPr>
        <p:spPr bwMode="auto">
          <a:xfrm flipH="1">
            <a:off x="1676400" y="4419600"/>
            <a:ext cx="1752600" cy="0"/>
          </a:xfrm>
          <a:prstGeom prst="line">
            <a:avLst/>
          </a:prstGeom>
          <a:noFill/>
          <a:ln w="9525">
            <a:solidFill>
              <a:schemeClr val="bg1"/>
            </a:solidFill>
            <a:round/>
            <a:headEnd/>
            <a:tailEnd/>
          </a:ln>
        </p:spPr>
        <p:txBody>
          <a:bodyPr/>
          <a:lstStyle/>
          <a:p>
            <a:endParaRPr lang="en-GB"/>
          </a:p>
        </p:txBody>
      </p:sp>
      <p:sp>
        <p:nvSpPr>
          <p:cNvPr id="98314" name="Line 10"/>
          <p:cNvSpPr>
            <a:spLocks noChangeShapeType="1"/>
          </p:cNvSpPr>
          <p:nvPr/>
        </p:nvSpPr>
        <p:spPr bwMode="auto">
          <a:xfrm flipH="1">
            <a:off x="6324600" y="4876800"/>
            <a:ext cx="838200" cy="0"/>
          </a:xfrm>
          <a:prstGeom prst="line">
            <a:avLst/>
          </a:prstGeom>
          <a:noFill/>
          <a:ln w="9525">
            <a:solidFill>
              <a:schemeClr val="bg1"/>
            </a:solidFill>
            <a:round/>
            <a:headEnd/>
            <a:tailEnd/>
          </a:ln>
        </p:spPr>
        <p:txBody>
          <a:bodyPr/>
          <a:lstStyle/>
          <a:p>
            <a:endParaRPr lang="en-GB"/>
          </a:p>
        </p:txBody>
      </p:sp>
      <p:sp>
        <p:nvSpPr>
          <p:cNvPr id="98315" name="Line 11"/>
          <p:cNvSpPr>
            <a:spLocks noChangeShapeType="1"/>
          </p:cNvSpPr>
          <p:nvPr/>
        </p:nvSpPr>
        <p:spPr bwMode="auto">
          <a:xfrm>
            <a:off x="7162800" y="4876800"/>
            <a:ext cx="0" cy="762000"/>
          </a:xfrm>
          <a:prstGeom prst="line">
            <a:avLst/>
          </a:prstGeom>
          <a:noFill/>
          <a:ln w="9525">
            <a:solidFill>
              <a:schemeClr val="bg1"/>
            </a:solidFill>
            <a:round/>
            <a:headEnd/>
            <a:tailEnd/>
          </a:ln>
        </p:spPr>
        <p:txBody>
          <a:bodyPr/>
          <a:lstStyle/>
          <a:p>
            <a:endParaRPr lang="en-GB"/>
          </a:p>
        </p:txBody>
      </p:sp>
      <p:sp>
        <p:nvSpPr>
          <p:cNvPr id="98316" name="Oval 12"/>
          <p:cNvSpPr>
            <a:spLocks noChangeArrowheads="1"/>
          </p:cNvSpPr>
          <p:nvPr/>
        </p:nvSpPr>
        <p:spPr bwMode="auto">
          <a:xfrm>
            <a:off x="5029200" y="5638800"/>
            <a:ext cx="457200" cy="381000"/>
          </a:xfrm>
          <a:prstGeom prst="ellipse">
            <a:avLst/>
          </a:prstGeom>
          <a:noFill/>
          <a:ln w="38100">
            <a:solidFill>
              <a:schemeClr val="bg2"/>
            </a:solidFill>
            <a:round/>
            <a:headEnd/>
            <a:tailEnd/>
          </a:ln>
        </p:spPr>
        <p:txBody>
          <a:bodyPr wrap="none" anchor="ctr"/>
          <a:lstStyle/>
          <a:p>
            <a:endParaRPr lang="en-US"/>
          </a:p>
        </p:txBody>
      </p:sp>
      <p:sp>
        <p:nvSpPr>
          <p:cNvPr id="98317" name="Oval 13"/>
          <p:cNvSpPr>
            <a:spLocks noChangeArrowheads="1"/>
          </p:cNvSpPr>
          <p:nvPr/>
        </p:nvSpPr>
        <p:spPr bwMode="auto">
          <a:xfrm>
            <a:off x="5867400" y="3048000"/>
            <a:ext cx="457200" cy="381000"/>
          </a:xfrm>
          <a:prstGeom prst="ellipse">
            <a:avLst/>
          </a:prstGeom>
          <a:noFill/>
          <a:ln w="38100">
            <a:solidFill>
              <a:schemeClr val="bg2"/>
            </a:solidFill>
            <a:round/>
            <a:headEnd/>
            <a:tailEnd/>
          </a:ln>
        </p:spPr>
        <p:txBody>
          <a:bodyPr wrap="none" anchor="ctr"/>
          <a:lstStyle/>
          <a:p>
            <a:endParaRPr lang="en-US"/>
          </a:p>
        </p:txBody>
      </p:sp>
      <p:sp>
        <p:nvSpPr>
          <p:cNvPr id="12" name="Rectangle 11"/>
          <p:cNvSpPr>
            <a:spLocks noChangeArrowheads="1"/>
          </p:cNvSpPr>
          <p:nvPr/>
        </p:nvSpPr>
        <p:spPr bwMode="auto">
          <a:xfrm>
            <a:off x="1584325" y="4191000"/>
            <a:ext cx="2209800" cy="1447800"/>
          </a:xfrm>
          <a:prstGeom prst="rect">
            <a:avLst/>
          </a:prstGeom>
          <a:solidFill>
            <a:schemeClr val="accent1">
              <a:alpha val="36862"/>
            </a:schemeClr>
          </a:solidFill>
          <a:ln w="9525" algn="ctr">
            <a:solidFill>
              <a:schemeClr val="tx1"/>
            </a:solidFill>
            <a:round/>
            <a:headEnd/>
            <a:tailEnd/>
          </a:ln>
        </p:spPr>
        <p:txBody>
          <a:bodyPr/>
          <a:lstStyle/>
          <a:p>
            <a:endParaRPr lang="en-GB"/>
          </a:p>
        </p:txBody>
      </p:sp>
      <p:sp>
        <p:nvSpPr>
          <p:cNvPr id="13" name="Rectangle 12"/>
          <p:cNvSpPr>
            <a:spLocks noChangeArrowheads="1"/>
          </p:cNvSpPr>
          <p:nvPr/>
        </p:nvSpPr>
        <p:spPr bwMode="auto">
          <a:xfrm>
            <a:off x="6324600" y="4572000"/>
            <a:ext cx="1447800" cy="1066800"/>
          </a:xfrm>
          <a:prstGeom prst="rect">
            <a:avLst/>
          </a:prstGeom>
          <a:solidFill>
            <a:schemeClr val="accent1">
              <a:alpha val="36862"/>
            </a:schemeClr>
          </a:solidFill>
          <a:ln w="9525" algn="ctr">
            <a:solidFill>
              <a:schemeClr val="tx1"/>
            </a:solidFill>
            <a:round/>
            <a:headEnd/>
            <a:tailEnd/>
          </a:ln>
        </p:spPr>
        <p:txBody>
          <a:bodyPr/>
          <a:lstStyle/>
          <a:p>
            <a:endParaRPr lang="en-GB"/>
          </a:p>
        </p:txBody>
      </p:sp>
      <p:sp>
        <p:nvSpPr>
          <p:cNvPr id="2" name="Slide Number Placeholder 1">
            <a:extLst>
              <a:ext uri="{FF2B5EF4-FFF2-40B4-BE49-F238E27FC236}">
                <a16:creationId xmlns:a16="http://schemas.microsoft.com/office/drawing/2014/main" id="{4E03BF9E-E9E7-4D5D-A7C9-03E02F4ECDE8}"/>
              </a:ext>
            </a:extLst>
          </p:cNvPr>
          <p:cNvSpPr>
            <a:spLocks noGrp="1"/>
          </p:cNvSpPr>
          <p:nvPr>
            <p:ph type="sldNum" sz="quarter" idx="12"/>
          </p:nvPr>
        </p:nvSpPr>
        <p:spPr/>
        <p:txBody>
          <a:bodyPr/>
          <a:lstStyle/>
          <a:p>
            <a:pPr>
              <a:defRPr/>
            </a:pPr>
            <a:fld id="{1A55FB4D-EF57-4D4B-A13E-73FB1369E1D1}"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blinds(horizontal)">
                                      <p:cBhvr>
                                        <p:cTn id="7" dur="500"/>
                                        <p:tgtEl>
                                          <p:spTgt spid="983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312"/>
                                        </p:tgtEl>
                                        <p:attrNameLst>
                                          <p:attrName>style.visibility</p:attrName>
                                        </p:attrNameLst>
                                      </p:cBhvr>
                                      <p:to>
                                        <p:strVal val="visible"/>
                                      </p:to>
                                    </p:set>
                                    <p:animEffect transition="in" filter="blinds(horizontal)">
                                      <p:cBhvr>
                                        <p:cTn id="12" dur="500"/>
                                        <p:tgtEl>
                                          <p:spTgt spid="983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14"/>
                                        </p:tgtEl>
                                        <p:attrNameLst>
                                          <p:attrName>style.visibility</p:attrName>
                                        </p:attrNameLst>
                                      </p:cBhvr>
                                      <p:to>
                                        <p:strVal val="visible"/>
                                      </p:to>
                                    </p:set>
                                    <p:animEffect transition="in" filter="blinds(horizontal)">
                                      <p:cBhvr>
                                        <p:cTn id="17" dur="500"/>
                                        <p:tgtEl>
                                          <p:spTgt spid="983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8315"/>
                                        </p:tgtEl>
                                        <p:attrNameLst>
                                          <p:attrName>style.visibility</p:attrName>
                                        </p:attrNameLst>
                                      </p:cBhvr>
                                      <p:to>
                                        <p:strVal val="visible"/>
                                      </p:to>
                                    </p:set>
                                    <p:animEffect transition="in" filter="blinds(horizontal)">
                                      <p:cBhvr>
                                        <p:cTn id="22" dur="500"/>
                                        <p:tgtEl>
                                          <p:spTgt spid="983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8316"/>
                                        </p:tgtEl>
                                        <p:attrNameLst>
                                          <p:attrName>style.visibility</p:attrName>
                                        </p:attrNameLst>
                                      </p:cBhvr>
                                      <p:to>
                                        <p:strVal val="visible"/>
                                      </p:to>
                                    </p:set>
                                    <p:animEffect transition="in" filter="blinds(horizontal)">
                                      <p:cBhvr>
                                        <p:cTn id="27" dur="500"/>
                                        <p:tgtEl>
                                          <p:spTgt spid="983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8317"/>
                                        </p:tgtEl>
                                        <p:attrNameLst>
                                          <p:attrName>style.visibility</p:attrName>
                                        </p:attrNameLst>
                                      </p:cBhvr>
                                      <p:to>
                                        <p:strVal val="visible"/>
                                      </p:to>
                                    </p:set>
                                    <p:animEffect transition="in" filter="blinds(horizontal)">
                                      <p:cBhvr>
                                        <p:cTn id="32" dur="500"/>
                                        <p:tgtEl>
                                          <p:spTgt spid="983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animBg="1"/>
      <p:bldP spid="98313" grpId="0" animBg="1"/>
      <p:bldP spid="98314" grpId="0" animBg="1"/>
      <p:bldP spid="98315" grpId="0" animBg="1"/>
      <p:bldP spid="98316" grpId="0" animBg="1"/>
      <p:bldP spid="98317"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304800"/>
            <a:ext cx="7848600" cy="1431925"/>
          </a:xfrm>
        </p:spPr>
        <p:txBody>
          <a:bodyPr/>
          <a:lstStyle/>
          <a:p>
            <a:pPr eaLnBrk="1" hangingPunct="1">
              <a:defRPr/>
            </a:pPr>
            <a:r>
              <a:rPr lang="sr-Latn-CS"/>
              <a:t>Osnova i dobit od razmene u intervalu 1/4</a:t>
            </a:r>
            <a:r>
              <a:rPr lang="en-US"/>
              <a:t>&lt;1&lt;4</a:t>
            </a:r>
          </a:p>
        </p:txBody>
      </p:sp>
      <p:pic>
        <p:nvPicPr>
          <p:cNvPr id="43011" name="Picture 4"/>
          <p:cNvPicPr>
            <a:picLocks noGrp="1" noChangeAspect="1" noChangeArrowheads="1"/>
          </p:cNvPicPr>
          <p:nvPr>
            <p:ph type="body" idx="1"/>
          </p:nvPr>
        </p:nvPicPr>
        <p:blipFill>
          <a:blip r:embed="rId2" cstate="print"/>
          <a:srcRect/>
          <a:stretch>
            <a:fillRect/>
          </a:stretch>
        </p:blipFill>
        <p:spPr>
          <a:xfrm>
            <a:off x="1066800" y="2084388"/>
            <a:ext cx="7543800" cy="3906837"/>
          </a:xfrm>
          <a:noFill/>
        </p:spPr>
      </p:pic>
      <p:sp>
        <p:nvSpPr>
          <p:cNvPr id="97285" name="Line 5"/>
          <p:cNvSpPr>
            <a:spLocks noChangeShapeType="1"/>
          </p:cNvSpPr>
          <p:nvPr/>
        </p:nvSpPr>
        <p:spPr bwMode="auto">
          <a:xfrm>
            <a:off x="1981200" y="4114800"/>
            <a:ext cx="2057400" cy="609600"/>
          </a:xfrm>
          <a:prstGeom prst="line">
            <a:avLst/>
          </a:prstGeom>
          <a:noFill/>
          <a:ln w="41275">
            <a:solidFill>
              <a:srgbClr val="FF0000"/>
            </a:solidFill>
            <a:round/>
            <a:headEnd/>
            <a:tailEnd/>
          </a:ln>
        </p:spPr>
        <p:txBody>
          <a:bodyPr/>
          <a:lstStyle/>
          <a:p>
            <a:endParaRPr lang="en-GB"/>
          </a:p>
        </p:txBody>
      </p:sp>
      <p:sp>
        <p:nvSpPr>
          <p:cNvPr id="97286" name="Line 6"/>
          <p:cNvSpPr>
            <a:spLocks noChangeShapeType="1"/>
          </p:cNvSpPr>
          <p:nvPr/>
        </p:nvSpPr>
        <p:spPr bwMode="auto">
          <a:xfrm>
            <a:off x="7162800" y="4038600"/>
            <a:ext cx="304800" cy="1447800"/>
          </a:xfrm>
          <a:prstGeom prst="line">
            <a:avLst/>
          </a:prstGeom>
          <a:noFill/>
          <a:ln w="41275">
            <a:solidFill>
              <a:srgbClr val="FF0000"/>
            </a:solidFill>
            <a:round/>
            <a:headEnd/>
            <a:tailEnd/>
          </a:ln>
        </p:spPr>
        <p:txBody>
          <a:bodyPr/>
          <a:lstStyle/>
          <a:p>
            <a:endParaRPr lang="en-GB"/>
          </a:p>
        </p:txBody>
      </p:sp>
      <p:sp>
        <p:nvSpPr>
          <p:cNvPr id="43014" name="Rectangle 7"/>
          <p:cNvSpPr>
            <a:spLocks noChangeArrowheads="1"/>
          </p:cNvSpPr>
          <p:nvPr/>
        </p:nvSpPr>
        <p:spPr bwMode="auto">
          <a:xfrm>
            <a:off x="381000" y="6019800"/>
            <a:ext cx="8763000" cy="641350"/>
          </a:xfrm>
          <a:prstGeom prst="rect">
            <a:avLst/>
          </a:prstGeom>
          <a:noFill/>
          <a:ln w="9525">
            <a:noFill/>
            <a:miter lim="800000"/>
            <a:headEnd/>
            <a:tailEnd/>
          </a:ln>
        </p:spPr>
        <p:txBody>
          <a:bodyPr>
            <a:spAutoFit/>
          </a:bodyPr>
          <a:lstStyle/>
          <a:p>
            <a:r>
              <a:rPr lang="en-US" u="none"/>
              <a:t>Razmenjujući 60 X za 60Y sa Zemljom 2 (videti trougao razmene </a:t>
            </a:r>
            <a:r>
              <a:rPr lang="en-US" i="1" u="none"/>
              <a:t>BCE</a:t>
            </a:r>
            <a:r>
              <a:rPr lang="en-US" u="none"/>
              <a:t>), posredstvom razmene Zemlja 1 je na dobitku 20X i 20Y, isto i Zemlja 2</a:t>
            </a:r>
          </a:p>
        </p:txBody>
      </p:sp>
      <p:sp>
        <p:nvSpPr>
          <p:cNvPr id="2" name="Slide Number Placeholder 1">
            <a:extLst>
              <a:ext uri="{FF2B5EF4-FFF2-40B4-BE49-F238E27FC236}">
                <a16:creationId xmlns:a16="http://schemas.microsoft.com/office/drawing/2014/main" id="{516D4182-69F4-44EB-9982-A34486152763}"/>
              </a:ext>
            </a:extLst>
          </p:cNvPr>
          <p:cNvSpPr>
            <a:spLocks noGrp="1"/>
          </p:cNvSpPr>
          <p:nvPr>
            <p:ph type="sldNum" sz="quarter" idx="12"/>
          </p:nvPr>
        </p:nvSpPr>
        <p:spPr/>
        <p:txBody>
          <a:bodyPr/>
          <a:lstStyle/>
          <a:p>
            <a:pPr>
              <a:defRPr/>
            </a:pPr>
            <a:fld id="{1A55FB4D-EF57-4D4B-A13E-73FB1369E1D1}"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blinds(horizontal)">
                                      <p:cBhvr>
                                        <p:cTn id="7" dur="500"/>
                                        <p:tgtEl>
                                          <p:spTgt spid="972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7285"/>
                                        </p:tgtEl>
                                        <p:attrNameLst>
                                          <p:attrName>style.visibility</p:attrName>
                                        </p:attrNameLst>
                                      </p:cBhvr>
                                      <p:to>
                                        <p:strVal val="visible"/>
                                      </p:to>
                                    </p:set>
                                    <p:animEffect transition="in" filter="blinds(horizontal)">
                                      <p:cBhvr>
                                        <p:cTn id="10"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a:t>Linija razmene, </a:t>
            </a:r>
            <a:r>
              <a:rPr lang="sr-Latn-CS"/>
              <a:t>šta je to?</a:t>
            </a:r>
            <a:endParaRPr lang="en-US"/>
          </a:p>
        </p:txBody>
      </p:sp>
      <p:sp>
        <p:nvSpPr>
          <p:cNvPr id="99331" name="Rectangle 3"/>
          <p:cNvSpPr>
            <a:spLocks noGrp="1" noChangeArrowheads="1"/>
          </p:cNvSpPr>
          <p:nvPr>
            <p:ph type="body" idx="1"/>
          </p:nvPr>
        </p:nvSpPr>
        <p:spPr/>
        <p:txBody>
          <a:bodyPr/>
          <a:lstStyle/>
          <a:p>
            <a:pPr eaLnBrk="1" hangingPunct="1">
              <a:defRPr/>
            </a:pPr>
            <a:r>
              <a:rPr lang="en-US" dirty="0" err="1">
                <a:effectLst/>
              </a:rPr>
              <a:t>Linija</a:t>
            </a:r>
            <a:r>
              <a:rPr lang="en-US" dirty="0">
                <a:effectLst/>
              </a:rPr>
              <a:t> </a:t>
            </a:r>
            <a:r>
              <a:rPr lang="en-US" i="1" dirty="0">
                <a:effectLst/>
              </a:rPr>
              <a:t>BE </a:t>
            </a:r>
            <a:r>
              <a:rPr lang="en-US" dirty="0" err="1">
                <a:effectLst/>
              </a:rPr>
              <a:t>naziva</a:t>
            </a:r>
            <a:r>
              <a:rPr lang="en-US" dirty="0">
                <a:effectLst/>
              </a:rPr>
              <a:t> se </a:t>
            </a:r>
            <a:r>
              <a:rPr lang="en-US" i="1" dirty="0" err="1">
                <a:effectLst/>
              </a:rPr>
              <a:t>linija</a:t>
            </a:r>
            <a:r>
              <a:rPr lang="en-US" i="1" dirty="0">
                <a:effectLst/>
              </a:rPr>
              <a:t> </a:t>
            </a:r>
            <a:r>
              <a:rPr lang="en-US" i="1" dirty="0" err="1">
                <a:effectLst/>
              </a:rPr>
              <a:t>mogućnosti</a:t>
            </a:r>
            <a:r>
              <a:rPr lang="en-US" i="1" dirty="0">
                <a:effectLst/>
              </a:rPr>
              <a:t> </a:t>
            </a:r>
            <a:r>
              <a:rPr lang="en-US" i="1" dirty="0" err="1">
                <a:effectLst/>
              </a:rPr>
              <a:t>razmene</a:t>
            </a:r>
            <a:r>
              <a:rPr lang="en-US" i="1" dirty="0">
                <a:effectLst/>
              </a:rPr>
              <a:t> </a:t>
            </a:r>
            <a:r>
              <a:rPr lang="en-US" dirty="0">
                <a:effectLst/>
              </a:rPr>
              <a:t>ili, </a:t>
            </a:r>
            <a:r>
              <a:rPr lang="en-US" dirty="0" err="1">
                <a:effectLst/>
              </a:rPr>
              <a:t>jednostavno</a:t>
            </a:r>
            <a:r>
              <a:rPr lang="en-US" dirty="0">
                <a:effectLst/>
              </a:rPr>
              <a:t>, </a:t>
            </a:r>
            <a:r>
              <a:rPr lang="en-US" i="1" dirty="0" err="1">
                <a:effectLst/>
              </a:rPr>
              <a:t>linija</a:t>
            </a:r>
            <a:r>
              <a:rPr lang="sr-Latn-CS" i="1" dirty="0">
                <a:effectLst/>
              </a:rPr>
              <a:t> </a:t>
            </a:r>
            <a:r>
              <a:rPr lang="en-US" i="1" dirty="0" err="1">
                <a:effectLst/>
              </a:rPr>
              <a:t>razmene</a:t>
            </a:r>
            <a:r>
              <a:rPr lang="en-US" i="1" dirty="0">
                <a:effectLst/>
              </a:rPr>
              <a:t> </a:t>
            </a:r>
            <a:r>
              <a:rPr lang="en-US" dirty="0">
                <a:effectLst/>
              </a:rPr>
              <a:t>jer se </a:t>
            </a:r>
            <a:r>
              <a:rPr lang="en-US" dirty="0" err="1">
                <a:effectLst/>
              </a:rPr>
              <a:t>trgovina</a:t>
            </a:r>
            <a:r>
              <a:rPr lang="en-US" dirty="0">
                <a:effectLst/>
              </a:rPr>
              <a:t> </a:t>
            </a:r>
            <a:r>
              <a:rPr lang="en-US" dirty="0" err="1">
                <a:effectLst/>
              </a:rPr>
              <a:t>odvija</a:t>
            </a:r>
            <a:r>
              <a:rPr lang="en-US" dirty="0">
                <a:effectLst/>
              </a:rPr>
              <a:t> po </a:t>
            </a:r>
            <a:r>
              <a:rPr lang="en-US" dirty="0" err="1">
                <a:effectLst/>
              </a:rPr>
              <a:t>toj</a:t>
            </a:r>
            <a:r>
              <a:rPr lang="en-US" dirty="0">
                <a:effectLst/>
              </a:rPr>
              <a:t> </a:t>
            </a:r>
            <a:r>
              <a:rPr lang="en-US" dirty="0" err="1">
                <a:effectLst/>
              </a:rPr>
              <a:t>liniji</a:t>
            </a:r>
            <a:r>
              <a:rPr lang="en-US" dirty="0">
                <a:effectLst/>
              </a:rPr>
              <a:t>.</a:t>
            </a:r>
          </a:p>
          <a:p>
            <a:pPr eaLnBrk="1" hangingPunct="1">
              <a:defRPr/>
            </a:pPr>
            <a:endParaRPr lang="en-US" dirty="0">
              <a:effectLst/>
            </a:endParaRPr>
          </a:p>
          <a:p>
            <a:pPr eaLnBrk="1" hangingPunct="1">
              <a:defRPr/>
            </a:pPr>
            <a:r>
              <a:rPr lang="en-US" dirty="0" err="1">
                <a:effectLst/>
              </a:rPr>
              <a:t>Videti</a:t>
            </a:r>
            <a:r>
              <a:rPr lang="en-US" dirty="0">
                <a:effectLst/>
              </a:rPr>
              <a:t> </a:t>
            </a:r>
            <a:r>
              <a:rPr lang="en-US" dirty="0" err="1">
                <a:effectLst/>
              </a:rPr>
              <a:t>unazad</a:t>
            </a:r>
            <a:r>
              <a:rPr lang="en-US" dirty="0">
                <a:effectLst/>
              </a:rPr>
              <a:t>!!!</a:t>
            </a:r>
          </a:p>
          <a:p>
            <a:pPr eaLnBrk="1" hangingPunct="1">
              <a:buFont typeface="Wingdings" pitchFamily="2" charset="2"/>
              <a:buNone/>
              <a:defRPr/>
            </a:pPr>
            <a:endParaRPr lang="en-US" dirty="0"/>
          </a:p>
        </p:txBody>
      </p:sp>
      <p:pic>
        <p:nvPicPr>
          <p:cNvPr id="44036" name="Picture 4"/>
          <p:cNvPicPr>
            <a:picLocks noChangeAspect="1" noChangeArrowheads="1"/>
          </p:cNvPicPr>
          <p:nvPr/>
        </p:nvPicPr>
        <p:blipFill>
          <a:blip r:embed="rId2" cstate="print"/>
          <a:srcRect r="42424" b="-2682"/>
          <a:stretch>
            <a:fillRect/>
          </a:stretch>
        </p:blipFill>
        <p:spPr bwMode="auto">
          <a:xfrm>
            <a:off x="4800600" y="3505200"/>
            <a:ext cx="3429000" cy="3167063"/>
          </a:xfrm>
          <a:prstGeom prst="rect">
            <a:avLst/>
          </a:prstGeom>
          <a:noFill/>
          <a:ln w="9525">
            <a:noFill/>
            <a:miter lim="800000"/>
            <a:headEnd/>
            <a:tailEnd/>
          </a:ln>
        </p:spPr>
      </p:pic>
      <p:cxnSp>
        <p:nvCxnSpPr>
          <p:cNvPr id="6" name="Straight Connector 5"/>
          <p:cNvCxnSpPr>
            <a:cxnSpLocks noChangeShapeType="1"/>
          </p:cNvCxnSpPr>
          <p:nvPr/>
        </p:nvCxnSpPr>
        <p:spPr bwMode="auto">
          <a:xfrm>
            <a:off x="6137275" y="4572000"/>
            <a:ext cx="1752600" cy="1676400"/>
          </a:xfrm>
          <a:prstGeom prst="line">
            <a:avLst/>
          </a:prstGeom>
          <a:noFill/>
          <a:ln w="47625" algn="ctr">
            <a:solidFill>
              <a:srgbClr val="FF0000"/>
            </a:solidFill>
            <a:round/>
            <a:headEnd/>
            <a:tailEnd/>
          </a:ln>
        </p:spPr>
      </p:cxnSp>
      <p:sp>
        <p:nvSpPr>
          <p:cNvPr id="2" name="Slide Number Placeholder 1">
            <a:extLst>
              <a:ext uri="{FF2B5EF4-FFF2-40B4-BE49-F238E27FC236}">
                <a16:creationId xmlns:a16="http://schemas.microsoft.com/office/drawing/2014/main" id="{9CA12F20-A78D-4D81-8E5C-599F6E489AC6}"/>
              </a:ext>
            </a:extLst>
          </p:cNvPr>
          <p:cNvSpPr>
            <a:spLocks noGrp="1"/>
          </p:cNvSpPr>
          <p:nvPr>
            <p:ph type="sldNum" sz="quarter" idx="12"/>
          </p:nvPr>
        </p:nvSpPr>
        <p:spPr/>
        <p:txBody>
          <a:bodyPr/>
          <a:lstStyle/>
          <a:p>
            <a:pPr>
              <a:defRPr/>
            </a:pPr>
            <a:fld id="{1A55FB4D-EF57-4D4B-A13E-73FB1369E1D1}"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linds(horizontal)">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12" dur="500"/>
                                        <p:tgtEl>
                                          <p:spTgt spid="99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a:effectLst/>
              </a:rPr>
              <a:t>Bilo koja druga relativna cena ne može da opstane jer bi </a:t>
            </a:r>
            <a:r>
              <a:rPr lang="sr-Latn-CS" sz="3200">
                <a:effectLst/>
              </a:rPr>
              <a:t>razmena</a:t>
            </a:r>
            <a:r>
              <a:rPr lang="en-US" sz="3200">
                <a:effectLst/>
              </a:rPr>
              <a:t> neuravnotežena</a:t>
            </a:r>
            <a:r>
              <a:rPr lang="sr-Latn-CS" sz="3200">
                <a:effectLst/>
              </a:rPr>
              <a:t> – </a:t>
            </a:r>
            <a:r>
              <a:rPr lang="sr-Latn-CS" sz="3200" u="sng">
                <a:effectLst/>
              </a:rPr>
              <a:t>nejednaki trouglovi</a:t>
            </a:r>
            <a:endParaRPr lang="en-US" sz="3200" u="sng">
              <a:effectLst/>
            </a:endParaRPr>
          </a:p>
        </p:txBody>
      </p:sp>
      <p:pic>
        <p:nvPicPr>
          <p:cNvPr id="45059" name="Picture 4"/>
          <p:cNvPicPr>
            <a:picLocks noGrp="1" noChangeAspect="1" noChangeArrowheads="1"/>
          </p:cNvPicPr>
          <p:nvPr>
            <p:ph type="body" idx="1"/>
          </p:nvPr>
        </p:nvPicPr>
        <p:blipFill>
          <a:blip r:embed="rId2" cstate="print"/>
          <a:srcRect/>
          <a:stretch>
            <a:fillRect/>
          </a:stretch>
        </p:blipFill>
        <p:spPr>
          <a:xfrm>
            <a:off x="990600" y="2346325"/>
            <a:ext cx="7010400" cy="3630613"/>
          </a:xfrm>
          <a:noFill/>
        </p:spPr>
      </p:pic>
      <p:sp>
        <p:nvSpPr>
          <p:cNvPr id="36868" name="Right Triangle 5"/>
          <p:cNvSpPr>
            <a:spLocks noChangeArrowheads="1"/>
          </p:cNvSpPr>
          <p:nvPr/>
        </p:nvSpPr>
        <p:spPr bwMode="auto">
          <a:xfrm>
            <a:off x="3078163" y="4114800"/>
            <a:ext cx="1189037" cy="1101725"/>
          </a:xfrm>
          <a:prstGeom prst="rtTriangle">
            <a:avLst/>
          </a:prstGeom>
          <a:solidFill>
            <a:schemeClr val="accent1"/>
          </a:solidFill>
          <a:ln w="9525" algn="ctr">
            <a:solidFill>
              <a:schemeClr val="tx1"/>
            </a:solidFill>
            <a:round/>
            <a:headEnd/>
            <a:tailEnd/>
          </a:ln>
        </p:spPr>
        <p:txBody>
          <a:bodyPr/>
          <a:lstStyle/>
          <a:p>
            <a:endParaRPr lang="en-US"/>
          </a:p>
        </p:txBody>
      </p:sp>
      <p:sp>
        <p:nvSpPr>
          <p:cNvPr id="45061" name="Right Triangle 8"/>
          <p:cNvSpPr>
            <a:spLocks noChangeArrowheads="1"/>
          </p:cNvSpPr>
          <p:nvPr/>
        </p:nvSpPr>
        <p:spPr bwMode="auto">
          <a:xfrm>
            <a:off x="6019800" y="3343275"/>
            <a:ext cx="1189038" cy="1100138"/>
          </a:xfrm>
          <a:prstGeom prst="rtTriangle">
            <a:avLst/>
          </a:prstGeom>
          <a:solidFill>
            <a:schemeClr val="accent1"/>
          </a:solidFill>
          <a:ln w="9525" algn="ctr">
            <a:solidFill>
              <a:schemeClr val="tx1"/>
            </a:solidFill>
            <a:round/>
            <a:headEnd/>
            <a:tailEnd/>
          </a:ln>
        </p:spPr>
        <p:txBody>
          <a:bodyPr/>
          <a:lstStyle/>
          <a:p>
            <a:endParaRPr lang="en-US"/>
          </a:p>
        </p:txBody>
      </p:sp>
      <p:sp>
        <p:nvSpPr>
          <p:cNvPr id="2" name="Slide Number Placeholder 1">
            <a:extLst>
              <a:ext uri="{FF2B5EF4-FFF2-40B4-BE49-F238E27FC236}">
                <a16:creationId xmlns:a16="http://schemas.microsoft.com/office/drawing/2014/main" id="{B6E0BAB3-14CD-4B00-BB4A-0B3F03EC0379}"/>
              </a:ext>
            </a:extLst>
          </p:cNvPr>
          <p:cNvSpPr>
            <a:spLocks noGrp="1"/>
          </p:cNvSpPr>
          <p:nvPr>
            <p:ph type="sldNum" sz="quarter" idx="12"/>
          </p:nvPr>
        </p:nvSpPr>
        <p:spPr/>
        <p:txBody>
          <a:bodyPr/>
          <a:lstStyle/>
          <a:p>
            <a:pPr>
              <a:defRPr/>
            </a:pPr>
            <a:fld id="{1A55FB4D-EF57-4D4B-A13E-73FB1369E1D1}"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2.5E-6 -1.95466E-6 L -2.5E-6 -0.0569 C -2.5E-6 -0.08235 0.08872 -0.11358 0.16146 -0.11358 L 0.32344 -0.11358 " pathEditMode="relative" rAng="0" ptsTypes="FfFF">
                                      <p:cBhvr>
                                        <p:cTn id="6" dur="2000" fill="hold"/>
                                        <p:tgtEl>
                                          <p:spTgt spid="36868"/>
                                        </p:tgtEl>
                                        <p:attrNameLst>
                                          <p:attrName>ppt_x</p:attrName>
                                          <p:attrName>ppt_y</p:attrName>
                                        </p:attrNameLst>
                                      </p:cBhvr>
                                      <p:rCtr x="16200" y="-5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r-Latn-CS" dirty="0"/>
              <a:t>Ali to ne znači da će biti jednaki dobici od razmene</a:t>
            </a:r>
            <a:endParaRPr lang="en-US" dirty="0"/>
          </a:p>
        </p:txBody>
      </p:sp>
      <p:sp>
        <p:nvSpPr>
          <p:cNvPr id="3" name="Content Placeholder 2"/>
          <p:cNvSpPr>
            <a:spLocks noGrp="1"/>
          </p:cNvSpPr>
          <p:nvPr>
            <p:ph idx="1"/>
          </p:nvPr>
        </p:nvSpPr>
        <p:spPr/>
        <p:txBody>
          <a:bodyPr/>
          <a:lstStyle/>
          <a:p>
            <a:pPr>
              <a:defRPr/>
            </a:pPr>
            <a:r>
              <a:rPr lang="sr-Latn-CS" dirty="0"/>
              <a:t>Kasnije piše, str. 77</a:t>
            </a:r>
          </a:p>
          <a:p>
            <a:pPr>
              <a:defRPr/>
            </a:pPr>
            <a:endParaRPr lang="sr-Latn-CS" dirty="0"/>
          </a:p>
          <a:p>
            <a:pPr>
              <a:defRPr/>
            </a:pPr>
            <a:r>
              <a:rPr lang="en-US" dirty="0" err="1"/>
              <a:t>Čim</a:t>
            </a:r>
            <a:r>
              <a:rPr lang="en-US" dirty="0"/>
              <a:t> je</a:t>
            </a:r>
            <a:r>
              <a:rPr lang="sr-Latn-CS" dirty="0"/>
              <a:t> </a:t>
            </a:r>
            <a:r>
              <a:rPr lang="vi-VN" dirty="0"/>
              <a:t>određena ravnotežna relativna cena u uslovima trgovine, znaćemo i kako su između</a:t>
            </a:r>
            <a:r>
              <a:rPr lang="sr-Latn-CS" dirty="0"/>
              <a:t> </a:t>
            </a:r>
            <a:r>
              <a:rPr lang="vi-VN" dirty="0"/>
              <a:t>dve zemlje tačno raspoređeni dobici od </a:t>
            </a:r>
            <a:r>
              <a:rPr lang="sr-Latn-RS" dirty="0"/>
              <a:t>razmen</a:t>
            </a:r>
            <a:r>
              <a:rPr lang="vi-VN" dirty="0"/>
              <a:t>e</a:t>
            </a:r>
            <a:endParaRPr lang="en-US" dirty="0"/>
          </a:p>
        </p:txBody>
      </p:sp>
      <p:sp>
        <p:nvSpPr>
          <p:cNvPr id="4" name="Slide Number Placeholder 3">
            <a:extLst>
              <a:ext uri="{FF2B5EF4-FFF2-40B4-BE49-F238E27FC236}">
                <a16:creationId xmlns:a16="http://schemas.microsoft.com/office/drawing/2014/main" id="{8CB980F2-0389-4E18-992F-C0164780BF5B}"/>
              </a:ext>
            </a:extLst>
          </p:cNvPr>
          <p:cNvSpPr>
            <a:spLocks noGrp="1"/>
          </p:cNvSpPr>
          <p:nvPr>
            <p:ph type="sldNum" sz="quarter" idx="12"/>
          </p:nvPr>
        </p:nvSpPr>
        <p:spPr/>
        <p:txBody>
          <a:bodyPr/>
          <a:lstStyle/>
          <a:p>
            <a:pPr>
              <a:defRPr/>
            </a:pPr>
            <a:fld id="{1A55FB4D-EF57-4D4B-A13E-73FB1369E1D1}"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77813"/>
            <a:ext cx="8229600" cy="1703387"/>
          </a:xfrm>
        </p:spPr>
        <p:txBody>
          <a:bodyPr/>
          <a:lstStyle/>
          <a:p>
            <a:pPr eaLnBrk="1" hangingPunct="1">
              <a:defRPr/>
            </a:pPr>
            <a:r>
              <a:rPr lang="sr-Latn-CS" sz="2800" dirty="0"/>
              <a:t>Dinamika: </a:t>
            </a:r>
            <a:r>
              <a:rPr lang="en-GB" sz="2800" dirty="0"/>
              <a:t>M</a:t>
            </a:r>
            <a:r>
              <a:rPr lang="en-US" sz="2800" dirty="0"/>
              <a:t>o</a:t>
            </a:r>
            <a:r>
              <a:rPr lang="sr-Latn-RS" sz="2800" dirty="0"/>
              <a:t>že li </a:t>
            </a:r>
            <a:r>
              <a:rPr lang="sr-Latn-CS" sz="2800" dirty="0"/>
              <a:t>zemljotres, tj. kasnija rekonstrukcija povećati BDP?</a:t>
            </a:r>
            <a:endParaRPr lang="en-US" sz="2800" dirty="0"/>
          </a:p>
        </p:txBody>
      </p:sp>
      <p:sp>
        <p:nvSpPr>
          <p:cNvPr id="25603" name="Rectangle 3"/>
          <p:cNvSpPr>
            <a:spLocks noGrp="1" noChangeArrowheads="1"/>
          </p:cNvSpPr>
          <p:nvPr>
            <p:ph type="body" idx="1"/>
          </p:nvPr>
        </p:nvSpPr>
        <p:spPr>
          <a:xfrm>
            <a:off x="533400" y="2403475"/>
            <a:ext cx="8610600" cy="4225925"/>
          </a:xfrm>
        </p:spPr>
        <p:txBody>
          <a:bodyPr/>
          <a:lstStyle/>
          <a:p>
            <a:pPr eaLnBrk="1" hangingPunct="1">
              <a:buFont typeface="Wingdings" pitchFamily="2" charset="2"/>
              <a:buNone/>
              <a:defRPr/>
            </a:pPr>
            <a:r>
              <a:rPr lang="sr-Latn-CS" sz="2000" dirty="0"/>
              <a:t>Kratak odgovor je – neće – u odnosu na situaciju da nije bilo zemljotresa. </a:t>
            </a:r>
          </a:p>
          <a:p>
            <a:pPr eaLnBrk="1" hangingPunct="1">
              <a:defRPr/>
            </a:pPr>
            <a:r>
              <a:rPr lang="sr-Latn-CS" sz="2000" dirty="0"/>
              <a:t>Pitanje je u stvari ie li razaranje dobro za privredu</a:t>
            </a:r>
          </a:p>
          <a:p>
            <a:pPr eaLnBrk="1" hangingPunct="1">
              <a:defRPr/>
            </a:pPr>
            <a:r>
              <a:rPr lang="sr-Latn-CS" sz="2000" dirty="0"/>
              <a:t> </a:t>
            </a:r>
            <a:r>
              <a:rPr lang="en-US" sz="2000" dirty="0"/>
              <a:t>"</a:t>
            </a:r>
            <a:r>
              <a:rPr lang="en-US" sz="2000" dirty="0">
                <a:hlinkClick r:id="rId2"/>
              </a:rPr>
              <a:t>Are Wars Good for the Economy?</a:t>
            </a:r>
            <a:r>
              <a:rPr lang="sr-Latn-CS" sz="2000" dirty="0"/>
              <a:t> Ili na linku </a:t>
            </a:r>
            <a:r>
              <a:rPr lang="sr-Latn-CS" sz="2000" dirty="0">
                <a:hlinkClick r:id="rId3"/>
              </a:rPr>
              <a:t>broken window</a:t>
            </a:r>
            <a:endParaRPr lang="sr-Latn-CS" sz="2000" dirty="0"/>
          </a:p>
          <a:p>
            <a:pPr eaLnBrk="1" hangingPunct="1">
              <a:buFont typeface="Wingdings" pitchFamily="2" charset="2"/>
              <a:buNone/>
              <a:defRPr/>
            </a:pPr>
            <a:endParaRPr lang="sr-Latn-RS" sz="2000" dirty="0"/>
          </a:p>
          <a:p>
            <a:pPr eaLnBrk="1" hangingPunct="1">
              <a:buFont typeface="Wingdings" pitchFamily="2" charset="2"/>
              <a:buNone/>
              <a:defRPr/>
            </a:pPr>
            <a:r>
              <a:rPr lang="en-GB" sz="2000" dirty="0" err="1"/>
              <a:t>Sve</a:t>
            </a:r>
            <a:r>
              <a:rPr lang="en-GB" sz="2000" dirty="0"/>
              <a:t> </a:t>
            </a:r>
            <a:r>
              <a:rPr lang="en-GB" sz="2000" dirty="0" err="1"/>
              <a:t>ima</a:t>
            </a:r>
            <a:r>
              <a:rPr lang="en-GB" sz="2000" dirty="0"/>
              <a:t> </a:t>
            </a:r>
            <a:r>
              <a:rPr lang="en-GB" sz="2000" dirty="0" err="1"/>
              <a:t>svoj</a:t>
            </a:r>
            <a:r>
              <a:rPr lang="en-GB" sz="2000" dirty="0"/>
              <a:t> </a:t>
            </a:r>
            <a:r>
              <a:rPr lang="en-GB" sz="2000" dirty="0" err="1"/>
              <a:t>oportunitetni</a:t>
            </a:r>
            <a:r>
              <a:rPr lang="en-GB" sz="2000" dirty="0"/>
              <a:t> </a:t>
            </a:r>
            <a:r>
              <a:rPr lang="en-GB" sz="2000" dirty="0" err="1"/>
              <a:t>trosak</a:t>
            </a:r>
            <a:endParaRPr lang="en-GB" sz="2000" dirty="0"/>
          </a:p>
          <a:p>
            <a:pPr eaLnBrk="1" hangingPunct="1">
              <a:buFont typeface="Wingdings" pitchFamily="2" charset="2"/>
              <a:buNone/>
              <a:defRPr/>
            </a:pPr>
            <a:r>
              <a:rPr lang="en-GB" sz="2000" dirty="0" err="1"/>
              <a:t>Da</a:t>
            </a:r>
            <a:r>
              <a:rPr lang="en-GB" sz="2000" dirty="0"/>
              <a:t>  </a:t>
            </a:r>
            <a:r>
              <a:rPr lang="en-GB" sz="2000" dirty="0" err="1"/>
              <a:t>nije</a:t>
            </a:r>
            <a:r>
              <a:rPr lang="en-GB" sz="2000" dirty="0"/>
              <a:t> </a:t>
            </a:r>
            <a:r>
              <a:rPr lang="en-GB" sz="2000" dirty="0" err="1"/>
              <a:t>bilo</a:t>
            </a:r>
            <a:r>
              <a:rPr lang="en-GB" sz="2000" dirty="0"/>
              <a:t> </a:t>
            </a:r>
            <a:r>
              <a:rPr lang="en-GB" sz="2000" dirty="0" err="1"/>
              <a:t>rekonstrukcije</a:t>
            </a:r>
            <a:r>
              <a:rPr lang="en-GB" sz="2000" dirty="0"/>
              <a:t> – </a:t>
            </a:r>
            <a:r>
              <a:rPr lang="en-GB" sz="2000" dirty="0" err="1"/>
              <a:t>novac</a:t>
            </a:r>
            <a:r>
              <a:rPr lang="en-GB" sz="2000" dirty="0"/>
              <a:t> bi bio </a:t>
            </a:r>
            <a:r>
              <a:rPr lang="en-GB" sz="2000" dirty="0" err="1"/>
              <a:t>potro</a:t>
            </a:r>
            <a:r>
              <a:rPr lang="sr-Latn-RS" sz="2000" dirty="0"/>
              <a:t>šen negde drugde</a:t>
            </a:r>
          </a:p>
          <a:p>
            <a:pPr eaLnBrk="1" hangingPunct="1">
              <a:buFont typeface="Wingdings" pitchFamily="2" charset="2"/>
              <a:buNone/>
              <a:defRPr/>
            </a:pPr>
            <a:endParaRPr lang="sr-Latn-RS" sz="2000" dirty="0"/>
          </a:p>
          <a:p>
            <a:pPr eaLnBrk="1" hangingPunct="1">
              <a:buFont typeface="Wingdings" pitchFamily="2" charset="2"/>
              <a:buNone/>
              <a:defRPr/>
            </a:pPr>
            <a:r>
              <a:rPr lang="en-GB" sz="2000" dirty="0"/>
              <a:t>Š</a:t>
            </a:r>
            <a:r>
              <a:rPr lang="sr-Latn-RS" sz="2000" dirty="0"/>
              <a:t>ta je ovde oportunitetni trošak:</a:t>
            </a:r>
          </a:p>
          <a:p>
            <a:pPr eaLnBrk="1" hangingPunct="1">
              <a:buFont typeface="Wingdings" pitchFamily="2" charset="2"/>
              <a:buNone/>
              <a:defRPr/>
            </a:pPr>
            <a:r>
              <a:rPr lang="sr-Latn-RS" sz="2000" dirty="0"/>
              <a:t>	- nesagrađene vikendice</a:t>
            </a:r>
            <a:endParaRPr lang="en-GB" sz="2000" dirty="0"/>
          </a:p>
          <a:p>
            <a:pPr eaLnBrk="1" hangingPunct="1">
              <a:buFont typeface="Wingdings" pitchFamily="2" charset="2"/>
              <a:buNone/>
              <a:defRPr/>
            </a:pPr>
            <a:r>
              <a:rPr lang="en-GB" sz="2000" dirty="0"/>
              <a:t>    - </a:t>
            </a:r>
            <a:r>
              <a:rPr lang="en-GB" sz="2000" dirty="0" err="1"/>
              <a:t>novi</a:t>
            </a:r>
            <a:r>
              <a:rPr lang="en-GB" sz="2000" dirty="0"/>
              <a:t> </a:t>
            </a:r>
            <a:r>
              <a:rPr lang="en-GB" sz="2000" dirty="0" err="1"/>
              <a:t>autombili</a:t>
            </a:r>
            <a:r>
              <a:rPr lang="en-GB" sz="2000" dirty="0"/>
              <a:t>, nova </a:t>
            </a:r>
            <a:r>
              <a:rPr lang="en-GB" sz="2000" dirty="0" err="1"/>
              <a:t>ulaganja</a:t>
            </a:r>
            <a:endParaRPr lang="sr-Latn-RS" sz="2000" dirty="0"/>
          </a:p>
          <a:p>
            <a:pPr eaLnBrk="1" hangingPunct="1">
              <a:buFont typeface="Wingdings" pitchFamily="2" charset="2"/>
              <a:buNone/>
              <a:defRPr/>
            </a:pPr>
            <a:r>
              <a:rPr lang="sr-Latn-RS" sz="2000" dirty="0"/>
              <a:t>	- proizvodi koji nisu kupljeni, itd.</a:t>
            </a:r>
          </a:p>
          <a:p>
            <a:pPr eaLnBrk="1" hangingPunct="1">
              <a:buFont typeface="Wingdings" pitchFamily="2" charset="2"/>
              <a:buNone/>
              <a:defRPr/>
            </a:pPr>
            <a:endParaRPr lang="en-US" sz="2000" dirty="0"/>
          </a:p>
          <a:p>
            <a:pPr eaLnBrk="1" hangingPunct="1">
              <a:defRPr/>
            </a:pPr>
            <a:endParaRPr lang="en-US" dirty="0"/>
          </a:p>
        </p:txBody>
      </p:sp>
      <p:sp>
        <p:nvSpPr>
          <p:cNvPr id="2" name="Slide Number Placeholder 1">
            <a:extLst>
              <a:ext uri="{FF2B5EF4-FFF2-40B4-BE49-F238E27FC236}">
                <a16:creationId xmlns:a16="http://schemas.microsoft.com/office/drawing/2014/main" id="{0ED6F1EF-F2F0-4181-81B7-3A1BFED93082}"/>
              </a:ext>
            </a:extLst>
          </p:cNvPr>
          <p:cNvSpPr>
            <a:spLocks noGrp="1"/>
          </p:cNvSpPr>
          <p:nvPr>
            <p:ph type="sldNum" sz="quarter" idx="12"/>
          </p:nvPr>
        </p:nvSpPr>
        <p:spPr/>
        <p:txBody>
          <a:bodyPr/>
          <a:lstStyle/>
          <a:p>
            <a:pPr>
              <a:defRPr/>
            </a:pPr>
            <a:fld id="{1A55FB4D-EF57-4D4B-A13E-73FB1369E1D1}"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5603">
                                            <p:txEl>
                                              <p:pRg st="7" end="7"/>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25603">
                                            <p:txEl>
                                              <p:pRg st="8" end="8"/>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25603">
                                            <p:txEl>
                                              <p:pRg st="9" end="9"/>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25603">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CFE10-4F3E-42B0-ACE4-E676366A0FE6}"/>
              </a:ext>
            </a:extLst>
          </p:cNvPr>
          <p:cNvSpPr>
            <a:spLocks noGrp="1"/>
          </p:cNvSpPr>
          <p:nvPr>
            <p:ph type="title"/>
          </p:nvPr>
        </p:nvSpPr>
        <p:spPr/>
        <p:txBody>
          <a:bodyPr/>
          <a:lstStyle/>
          <a:p>
            <a:pPr eaLnBrk="1" hangingPunct="1">
              <a:defRPr/>
            </a:pPr>
            <a:r>
              <a:rPr lang="pl-PL" sz="2400"/>
              <a:t>Koliki su dobici u potrošnji svake zemlje u</a:t>
            </a:r>
            <a:br>
              <a:rPr lang="pl-PL" sz="2400"/>
            </a:br>
            <a:r>
              <a:rPr lang="pl-PL" sz="2400"/>
              <a:t>poređenju sa tačkom u autarkiji? Koja od</a:t>
            </a:r>
            <a:br>
              <a:rPr lang="pl-PL" sz="2400"/>
            </a:br>
            <a:r>
              <a:rPr lang="sr-Latn-BA" sz="2400"/>
              <a:t>dve nacije dobija VIŠE? Zašto?</a:t>
            </a:r>
          </a:p>
        </p:txBody>
      </p:sp>
      <p:pic>
        <p:nvPicPr>
          <p:cNvPr id="184322" name="Picture 2">
            <a:extLst>
              <a:ext uri="{FF2B5EF4-FFF2-40B4-BE49-F238E27FC236}">
                <a16:creationId xmlns:a16="http://schemas.microsoft.com/office/drawing/2014/main" id="{9EF32A12-76BA-4104-91E8-16FDF43AD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63" t="38000" r="19141" b="16000"/>
          <a:stretch>
            <a:fillRect/>
          </a:stretch>
        </p:blipFill>
        <p:spPr bwMode="auto">
          <a:xfrm>
            <a:off x="228600" y="4233863"/>
            <a:ext cx="51816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3AD7D150-5E29-4E06-97B3-C983E85436FA}"/>
              </a:ext>
            </a:extLst>
          </p:cNvPr>
          <p:cNvSpPr>
            <a:spLocks noGrp="1"/>
          </p:cNvSpPr>
          <p:nvPr>
            <p:ph idx="1"/>
          </p:nvPr>
        </p:nvSpPr>
        <p:spPr>
          <a:xfrm>
            <a:off x="5562600" y="1985626"/>
            <a:ext cx="3626644" cy="4114800"/>
          </a:xfrm>
          <a:solidFill>
            <a:schemeClr val="bg1"/>
          </a:solidFill>
        </p:spPr>
        <p:txBody>
          <a:bodyPr/>
          <a:lstStyle/>
          <a:p>
            <a:r>
              <a:rPr lang="sr-Latn-RS" dirty="0">
                <a:effectLst/>
              </a:rPr>
              <a:t>Zemlja 1 dobija od razmene više jer </a:t>
            </a:r>
            <a:r>
              <a:rPr lang="en-US" dirty="0">
                <a:effectLst/>
              </a:rPr>
              <a:t> </a:t>
            </a:r>
            <a:r>
              <a:rPr lang="sr-Latn-RS" dirty="0">
                <a:effectLst/>
              </a:rPr>
              <a:t>je relativna cena X u razmeni udaljenija od cene u autarkiji nego što je slučaj u Zemlji 2</a:t>
            </a:r>
            <a:endParaRPr lang="en-GB" dirty="0"/>
          </a:p>
        </p:txBody>
      </p:sp>
      <p:sp>
        <p:nvSpPr>
          <p:cNvPr id="10" name="Rectangle 9">
            <a:extLst>
              <a:ext uri="{FF2B5EF4-FFF2-40B4-BE49-F238E27FC236}">
                <a16:creationId xmlns:a16="http://schemas.microsoft.com/office/drawing/2014/main" id="{ABA9B357-F01E-41ED-A960-A4F054E90614}"/>
              </a:ext>
            </a:extLst>
          </p:cNvPr>
          <p:cNvSpPr/>
          <p:nvPr/>
        </p:nvSpPr>
        <p:spPr>
          <a:xfrm>
            <a:off x="366712" y="3352800"/>
            <a:ext cx="4891088" cy="246221"/>
          </a:xfrm>
          <a:prstGeom prst="rect">
            <a:avLst/>
          </a:prstGeom>
          <a:solidFill>
            <a:schemeClr val="bg2"/>
          </a:solidFill>
        </p:spPr>
        <p:txBody>
          <a:bodyPr wrap="square">
            <a:spAutoFit/>
          </a:bodyPr>
          <a:lstStyle/>
          <a:p>
            <a:pPr lvl="0"/>
            <a:r>
              <a:rPr lang="sr-Latn-RS" sz="1000" dirty="0">
                <a:effectLst/>
              </a:rPr>
              <a:t>Zemlja 1 dobija u visini u kojoj se tačka </a:t>
            </a:r>
            <a:r>
              <a:rPr lang="en-US" sz="1000" dirty="0">
                <a:effectLst/>
              </a:rPr>
              <a:t>E </a:t>
            </a:r>
            <a:r>
              <a:rPr lang="sr-Latn-RS" sz="1000" dirty="0">
                <a:effectLst/>
              </a:rPr>
              <a:t>nalazi udesno i iznad tačke A</a:t>
            </a:r>
            <a:endParaRPr lang="en-GB" sz="1000" dirty="0">
              <a:effectLst/>
            </a:endParaRPr>
          </a:p>
        </p:txBody>
      </p:sp>
      <p:cxnSp>
        <p:nvCxnSpPr>
          <p:cNvPr id="9" name="Straight Connector 8">
            <a:extLst>
              <a:ext uri="{FF2B5EF4-FFF2-40B4-BE49-F238E27FC236}">
                <a16:creationId xmlns:a16="http://schemas.microsoft.com/office/drawing/2014/main" id="{587EE89E-D6A2-445E-ABCE-64D6A98934D8}"/>
              </a:ext>
            </a:extLst>
          </p:cNvPr>
          <p:cNvCxnSpPr>
            <a:cxnSpLocks/>
          </p:cNvCxnSpPr>
          <p:nvPr/>
        </p:nvCxnSpPr>
        <p:spPr bwMode="auto">
          <a:xfrm>
            <a:off x="609600" y="5029200"/>
            <a:ext cx="1572838" cy="250031"/>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5174CAF3-90CA-4FD2-B07E-8B872538F219}"/>
              </a:ext>
            </a:extLst>
          </p:cNvPr>
          <p:cNvCxnSpPr>
            <a:cxnSpLocks/>
          </p:cNvCxnSpPr>
          <p:nvPr/>
        </p:nvCxnSpPr>
        <p:spPr bwMode="auto">
          <a:xfrm>
            <a:off x="3886200" y="4713962"/>
            <a:ext cx="554225" cy="1259007"/>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AC94063-C84D-4392-BD8E-46846EBC5ECD}"/>
              </a:ext>
            </a:extLst>
          </p:cNvPr>
          <p:cNvCxnSpPr>
            <a:cxnSpLocks/>
          </p:cNvCxnSpPr>
          <p:nvPr/>
        </p:nvCxnSpPr>
        <p:spPr bwMode="auto">
          <a:xfrm>
            <a:off x="1170362" y="4724400"/>
            <a:ext cx="1344238" cy="114300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5BC8F83-562A-4BAE-ABC7-96EBAFE67DFC}"/>
              </a:ext>
            </a:extLst>
          </p:cNvPr>
          <p:cNvCxnSpPr>
            <a:cxnSpLocks/>
          </p:cNvCxnSpPr>
          <p:nvPr/>
        </p:nvCxnSpPr>
        <p:spPr bwMode="auto">
          <a:xfrm>
            <a:off x="3456362" y="4648200"/>
            <a:ext cx="1344238" cy="114300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1BF016D-62D5-4689-A668-A36A27403D95}"/>
              </a:ext>
            </a:extLst>
          </p:cNvPr>
          <p:cNvCxnSpPr>
            <a:cxnSpLocks/>
          </p:cNvCxnSpPr>
          <p:nvPr/>
        </p:nvCxnSpPr>
        <p:spPr bwMode="auto">
          <a:xfrm flipV="1">
            <a:off x="1246562" y="4953000"/>
            <a:ext cx="201238" cy="152400"/>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B436AD30-A257-4701-8BB8-05D1EFDE271F}"/>
              </a:ext>
            </a:extLst>
          </p:cNvPr>
          <p:cNvCxnSpPr>
            <a:cxnSpLocks/>
          </p:cNvCxnSpPr>
          <p:nvPr/>
        </p:nvCxnSpPr>
        <p:spPr bwMode="auto">
          <a:xfrm flipV="1">
            <a:off x="4293834" y="5492994"/>
            <a:ext cx="128780" cy="80626"/>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3B3D3AD6-0BF4-4AA6-8C4C-7C8613A0AE67}"/>
              </a:ext>
            </a:extLst>
          </p:cNvPr>
          <p:cNvSpPr>
            <a:spLocks noGrp="1"/>
          </p:cNvSpPr>
          <p:nvPr>
            <p:ph type="sldNum" sz="quarter" idx="12"/>
          </p:nvPr>
        </p:nvSpPr>
        <p:spPr/>
        <p:txBody>
          <a:bodyPr/>
          <a:lstStyle/>
          <a:p>
            <a:pPr>
              <a:defRPr/>
            </a:pPr>
            <a:fld id="{1A55FB4D-EF57-4D4B-A13E-73FB1369E1D1}" type="slidenum">
              <a:rPr lang="en-US" smtClean="0"/>
              <a:pPr>
                <a:defRPr/>
              </a:pPr>
              <a:t>40</a:t>
            </a:fld>
            <a:endParaRPr lang="en-US"/>
          </a:p>
        </p:txBody>
      </p:sp>
    </p:spTree>
    <p:extLst>
      <p:ext uri="{BB962C8B-B14F-4D97-AF65-F5344CB8AC3E}">
        <p14:creationId xmlns:p14="http://schemas.microsoft.com/office/powerpoint/2010/main" val="30045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r-Latn-CS" dirty="0"/>
              <a:t>ne znači da će biti jednaki dobici od razmene </a:t>
            </a:r>
            <a:br>
              <a:rPr lang="en-GB" dirty="0"/>
            </a:br>
            <a:r>
              <a:rPr lang="sr-Latn-CS" dirty="0"/>
              <a:t>Već to znači</a:t>
            </a:r>
            <a:r>
              <a:rPr lang="en-GB" dirty="0"/>
              <a:t>…</a:t>
            </a:r>
            <a:r>
              <a:rPr lang="sr-Latn-CS" dirty="0"/>
              <a:t> 	</a:t>
            </a:r>
            <a:endParaRPr lang="en-US" dirty="0"/>
          </a:p>
        </p:txBody>
      </p:sp>
      <p:sp>
        <p:nvSpPr>
          <p:cNvPr id="3" name="Content Placeholder 2"/>
          <p:cNvSpPr>
            <a:spLocks noGrp="1"/>
          </p:cNvSpPr>
          <p:nvPr>
            <p:ph idx="1"/>
          </p:nvPr>
        </p:nvSpPr>
        <p:spPr/>
        <p:txBody>
          <a:bodyPr/>
          <a:lstStyle/>
          <a:p>
            <a:pPr>
              <a:defRPr/>
            </a:pPr>
            <a:r>
              <a:rPr lang="sr-Latn-CS" dirty="0"/>
              <a:t>Da koliko žita hoće da proda SAD</a:t>
            </a:r>
          </a:p>
          <a:p>
            <a:pPr>
              <a:defRPr/>
            </a:pPr>
            <a:r>
              <a:rPr lang="sr-Latn-CS" dirty="0"/>
              <a:t>Da baš toliko hoće da kupi UK</a:t>
            </a:r>
          </a:p>
          <a:p>
            <a:pPr>
              <a:defRPr/>
            </a:pPr>
            <a:endParaRPr lang="sr-Latn-CS" dirty="0"/>
          </a:p>
          <a:p>
            <a:pPr>
              <a:defRPr/>
            </a:pPr>
            <a:r>
              <a:rPr lang="sr-Latn-CS" dirty="0"/>
              <a:t>I ništa više!!!!</a:t>
            </a:r>
            <a:endParaRPr lang="en-US" dirty="0"/>
          </a:p>
        </p:txBody>
      </p:sp>
      <p:sp>
        <p:nvSpPr>
          <p:cNvPr id="4" name="Slide Number Placeholder 3">
            <a:extLst>
              <a:ext uri="{FF2B5EF4-FFF2-40B4-BE49-F238E27FC236}">
                <a16:creationId xmlns:a16="http://schemas.microsoft.com/office/drawing/2014/main" id="{F1C61812-48F0-43CE-9F12-F8DEB09F232B}"/>
              </a:ext>
            </a:extLst>
          </p:cNvPr>
          <p:cNvSpPr>
            <a:spLocks noGrp="1"/>
          </p:cNvSpPr>
          <p:nvPr>
            <p:ph type="sldNum" sz="quarter" idx="12"/>
          </p:nvPr>
        </p:nvSpPr>
        <p:spPr/>
        <p:txBody>
          <a:bodyPr/>
          <a:lstStyle/>
          <a:p>
            <a:pPr>
              <a:defRPr/>
            </a:pPr>
            <a:fld id="{1A55FB4D-EF57-4D4B-A13E-73FB1369E1D1}"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sr-Latn-CS" b="0">
                <a:effectLst/>
              </a:rPr>
              <a:t>Ravnoteža se pravi iterativno</a:t>
            </a:r>
            <a:endParaRPr lang="en-US" b="0">
              <a:effectLst/>
            </a:endParaRPr>
          </a:p>
        </p:txBody>
      </p:sp>
      <p:sp>
        <p:nvSpPr>
          <p:cNvPr id="48131" name="Rectangle 4"/>
          <p:cNvSpPr>
            <a:spLocks noGrp="1" noChangeArrowheads="1"/>
          </p:cNvSpPr>
          <p:nvPr>
            <p:ph type="body" sz="half" idx="1"/>
          </p:nvPr>
        </p:nvSpPr>
        <p:spPr/>
        <p:txBody>
          <a:bodyPr/>
          <a:lstStyle/>
          <a:p>
            <a:pPr eaLnBrk="1" hangingPunct="1">
              <a:lnSpc>
                <a:spcPct val="90000"/>
              </a:lnSpc>
            </a:pPr>
            <a:r>
              <a:rPr lang="en-US" sz="2400" b="1">
                <a:effectLst/>
              </a:rPr>
              <a:t>ravnotežna relativna cena određena je putem pokušaja i grešaka</a:t>
            </a:r>
            <a:endParaRPr lang="sr-Latn-CS" sz="2400" b="1">
              <a:effectLst/>
            </a:endParaRPr>
          </a:p>
          <a:p>
            <a:pPr eaLnBrk="1" hangingPunct="1">
              <a:lnSpc>
                <a:spcPct val="90000"/>
              </a:lnSpc>
            </a:pPr>
            <a:r>
              <a:rPr lang="en-US" sz="2400" b="1">
                <a:effectLst/>
              </a:rPr>
              <a:t> pokušava se sa različitim relativnim cenama sve dok se ne pronađe takva</a:t>
            </a:r>
            <a:br>
              <a:rPr lang="en-US" sz="2400" b="1">
                <a:effectLst/>
              </a:rPr>
            </a:br>
            <a:r>
              <a:rPr lang="en-US" sz="2400" b="1">
                <a:effectLst/>
              </a:rPr>
              <a:t>cena za koju je </a:t>
            </a:r>
            <a:r>
              <a:rPr lang="sr-Latn-CS" sz="2400" b="1">
                <a:effectLst/>
              </a:rPr>
              <a:t>razmena </a:t>
            </a:r>
            <a:r>
              <a:rPr lang="en-US" sz="2400" b="1">
                <a:effectLst/>
              </a:rPr>
              <a:t>uravnotežena</a:t>
            </a:r>
          </a:p>
        </p:txBody>
      </p:sp>
      <p:pic>
        <p:nvPicPr>
          <p:cNvPr id="48132" name="Picture 6"/>
          <p:cNvPicPr>
            <a:picLocks noChangeAspect="1" noChangeArrowheads="1"/>
          </p:cNvPicPr>
          <p:nvPr/>
        </p:nvPicPr>
        <p:blipFill>
          <a:blip r:embed="rId2" cstate="print"/>
          <a:srcRect/>
          <a:stretch>
            <a:fillRect/>
          </a:stretch>
        </p:blipFill>
        <p:spPr bwMode="auto">
          <a:xfrm>
            <a:off x="4648200" y="2465388"/>
            <a:ext cx="3962400" cy="231616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69093DB-E7B7-479E-BC59-4040609B58D9}"/>
              </a:ext>
            </a:extLst>
          </p:cNvPr>
          <p:cNvSpPr>
            <a:spLocks noGrp="1"/>
          </p:cNvSpPr>
          <p:nvPr>
            <p:ph type="sldNum" sz="quarter" idx="12"/>
          </p:nvPr>
        </p:nvSpPr>
        <p:spPr/>
        <p:txBody>
          <a:bodyPr/>
          <a:lstStyle/>
          <a:p>
            <a:pPr>
              <a:defRPr/>
            </a:pPr>
            <a:fld id="{6281B611-CECF-4CCB-AED1-D98E28F34150}"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6800" y="533400"/>
            <a:ext cx="7543800" cy="1431925"/>
          </a:xfrm>
        </p:spPr>
        <p:txBody>
          <a:bodyPr/>
          <a:lstStyle/>
          <a:p>
            <a:pPr eaLnBrk="1" hangingPunct="1"/>
            <a:r>
              <a:rPr lang="sr-Latn-CS">
                <a:effectLst/>
              </a:rPr>
              <a:t>Rastući troškovi - n</a:t>
            </a:r>
            <a:r>
              <a:rPr lang="en-US">
                <a:effectLst/>
              </a:rPr>
              <a:t>epotpun</a:t>
            </a:r>
            <a:r>
              <a:rPr lang="sr-Latn-CS">
                <a:effectLst/>
              </a:rPr>
              <a:t>a</a:t>
            </a:r>
            <a:r>
              <a:rPr lang="en-US">
                <a:effectLst/>
              </a:rPr>
              <a:t> specijalizacij</a:t>
            </a:r>
            <a:r>
              <a:rPr lang="sr-Latn-CS">
                <a:effectLst/>
              </a:rPr>
              <a:t>a</a:t>
            </a:r>
            <a:br>
              <a:rPr lang="en-US" b="0">
                <a:effectLst/>
              </a:rPr>
            </a:br>
            <a:endParaRPr lang="en-US" b="0">
              <a:effectLst/>
            </a:endParaRPr>
          </a:p>
        </p:txBody>
      </p:sp>
      <p:sp>
        <p:nvSpPr>
          <p:cNvPr id="107523" name="Rectangle 3"/>
          <p:cNvSpPr>
            <a:spLocks noGrp="1" noChangeArrowheads="1"/>
          </p:cNvSpPr>
          <p:nvPr>
            <p:ph type="body" sz="half" idx="1"/>
          </p:nvPr>
        </p:nvSpPr>
        <p:spPr>
          <a:xfrm>
            <a:off x="152400" y="1957471"/>
            <a:ext cx="3695700" cy="4114800"/>
          </a:xfrm>
        </p:spPr>
        <p:txBody>
          <a:bodyPr/>
          <a:lstStyle/>
          <a:p>
            <a:pPr eaLnBrk="1" hangingPunct="1">
              <a:lnSpc>
                <a:spcPct val="90000"/>
              </a:lnSpc>
              <a:defRPr/>
            </a:pPr>
            <a:r>
              <a:rPr lang="en-US" sz="2000" dirty="0">
                <a:effectLst/>
              </a:rPr>
              <a:t>U </a:t>
            </a:r>
            <a:r>
              <a:rPr lang="en-US" sz="2000" dirty="0" err="1">
                <a:effectLst/>
              </a:rPr>
              <a:t>toj</a:t>
            </a:r>
            <a:r>
              <a:rPr lang="en-US" sz="2000" dirty="0">
                <a:effectLst/>
              </a:rPr>
              <a:t> </a:t>
            </a:r>
            <a:r>
              <a:rPr lang="en-US" sz="2000" dirty="0" err="1">
                <a:effectLst/>
              </a:rPr>
              <a:t>tački</a:t>
            </a:r>
            <a:r>
              <a:rPr lang="en-US" sz="2000" dirty="0">
                <a:effectLst/>
              </a:rPr>
              <a:t> </a:t>
            </a:r>
            <a:r>
              <a:rPr lang="sr-Latn-RS" sz="2000" dirty="0">
                <a:effectLst/>
              </a:rPr>
              <a:t>B</a:t>
            </a:r>
            <a:r>
              <a:rPr lang="en-US" sz="2000" dirty="0">
                <a:effectLst/>
              </a:rPr>
              <a:t> </a:t>
            </a:r>
            <a:r>
              <a:rPr lang="en-US" sz="2000" dirty="0" err="1">
                <a:effectLst/>
              </a:rPr>
              <a:t>zemlji</a:t>
            </a:r>
            <a:r>
              <a:rPr lang="en-US" sz="2000" dirty="0">
                <a:effectLst/>
              </a:rPr>
              <a:t> </a:t>
            </a:r>
            <a:r>
              <a:rPr lang="en-US" sz="2000" b="1" i="1" u="sng" dirty="0">
                <a:effectLst/>
              </a:rPr>
              <a:t>se ne </a:t>
            </a:r>
            <a:r>
              <a:rPr lang="en-US" sz="2000" b="1" i="1" u="sng" dirty="0" err="1">
                <a:effectLst/>
              </a:rPr>
              <a:t>isplati</a:t>
            </a:r>
            <a:r>
              <a:rPr lang="en-US" sz="2000" b="1" i="1" u="sng" dirty="0">
                <a:effectLst/>
              </a:rPr>
              <a:t> da dalje </a:t>
            </a:r>
            <a:r>
              <a:rPr lang="en-US" sz="2000" b="1" i="1" u="sng" dirty="0" err="1">
                <a:effectLst/>
              </a:rPr>
              <a:t>povećava</a:t>
            </a:r>
            <a:r>
              <a:rPr lang="en-US" sz="2000" b="1" i="1" u="sng" dirty="0">
                <a:effectLst/>
              </a:rPr>
              <a:t> </a:t>
            </a:r>
            <a:r>
              <a:rPr lang="en-US" sz="2000" dirty="0" err="1">
                <a:effectLst/>
              </a:rPr>
              <a:t>proizvodnju</a:t>
            </a:r>
            <a:endParaRPr lang="sr-Latn-RS" sz="2000" dirty="0">
              <a:effectLst/>
            </a:endParaRPr>
          </a:p>
          <a:p>
            <a:pPr eaLnBrk="1" hangingPunct="1">
              <a:lnSpc>
                <a:spcPct val="90000"/>
              </a:lnSpc>
              <a:defRPr/>
            </a:pPr>
            <a:endParaRPr lang="sr-Latn-CS" sz="2000" dirty="0">
              <a:effectLst/>
            </a:endParaRPr>
          </a:p>
          <a:p>
            <a:pPr eaLnBrk="1" hangingPunct="1">
              <a:lnSpc>
                <a:spcPct val="90000"/>
              </a:lnSpc>
              <a:defRPr/>
            </a:pPr>
            <a:r>
              <a:rPr lang="en-US" sz="2000" dirty="0">
                <a:effectLst/>
              </a:rPr>
              <a:t>Do </a:t>
            </a:r>
            <a:r>
              <a:rPr lang="en-US" sz="2000" dirty="0" err="1">
                <a:effectLst/>
              </a:rPr>
              <a:t>ovoga</a:t>
            </a:r>
            <a:r>
              <a:rPr lang="en-US" sz="2000" dirty="0">
                <a:effectLst/>
              </a:rPr>
              <a:t> </a:t>
            </a:r>
            <a:r>
              <a:rPr lang="en-US" sz="2000" dirty="0" err="1">
                <a:effectLst/>
              </a:rPr>
              <a:t>dolazi</a:t>
            </a:r>
            <a:r>
              <a:rPr lang="en-US" sz="2000" dirty="0">
                <a:effectLst/>
              </a:rPr>
              <a:t> pre</a:t>
            </a:r>
            <a:r>
              <a:rPr lang="sr-Latn-CS" sz="2000" dirty="0">
                <a:effectLst/>
              </a:rPr>
              <a:t> </a:t>
            </a:r>
            <a:r>
              <a:rPr lang="en-US" sz="2000" dirty="0">
                <a:effectLst/>
              </a:rPr>
              <a:t>nego što se </a:t>
            </a:r>
            <a:r>
              <a:rPr lang="en-US" sz="2000" dirty="0" err="1">
                <a:effectLst/>
              </a:rPr>
              <a:t>zemlja</a:t>
            </a:r>
            <a:r>
              <a:rPr lang="en-US" sz="2000" dirty="0">
                <a:effectLst/>
              </a:rPr>
              <a:t> u </a:t>
            </a:r>
            <a:r>
              <a:rPr lang="en-US" sz="2000" dirty="0" err="1">
                <a:effectLst/>
              </a:rPr>
              <a:t>potpunosti</a:t>
            </a:r>
            <a:r>
              <a:rPr lang="en-US" sz="2000" dirty="0">
                <a:effectLst/>
              </a:rPr>
              <a:t> </a:t>
            </a:r>
            <a:r>
              <a:rPr lang="en-US" sz="2000" dirty="0" err="1">
                <a:effectLst/>
              </a:rPr>
              <a:t>specijalizovala</a:t>
            </a:r>
            <a:r>
              <a:rPr lang="en-US" sz="2000" dirty="0">
                <a:effectLst/>
              </a:rPr>
              <a:t> za </a:t>
            </a:r>
            <a:r>
              <a:rPr lang="en-US" sz="2000" dirty="0" err="1">
                <a:effectLst/>
              </a:rPr>
              <a:t>proizvodnju</a:t>
            </a:r>
            <a:r>
              <a:rPr lang="en-US" sz="2000" dirty="0">
                <a:effectLst/>
              </a:rPr>
              <a:t>. </a:t>
            </a:r>
            <a:endParaRPr lang="sr-Latn-CS" sz="2000" dirty="0">
              <a:effectLst/>
            </a:endParaRPr>
          </a:p>
          <a:p>
            <a:pPr eaLnBrk="1" hangingPunct="1">
              <a:lnSpc>
                <a:spcPct val="90000"/>
              </a:lnSpc>
              <a:defRPr/>
            </a:pPr>
            <a:endParaRPr lang="sr-Latn-CS" sz="2000" dirty="0">
              <a:effectLst/>
            </a:endParaRPr>
          </a:p>
          <a:p>
            <a:pPr eaLnBrk="1" hangingPunct="1">
              <a:lnSpc>
                <a:spcPct val="90000"/>
              </a:lnSpc>
              <a:defRPr/>
            </a:pPr>
            <a:r>
              <a:rPr lang="en-US" sz="2000" i="1" dirty="0">
                <a:effectLst/>
              </a:rPr>
              <a:t>PB </a:t>
            </a:r>
            <a:r>
              <a:rPr lang="en-US" sz="2000" dirty="0">
                <a:effectLst/>
              </a:rPr>
              <a:t>= </a:t>
            </a:r>
            <a:r>
              <a:rPr lang="en-US" sz="2000" i="1" dirty="0">
                <a:effectLst/>
              </a:rPr>
              <a:t>PB’ </a:t>
            </a:r>
            <a:r>
              <a:rPr lang="en-US" sz="2000" dirty="0">
                <a:effectLst/>
              </a:rPr>
              <a:t>=1 pre nego što je </a:t>
            </a:r>
            <a:r>
              <a:rPr lang="en-US" sz="2000" dirty="0" err="1">
                <a:effectLst/>
              </a:rPr>
              <a:t>Zemlja</a:t>
            </a:r>
            <a:r>
              <a:rPr lang="en-US" sz="2000" dirty="0">
                <a:effectLst/>
              </a:rPr>
              <a:t> 1 ili </a:t>
            </a:r>
            <a:r>
              <a:rPr lang="en-US" sz="2000" dirty="0" err="1">
                <a:effectLst/>
              </a:rPr>
              <a:t>Zemlja</a:t>
            </a:r>
            <a:r>
              <a:rPr lang="en-US" sz="2000" dirty="0">
                <a:effectLst/>
              </a:rPr>
              <a:t> 2 </a:t>
            </a:r>
            <a:r>
              <a:rPr lang="en-US" sz="2000" dirty="0" err="1">
                <a:effectLst/>
              </a:rPr>
              <a:t>izvršila</a:t>
            </a:r>
            <a:r>
              <a:rPr lang="en-US" sz="2000" dirty="0">
                <a:effectLst/>
              </a:rPr>
              <a:t> </a:t>
            </a:r>
            <a:r>
              <a:rPr lang="en-US" sz="2000" dirty="0" err="1">
                <a:effectLst/>
              </a:rPr>
              <a:t>potpunu</a:t>
            </a:r>
            <a:r>
              <a:rPr lang="en-US" sz="2000" dirty="0">
                <a:effectLst/>
              </a:rPr>
              <a:t> </a:t>
            </a:r>
            <a:r>
              <a:rPr lang="en-US" sz="2000" dirty="0" err="1">
                <a:effectLst/>
              </a:rPr>
              <a:t>specijalizaciju</a:t>
            </a:r>
            <a:r>
              <a:rPr lang="en-US" sz="2000" dirty="0">
                <a:effectLst/>
              </a:rPr>
              <a:t> </a:t>
            </a:r>
            <a:r>
              <a:rPr lang="en-US" sz="2000" dirty="0" err="1">
                <a:effectLst/>
              </a:rPr>
              <a:t>proizvodnje</a:t>
            </a:r>
            <a:r>
              <a:rPr lang="en-US" sz="2000" dirty="0">
                <a:effectLst/>
              </a:rPr>
              <a:t>.</a:t>
            </a:r>
          </a:p>
          <a:p>
            <a:pPr eaLnBrk="1" hangingPunct="1">
              <a:lnSpc>
                <a:spcPct val="90000"/>
              </a:lnSpc>
              <a:defRPr/>
            </a:pPr>
            <a:endParaRPr lang="en-US" sz="2000" dirty="0"/>
          </a:p>
        </p:txBody>
      </p:sp>
      <p:sp>
        <p:nvSpPr>
          <p:cNvPr id="3" name="Content Placeholder 2">
            <a:extLst>
              <a:ext uri="{FF2B5EF4-FFF2-40B4-BE49-F238E27FC236}">
                <a16:creationId xmlns:a16="http://schemas.microsoft.com/office/drawing/2014/main" id="{E64C7A95-1EC8-4D9D-B03B-74F7F043635C}"/>
              </a:ext>
            </a:extLst>
          </p:cNvPr>
          <p:cNvSpPr>
            <a:spLocks noGrp="1"/>
          </p:cNvSpPr>
          <p:nvPr>
            <p:ph sz="half" idx="2"/>
          </p:nvPr>
        </p:nvSpPr>
        <p:spPr/>
        <p:txBody>
          <a:bodyPr/>
          <a:lstStyle/>
          <a:p>
            <a:endParaRPr lang="en-GB"/>
          </a:p>
        </p:txBody>
      </p:sp>
      <p:pic>
        <p:nvPicPr>
          <p:cNvPr id="7" name="Picture 6">
            <a:extLst>
              <a:ext uri="{FF2B5EF4-FFF2-40B4-BE49-F238E27FC236}">
                <a16:creationId xmlns:a16="http://schemas.microsoft.com/office/drawing/2014/main" id="{956EDFB7-8BFA-4209-925B-526B4C54C692}"/>
              </a:ext>
            </a:extLst>
          </p:cNvPr>
          <p:cNvPicPr>
            <a:picLocks noChangeAspect="1" noChangeArrowheads="1"/>
          </p:cNvPicPr>
          <p:nvPr/>
        </p:nvPicPr>
        <p:blipFill>
          <a:blip r:embed="rId2" cstate="print"/>
          <a:srcRect/>
          <a:stretch>
            <a:fillRect/>
          </a:stretch>
        </p:blipFill>
        <p:spPr bwMode="auto">
          <a:xfrm>
            <a:off x="4059960" y="2689225"/>
            <a:ext cx="5084040" cy="2971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822C778-A32E-4902-88EC-3A6C623F539F}"/>
              </a:ext>
            </a:extLst>
          </p:cNvPr>
          <p:cNvSpPr>
            <a:spLocks noGrp="1"/>
          </p:cNvSpPr>
          <p:nvPr>
            <p:ph type="sldNum" sz="quarter" idx="12"/>
          </p:nvPr>
        </p:nvSpPr>
        <p:spPr/>
        <p:txBody>
          <a:bodyPr/>
          <a:lstStyle/>
          <a:p>
            <a:pPr>
              <a:defRPr/>
            </a:pPr>
            <a:fld id="{6281B611-CECF-4CCB-AED1-D98E28F34150}"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Grp="1" noChangeAspect="1" noChangeArrowheads="1"/>
          </p:cNvPicPr>
          <p:nvPr>
            <p:ph type="body" sz="half" idx="1"/>
          </p:nvPr>
        </p:nvPicPr>
        <p:blipFill>
          <a:blip r:embed="rId2" cstate="print"/>
          <a:srcRect/>
          <a:stretch>
            <a:fillRect/>
          </a:stretch>
        </p:blipFill>
        <p:spPr>
          <a:xfrm>
            <a:off x="4495800" y="2971800"/>
            <a:ext cx="4648200" cy="2725738"/>
          </a:xfrm>
          <a:noFill/>
        </p:spPr>
      </p:pic>
      <p:sp>
        <p:nvSpPr>
          <p:cNvPr id="56322" name="Rectangle 2"/>
          <p:cNvSpPr>
            <a:spLocks noGrp="1" noChangeArrowheads="1"/>
          </p:cNvSpPr>
          <p:nvPr>
            <p:ph type="title"/>
          </p:nvPr>
        </p:nvSpPr>
        <p:spPr>
          <a:xfrm>
            <a:off x="1066800" y="304800"/>
            <a:ext cx="7848600" cy="1431925"/>
          </a:xfrm>
        </p:spPr>
        <p:txBody>
          <a:bodyPr/>
          <a:lstStyle/>
          <a:p>
            <a:pPr eaLnBrk="1" hangingPunct="1"/>
            <a:r>
              <a:rPr lang="en-US" sz="4000">
                <a:effectLst/>
              </a:rPr>
              <a:t>Dobici od razmene </a:t>
            </a:r>
            <a:r>
              <a:rPr lang="sr-Latn-CS" sz="4000">
                <a:effectLst/>
              </a:rPr>
              <a:t> (AT) </a:t>
            </a:r>
            <a:r>
              <a:rPr lang="en-US" sz="4000">
                <a:effectLst/>
              </a:rPr>
              <a:t>i dobici od specijalizacije</a:t>
            </a:r>
            <a:r>
              <a:rPr lang="sr-Latn-CS" sz="4000">
                <a:effectLst/>
              </a:rPr>
              <a:t> </a:t>
            </a:r>
            <a:r>
              <a:rPr lang="sr-Latn-CS" sz="4000" b="0">
                <a:effectLst/>
              </a:rPr>
              <a:t>(TE)</a:t>
            </a:r>
            <a:endParaRPr lang="en-US" sz="4000" b="0">
              <a:effectLst/>
            </a:endParaRPr>
          </a:p>
        </p:txBody>
      </p:sp>
      <p:sp>
        <p:nvSpPr>
          <p:cNvPr id="110603" name="Rectangle 11"/>
          <p:cNvSpPr>
            <a:spLocks noGrp="1" noChangeArrowheads="1"/>
          </p:cNvSpPr>
          <p:nvPr>
            <p:ph type="body" sz="half" idx="2"/>
          </p:nvPr>
        </p:nvSpPr>
        <p:spPr>
          <a:xfrm>
            <a:off x="838200" y="2057400"/>
            <a:ext cx="3695700" cy="4114800"/>
          </a:xfrm>
        </p:spPr>
        <p:txBody>
          <a:bodyPr/>
          <a:lstStyle/>
          <a:p>
            <a:pPr eaLnBrk="1" hangingPunct="1">
              <a:defRPr/>
            </a:pPr>
            <a:r>
              <a:rPr lang="sr-Latn-CS"/>
              <a:t>Ako ne može da se specijalizuje, nastavlja sa proizvodnjom u tački A</a:t>
            </a:r>
          </a:p>
          <a:p>
            <a:pPr eaLnBrk="1" hangingPunct="1">
              <a:defRPr/>
            </a:pPr>
            <a:r>
              <a:rPr lang="sr-Latn-CS"/>
              <a:t>Ima dobit od razmene</a:t>
            </a:r>
            <a:endParaRPr lang="en-US"/>
          </a:p>
        </p:txBody>
      </p:sp>
      <p:sp>
        <p:nvSpPr>
          <p:cNvPr id="56325" name="Text Box 7"/>
          <p:cNvSpPr txBox="1">
            <a:spLocks noChangeArrowheads="1"/>
          </p:cNvSpPr>
          <p:nvPr/>
        </p:nvSpPr>
        <p:spPr bwMode="auto">
          <a:xfrm>
            <a:off x="5562600" y="2025650"/>
            <a:ext cx="3048000" cy="641350"/>
          </a:xfrm>
          <a:prstGeom prst="rect">
            <a:avLst/>
          </a:prstGeom>
          <a:noFill/>
          <a:ln w="9525">
            <a:noFill/>
            <a:miter lim="800000"/>
            <a:headEnd/>
            <a:tailEnd/>
          </a:ln>
        </p:spPr>
        <p:txBody>
          <a:bodyPr>
            <a:spAutoFit/>
          </a:bodyPr>
          <a:lstStyle/>
          <a:p>
            <a:r>
              <a:rPr lang="sr-Latn-CS" b="1"/>
              <a:t>AT - od razmene</a:t>
            </a:r>
          </a:p>
          <a:p>
            <a:r>
              <a:rPr lang="sr-Latn-CS" b="1"/>
              <a:t>TE – od specijalizacije</a:t>
            </a:r>
            <a:endParaRPr lang="en-US" b="1"/>
          </a:p>
        </p:txBody>
      </p:sp>
      <p:sp>
        <p:nvSpPr>
          <p:cNvPr id="56326" name="Line 8"/>
          <p:cNvSpPr>
            <a:spLocks noChangeShapeType="1"/>
          </p:cNvSpPr>
          <p:nvPr/>
        </p:nvSpPr>
        <p:spPr bwMode="auto">
          <a:xfrm flipH="1" flipV="1">
            <a:off x="6019800" y="3962400"/>
            <a:ext cx="381000" cy="381000"/>
          </a:xfrm>
          <a:prstGeom prst="line">
            <a:avLst/>
          </a:prstGeom>
          <a:noFill/>
          <a:ln w="53975">
            <a:solidFill>
              <a:srgbClr val="FF3300"/>
            </a:solidFill>
            <a:round/>
            <a:headEnd/>
            <a:tailEnd/>
          </a:ln>
        </p:spPr>
        <p:txBody>
          <a:bodyPr/>
          <a:lstStyle/>
          <a:p>
            <a:endParaRPr lang="en-GB"/>
          </a:p>
        </p:txBody>
      </p:sp>
      <p:sp>
        <p:nvSpPr>
          <p:cNvPr id="2" name="Rectangle 1">
            <a:extLst>
              <a:ext uri="{FF2B5EF4-FFF2-40B4-BE49-F238E27FC236}">
                <a16:creationId xmlns:a16="http://schemas.microsoft.com/office/drawing/2014/main" id="{B7EFC9FC-D82D-43D6-A1A5-CEAB9883EEEF}"/>
              </a:ext>
            </a:extLst>
          </p:cNvPr>
          <p:cNvSpPr/>
          <p:nvPr/>
        </p:nvSpPr>
        <p:spPr bwMode="auto">
          <a:xfrm>
            <a:off x="5396146" y="4334522"/>
            <a:ext cx="990600" cy="1143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3" name="Rectangle 2">
            <a:extLst>
              <a:ext uri="{FF2B5EF4-FFF2-40B4-BE49-F238E27FC236}">
                <a16:creationId xmlns:a16="http://schemas.microsoft.com/office/drawing/2014/main" id="{3DE78FFA-ADF4-43E0-B67F-93D2016A6C15}"/>
              </a:ext>
            </a:extLst>
          </p:cNvPr>
          <p:cNvSpPr/>
          <p:nvPr/>
        </p:nvSpPr>
        <p:spPr bwMode="auto">
          <a:xfrm>
            <a:off x="5382092" y="3962400"/>
            <a:ext cx="623654" cy="15151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807BFC29-0F7D-4281-B472-2C66842EA66D}"/>
              </a:ext>
            </a:extLst>
          </p:cNvPr>
          <p:cNvSpPr/>
          <p:nvPr/>
        </p:nvSpPr>
        <p:spPr bwMode="auto">
          <a:xfrm>
            <a:off x="5397620" y="5105400"/>
            <a:ext cx="2527180" cy="381000"/>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pic>
        <p:nvPicPr>
          <p:cNvPr id="12" name="Picture 5">
            <a:extLst>
              <a:ext uri="{FF2B5EF4-FFF2-40B4-BE49-F238E27FC236}">
                <a16:creationId xmlns:a16="http://schemas.microsoft.com/office/drawing/2014/main" id="{CD816897-D3FD-45E2-8448-04A58F05E999}"/>
              </a:ext>
            </a:extLst>
          </p:cNvPr>
          <p:cNvPicPr>
            <a:picLocks noChangeAspect="1" noChangeArrowheads="1"/>
          </p:cNvPicPr>
          <p:nvPr/>
        </p:nvPicPr>
        <p:blipFill rotWithShape="1">
          <a:blip r:embed="rId3" cstate="print"/>
          <a:srcRect t="14709" r="43339" b="9154"/>
          <a:stretch/>
        </p:blipFill>
        <p:spPr bwMode="auto">
          <a:xfrm>
            <a:off x="2011716" y="5257800"/>
            <a:ext cx="2138596" cy="1526508"/>
          </a:xfrm>
          <a:prstGeom prst="rect">
            <a:avLst/>
          </a:prstGeom>
          <a:noFill/>
          <a:ln w="9525">
            <a:noFill/>
            <a:miter lim="800000"/>
            <a:headEnd/>
            <a:tailEnd/>
          </a:ln>
        </p:spPr>
      </p:pic>
      <p:sp>
        <p:nvSpPr>
          <p:cNvPr id="13" name="Line 8">
            <a:extLst>
              <a:ext uri="{FF2B5EF4-FFF2-40B4-BE49-F238E27FC236}">
                <a16:creationId xmlns:a16="http://schemas.microsoft.com/office/drawing/2014/main" id="{21528803-69B7-4485-8714-2C966EE0CB33}"/>
              </a:ext>
            </a:extLst>
          </p:cNvPr>
          <p:cNvSpPr>
            <a:spLocks noChangeShapeType="1"/>
          </p:cNvSpPr>
          <p:nvPr/>
        </p:nvSpPr>
        <p:spPr bwMode="auto">
          <a:xfrm flipH="1" flipV="1">
            <a:off x="2590800" y="5791200"/>
            <a:ext cx="228600" cy="228600"/>
          </a:xfrm>
          <a:prstGeom prst="line">
            <a:avLst/>
          </a:prstGeom>
          <a:noFill/>
          <a:ln w="53975">
            <a:solidFill>
              <a:srgbClr val="FF3300"/>
            </a:solidFill>
            <a:round/>
            <a:headEnd/>
            <a:tailEnd/>
          </a:ln>
        </p:spPr>
        <p:txBody>
          <a:bodyPr/>
          <a:lstStyle/>
          <a:p>
            <a:endParaRPr lang="en-GB"/>
          </a:p>
        </p:txBody>
      </p:sp>
      <p:sp>
        <p:nvSpPr>
          <p:cNvPr id="9" name="Rectangle 8">
            <a:extLst>
              <a:ext uri="{FF2B5EF4-FFF2-40B4-BE49-F238E27FC236}">
                <a16:creationId xmlns:a16="http://schemas.microsoft.com/office/drawing/2014/main" id="{DF8829A1-8ABD-4011-A682-788F9BAD4EDA}"/>
              </a:ext>
            </a:extLst>
          </p:cNvPr>
          <p:cNvSpPr/>
          <p:nvPr/>
        </p:nvSpPr>
        <p:spPr bwMode="auto">
          <a:xfrm>
            <a:off x="5382092" y="3962400"/>
            <a:ext cx="1424118" cy="1524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cxnSp>
        <p:nvCxnSpPr>
          <p:cNvPr id="8" name="Straight Connector 7">
            <a:extLst>
              <a:ext uri="{FF2B5EF4-FFF2-40B4-BE49-F238E27FC236}">
                <a16:creationId xmlns:a16="http://schemas.microsoft.com/office/drawing/2014/main" id="{2C8119E5-AC77-410C-BDFC-E9DCAF4A982C}"/>
              </a:ext>
            </a:extLst>
          </p:cNvPr>
          <p:cNvCxnSpPr/>
          <p:nvPr/>
        </p:nvCxnSpPr>
        <p:spPr bwMode="auto">
          <a:xfrm>
            <a:off x="6005746" y="3962400"/>
            <a:ext cx="0" cy="152400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9" name="Rectangle 18">
            <a:extLst>
              <a:ext uri="{FF2B5EF4-FFF2-40B4-BE49-F238E27FC236}">
                <a16:creationId xmlns:a16="http://schemas.microsoft.com/office/drawing/2014/main" id="{DB70568C-D369-4E2C-B3D1-CCA478243D70}"/>
              </a:ext>
            </a:extLst>
          </p:cNvPr>
          <p:cNvSpPr/>
          <p:nvPr/>
        </p:nvSpPr>
        <p:spPr bwMode="auto">
          <a:xfrm>
            <a:off x="2286000" y="6019800"/>
            <a:ext cx="533400" cy="663575"/>
          </a:xfrm>
          <a:prstGeom prst="rect">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14" name="TextBox 13">
            <a:extLst>
              <a:ext uri="{FF2B5EF4-FFF2-40B4-BE49-F238E27FC236}">
                <a16:creationId xmlns:a16="http://schemas.microsoft.com/office/drawing/2014/main" id="{FAA983FA-3B51-41CA-9171-960428908E32}"/>
              </a:ext>
            </a:extLst>
          </p:cNvPr>
          <p:cNvSpPr txBox="1"/>
          <p:nvPr/>
        </p:nvSpPr>
        <p:spPr>
          <a:xfrm rot="16200000">
            <a:off x="4756907" y="4310894"/>
            <a:ext cx="1874484" cy="415498"/>
          </a:xfrm>
          <a:prstGeom prst="rect">
            <a:avLst/>
          </a:prstGeom>
          <a:noFill/>
        </p:spPr>
        <p:txBody>
          <a:bodyPr wrap="square" rtlCol="0">
            <a:spAutoFit/>
          </a:bodyPr>
          <a:lstStyle/>
          <a:p>
            <a:r>
              <a:rPr lang="sr-Latn-RS" sz="1050" dirty="0"/>
              <a:t>ZONA DOBITI BEZ SPECIJALIZACIJE</a:t>
            </a:r>
            <a:endParaRPr lang="en-GB" sz="1050" dirty="0"/>
          </a:p>
        </p:txBody>
      </p:sp>
      <p:sp>
        <p:nvSpPr>
          <p:cNvPr id="4" name="Slide Number Placeholder 3">
            <a:extLst>
              <a:ext uri="{FF2B5EF4-FFF2-40B4-BE49-F238E27FC236}">
                <a16:creationId xmlns:a16="http://schemas.microsoft.com/office/drawing/2014/main" id="{17A2D2C8-28BA-406B-B37A-39EA1431D0EE}"/>
              </a:ext>
            </a:extLst>
          </p:cNvPr>
          <p:cNvSpPr>
            <a:spLocks noGrp="1"/>
          </p:cNvSpPr>
          <p:nvPr>
            <p:ph type="sldNum" sz="quarter" idx="12"/>
          </p:nvPr>
        </p:nvSpPr>
        <p:spPr/>
        <p:txBody>
          <a:bodyPr/>
          <a:lstStyle/>
          <a:p>
            <a:pPr>
              <a:defRPr/>
            </a:pPr>
            <a:fld id="{6281B611-CECF-4CCB-AED1-D98E28F34150}"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P spid="2" grpId="0" animBg="1"/>
      <p:bldP spid="3" grpId="0" animBg="1"/>
      <p:bldP spid="10" grpId="0" animBg="1"/>
      <p:bldP spid="10" grpId="1" animBg="1"/>
      <p:bldP spid="13" grpId="0" animBg="1"/>
      <p:bldP spid="13" grpId="1"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139-01F4-48C7-9E25-C817020CD1D9}"/>
              </a:ext>
            </a:extLst>
          </p:cNvPr>
          <p:cNvSpPr>
            <a:spLocks noGrp="1"/>
          </p:cNvSpPr>
          <p:nvPr>
            <p:ph type="title"/>
          </p:nvPr>
        </p:nvSpPr>
        <p:spPr/>
        <p:txBody>
          <a:bodyPr/>
          <a:lstStyle/>
          <a:p>
            <a:r>
              <a:rPr lang="sr-Latn-RS" dirty="0"/>
              <a:t>Pauza 15 minuta</a:t>
            </a:r>
            <a:endParaRPr lang="en-GB" dirty="0"/>
          </a:p>
        </p:txBody>
      </p:sp>
      <p:sp>
        <p:nvSpPr>
          <p:cNvPr id="3" name="Content Placeholder 2">
            <a:extLst>
              <a:ext uri="{FF2B5EF4-FFF2-40B4-BE49-F238E27FC236}">
                <a16:creationId xmlns:a16="http://schemas.microsoft.com/office/drawing/2014/main" id="{94E39A6F-2E8E-4799-BB9F-33B0630AAC6C}"/>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F10E48CD-2C60-4C4E-AAAE-FB7BE2121D41}"/>
              </a:ext>
            </a:extLst>
          </p:cNvPr>
          <p:cNvSpPr>
            <a:spLocks noGrp="1"/>
          </p:cNvSpPr>
          <p:nvPr>
            <p:ph sz="half" idx="2"/>
          </p:nvPr>
        </p:nvSpPr>
        <p:spPr/>
        <p:txBody>
          <a:bodyPr/>
          <a:lstStyle/>
          <a:p>
            <a:endParaRPr lang="en-GB"/>
          </a:p>
        </p:txBody>
      </p:sp>
      <p:sp>
        <p:nvSpPr>
          <p:cNvPr id="5" name="Slide Number Placeholder 4">
            <a:extLst>
              <a:ext uri="{FF2B5EF4-FFF2-40B4-BE49-F238E27FC236}">
                <a16:creationId xmlns:a16="http://schemas.microsoft.com/office/drawing/2014/main" id="{A1191B74-3A9F-4649-B4B1-72546B7E3A85}"/>
              </a:ext>
            </a:extLst>
          </p:cNvPr>
          <p:cNvSpPr>
            <a:spLocks noGrp="1"/>
          </p:cNvSpPr>
          <p:nvPr>
            <p:ph type="sldNum" sz="quarter" idx="12"/>
          </p:nvPr>
        </p:nvSpPr>
        <p:spPr/>
        <p:txBody>
          <a:bodyPr/>
          <a:lstStyle/>
          <a:p>
            <a:pPr>
              <a:defRPr/>
            </a:pPr>
            <a:fld id="{6281B611-CECF-4CCB-AED1-D98E28F34150}" type="slidenum">
              <a:rPr lang="en-US" smtClean="0"/>
              <a:pPr>
                <a:defRPr/>
              </a:pPr>
              <a:t>45</a:t>
            </a:fld>
            <a:endParaRPr lang="en-US"/>
          </a:p>
        </p:txBody>
      </p:sp>
    </p:spTree>
    <p:extLst>
      <p:ext uri="{BB962C8B-B14F-4D97-AF65-F5344CB8AC3E}">
        <p14:creationId xmlns:p14="http://schemas.microsoft.com/office/powerpoint/2010/main" val="1935474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36ADE34-3DE1-4EE5-8F7F-D613D66D371E}"/>
              </a:ext>
            </a:extLst>
          </p:cNvPr>
          <p:cNvSpPr>
            <a:spLocks noGrp="1" noChangeArrowheads="1"/>
          </p:cNvSpPr>
          <p:nvPr>
            <p:ph type="title" sz="quarter"/>
          </p:nvPr>
        </p:nvSpPr>
        <p:spPr>
          <a:xfrm>
            <a:off x="73025" y="530225"/>
            <a:ext cx="9010650" cy="1431925"/>
          </a:xfrm>
        </p:spPr>
        <p:txBody>
          <a:bodyPr/>
          <a:lstStyle/>
          <a:p>
            <a:pPr eaLnBrk="1" hangingPunct="1">
              <a:defRPr/>
            </a:pPr>
            <a:r>
              <a:rPr lang="sr-Latn-CS" sz="4000" dirty="0">
                <a:solidFill>
                  <a:schemeClr val="tx1"/>
                </a:solidFill>
                <a:latin typeface="Verdana" pitchFamily="34" charset="0"/>
              </a:rPr>
              <a:t>4. Poglavlje - </a:t>
            </a:r>
            <a:r>
              <a:rPr lang="en-US" sz="4000" dirty="0" err="1">
                <a:effectLst/>
              </a:rPr>
              <a:t>Tražnja</a:t>
            </a:r>
            <a:r>
              <a:rPr lang="en-US" sz="4000" dirty="0">
                <a:effectLst/>
              </a:rPr>
              <a:t> </a:t>
            </a:r>
            <a:r>
              <a:rPr lang="en-US" sz="4000" dirty="0" err="1">
                <a:effectLst/>
              </a:rPr>
              <a:t>i</a:t>
            </a:r>
            <a:r>
              <a:rPr lang="en-US" sz="4000" dirty="0">
                <a:effectLst/>
              </a:rPr>
              <a:t> </a:t>
            </a:r>
            <a:r>
              <a:rPr lang="en-US" sz="4000" dirty="0" err="1">
                <a:effectLst/>
              </a:rPr>
              <a:t>ponuda</a:t>
            </a:r>
            <a:r>
              <a:rPr lang="en-US" sz="4000" dirty="0">
                <a:effectLst/>
              </a:rPr>
              <a:t>, </a:t>
            </a:r>
            <a:r>
              <a:rPr lang="en-US" sz="4000" dirty="0" err="1">
                <a:effectLst/>
              </a:rPr>
              <a:t>krive</a:t>
            </a:r>
            <a:r>
              <a:rPr lang="en-US" sz="4000" dirty="0">
                <a:effectLst/>
              </a:rPr>
              <a:t> </a:t>
            </a:r>
            <a:r>
              <a:rPr lang="en-US" sz="4000" dirty="0" err="1">
                <a:effectLst/>
              </a:rPr>
              <a:t>relativne</a:t>
            </a:r>
            <a:r>
              <a:rPr lang="sr-Latn-RS" sz="4000" dirty="0">
                <a:effectLst/>
              </a:rPr>
              <a:t> </a:t>
            </a:r>
            <a:r>
              <a:rPr lang="en-US" sz="4000" dirty="0" err="1">
                <a:effectLst/>
              </a:rPr>
              <a:t>ponude</a:t>
            </a:r>
            <a:r>
              <a:rPr lang="en-US" sz="4000" dirty="0">
                <a:effectLst/>
              </a:rPr>
              <a:t> </a:t>
            </a:r>
            <a:br>
              <a:rPr lang="sr-Latn-CS" sz="4000" dirty="0">
                <a:effectLst/>
              </a:rPr>
            </a:br>
            <a:r>
              <a:rPr lang="en-US" sz="4000" dirty="0" err="1">
                <a:effectLst/>
              </a:rPr>
              <a:t>i</a:t>
            </a:r>
            <a:r>
              <a:rPr lang="en-US" sz="4000" dirty="0">
                <a:effectLst/>
              </a:rPr>
              <a:t> </a:t>
            </a:r>
            <a:r>
              <a:rPr lang="en-US" sz="4000" dirty="0" err="1">
                <a:effectLst/>
              </a:rPr>
              <a:t>odnosi</a:t>
            </a:r>
            <a:r>
              <a:rPr lang="en-US" sz="4000" dirty="0">
                <a:effectLst/>
              </a:rPr>
              <a:t> </a:t>
            </a:r>
            <a:r>
              <a:rPr lang="en-US" sz="4000" dirty="0" err="1">
                <a:effectLst/>
              </a:rPr>
              <a:t>razmene</a:t>
            </a:r>
            <a:br>
              <a:rPr lang="en-US" sz="4000" b="0" dirty="0">
                <a:effectLst/>
              </a:rPr>
            </a:br>
            <a:endParaRPr lang="en-US" sz="4000" b="0" dirty="0">
              <a:effectLst/>
            </a:endParaRPr>
          </a:p>
        </p:txBody>
      </p:sp>
      <p:pic>
        <p:nvPicPr>
          <p:cNvPr id="3079" name="Picture 49">
            <a:extLst>
              <a:ext uri="{FF2B5EF4-FFF2-40B4-BE49-F238E27FC236}">
                <a16:creationId xmlns:a16="http://schemas.microsoft.com/office/drawing/2014/main" id="{86B85E47-700D-413D-9CF5-A7CCBD8FA9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267200"/>
            <a:ext cx="31845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51">
            <a:extLst>
              <a:ext uri="{FF2B5EF4-FFF2-40B4-BE49-F238E27FC236}">
                <a16:creationId xmlns:a16="http://schemas.microsoft.com/office/drawing/2014/main" id="{4CDA64B3-D307-435E-9EFB-593F8E32FB3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4791075"/>
            <a:ext cx="25034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E91665B3-B04F-4126-9CDB-2E05EBD85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25"/>
            <a:ext cx="3505200" cy="182611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F2E71C5A-D14E-458A-A63E-E5C58334A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542" y="2168292"/>
            <a:ext cx="212710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0A80108F-4063-4393-A628-71DEC38B96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502" y="1219200"/>
            <a:ext cx="3327142" cy="168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5B71E4CA-7392-4E24-8E71-CA12BF594E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0986" y="2971800"/>
            <a:ext cx="1919559" cy="169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64B02914-A4C9-4DF2-8280-AB4F24834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2325" y="4122665"/>
            <a:ext cx="240411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1A23281-887B-4C5E-85E9-D184C43F71E5}"/>
              </a:ext>
            </a:extLst>
          </p:cNvPr>
          <p:cNvSpPr>
            <a:spLocks noGrp="1"/>
          </p:cNvSpPr>
          <p:nvPr>
            <p:ph type="sldNum" sz="quarter" idx="12"/>
          </p:nvPr>
        </p:nvSpPr>
        <p:spPr/>
        <p:txBody>
          <a:bodyPr/>
          <a:lstStyle/>
          <a:p>
            <a:pPr>
              <a:defRPr/>
            </a:pPr>
            <a:fld id="{0EB90419-D94C-4785-8E0D-29671D9C6649}" type="slidenum">
              <a:rPr lang="en-US" smtClean="0"/>
              <a:pPr>
                <a:defRPr/>
              </a:pPr>
              <a:t>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6926B676-3E99-4684-B6F7-27130E862674}"/>
              </a:ext>
            </a:extLst>
          </p:cNvPr>
          <p:cNvSpPr>
            <a:spLocks noGrp="1" noChangeArrowheads="1"/>
          </p:cNvSpPr>
          <p:nvPr>
            <p:ph type="title" idx="4294967295"/>
          </p:nvPr>
        </p:nvSpPr>
        <p:spPr>
          <a:xfrm>
            <a:off x="228600" y="304800"/>
            <a:ext cx="89154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a:effectLst/>
              </a:rPr>
              <a:t>Rigorozniji</a:t>
            </a:r>
            <a:br>
              <a:rPr lang="en-US" altLang="en-US" b="0">
                <a:effectLst/>
              </a:rPr>
            </a:br>
            <a:r>
              <a:rPr lang="en-US" altLang="en-US" b="0">
                <a:effectLst/>
              </a:rPr>
              <a:t> teorijski način</a:t>
            </a:r>
          </a:p>
        </p:txBody>
      </p:sp>
      <p:sp>
        <p:nvSpPr>
          <p:cNvPr id="6147" name="Line 11">
            <a:extLst>
              <a:ext uri="{FF2B5EF4-FFF2-40B4-BE49-F238E27FC236}">
                <a16:creationId xmlns:a16="http://schemas.microsoft.com/office/drawing/2014/main" id="{7767F25F-F763-44D4-971B-C36BC7A61437}"/>
              </a:ext>
            </a:extLst>
          </p:cNvPr>
          <p:cNvSpPr>
            <a:spLocks noChangeShapeType="1"/>
          </p:cNvSpPr>
          <p:nvPr/>
        </p:nvSpPr>
        <p:spPr bwMode="auto">
          <a:xfrm flipH="1">
            <a:off x="5105400" y="2438400"/>
            <a:ext cx="228600" cy="152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1" name="Rectangle 8">
            <a:extLst>
              <a:ext uri="{FF2B5EF4-FFF2-40B4-BE49-F238E27FC236}">
                <a16:creationId xmlns:a16="http://schemas.microsoft.com/office/drawing/2014/main" id="{A7BF648F-203F-4BA6-8FE7-8EEF8DD437E6}"/>
              </a:ext>
            </a:extLst>
          </p:cNvPr>
          <p:cNvSpPr>
            <a:spLocks noChangeArrowheads="1"/>
          </p:cNvSpPr>
          <p:nvPr/>
        </p:nvSpPr>
        <p:spPr bwMode="auto">
          <a:xfrm>
            <a:off x="1219200" y="2895600"/>
            <a:ext cx="4572000" cy="2400657"/>
          </a:xfrm>
          <a:prstGeom prst="rect">
            <a:avLst/>
          </a:prstGeom>
          <a:solidFill>
            <a:schemeClr val="accent6">
              <a:lumMod val="50000"/>
            </a:schemeClr>
          </a:solidFill>
          <a:ln w="9525">
            <a:noFill/>
            <a:miter lim="800000"/>
            <a:headEnd/>
            <a:tailEnd/>
          </a:ln>
        </p:spPr>
        <p:txBody>
          <a:bodyPr>
            <a:spAutoFit/>
          </a:bodyPr>
          <a:lstStyle/>
          <a:p>
            <a:pPr>
              <a:defRPr/>
            </a:pPr>
            <a:r>
              <a:rPr lang="en-US" dirty="0" err="1"/>
              <a:t>Prvo</a:t>
            </a:r>
            <a:r>
              <a:rPr lang="en-US" dirty="0"/>
              <a:t> </a:t>
            </a:r>
            <a:r>
              <a:rPr lang="en-US" dirty="0" err="1"/>
              <a:t>ćemo</a:t>
            </a:r>
            <a:r>
              <a:rPr lang="en-US" dirty="0"/>
              <a:t> to </a:t>
            </a:r>
            <a:r>
              <a:rPr lang="en-US" dirty="0" err="1"/>
              <a:t>uraditi</a:t>
            </a:r>
            <a:r>
              <a:rPr lang="en-US" dirty="0"/>
              <a:t> </a:t>
            </a:r>
            <a:r>
              <a:rPr lang="en-US" dirty="0" err="1"/>
              <a:t>pomoću</a:t>
            </a:r>
            <a:endParaRPr lang="en-US" dirty="0"/>
          </a:p>
          <a:p>
            <a:pPr>
              <a:defRPr/>
            </a:pPr>
            <a:r>
              <a:rPr lang="en-US" dirty="0" err="1"/>
              <a:t>analize</a:t>
            </a:r>
            <a:r>
              <a:rPr lang="en-US" dirty="0"/>
              <a:t> </a:t>
            </a:r>
            <a:r>
              <a:rPr lang="en-US" dirty="0" err="1"/>
              <a:t>parcijalne</a:t>
            </a:r>
            <a:r>
              <a:rPr lang="en-US" dirty="0"/>
              <a:t> </a:t>
            </a:r>
            <a:r>
              <a:rPr lang="en-US" dirty="0" err="1"/>
              <a:t>ravnoteže</a:t>
            </a:r>
            <a:r>
              <a:rPr lang="en-US" dirty="0"/>
              <a:t> (</a:t>
            </a:r>
            <a:r>
              <a:rPr lang="en-US" dirty="0" err="1"/>
              <a:t>tj</a:t>
            </a:r>
            <a:r>
              <a:rPr lang="en-US" dirty="0"/>
              <a:t>., </a:t>
            </a:r>
            <a:r>
              <a:rPr lang="en-US" dirty="0" err="1"/>
              <a:t>korišćenjem</a:t>
            </a:r>
            <a:r>
              <a:rPr lang="en-US" dirty="0"/>
              <a:t> </a:t>
            </a:r>
            <a:r>
              <a:rPr lang="en-US" dirty="0" err="1"/>
              <a:t>krivih</a:t>
            </a:r>
            <a:r>
              <a:rPr lang="en-US" dirty="0"/>
              <a:t> </a:t>
            </a:r>
            <a:r>
              <a:rPr lang="en-US" dirty="0" err="1"/>
              <a:t>tražnje</a:t>
            </a:r>
            <a:r>
              <a:rPr lang="en-US" dirty="0"/>
              <a:t> </a:t>
            </a:r>
            <a:r>
              <a:rPr lang="en-US" dirty="0" err="1"/>
              <a:t>i</a:t>
            </a:r>
            <a:r>
              <a:rPr lang="en-US" dirty="0"/>
              <a:t> </a:t>
            </a:r>
            <a:r>
              <a:rPr lang="en-US" dirty="0" err="1"/>
              <a:t>ponude</a:t>
            </a:r>
            <a:r>
              <a:rPr lang="en-US" dirty="0"/>
              <a:t>),</a:t>
            </a:r>
          </a:p>
          <a:p>
            <a:pPr>
              <a:defRPr/>
            </a:pPr>
            <a:endParaRPr lang="en-US" dirty="0"/>
          </a:p>
          <a:p>
            <a:pPr>
              <a:defRPr/>
            </a:pPr>
            <a:endParaRPr lang="en-US" dirty="0"/>
          </a:p>
          <a:p>
            <a:pPr>
              <a:defRPr/>
            </a:pPr>
            <a:r>
              <a:rPr lang="en-US" dirty="0"/>
              <a:t> a </a:t>
            </a:r>
            <a:r>
              <a:rPr lang="en-US" dirty="0" err="1"/>
              <a:t>zatim</a:t>
            </a:r>
            <a:r>
              <a:rPr lang="en-US" dirty="0"/>
              <a:t> </a:t>
            </a:r>
            <a:r>
              <a:rPr lang="en-US" sz="2400" dirty="0" err="1"/>
              <a:t>pomoću</a:t>
            </a:r>
            <a:r>
              <a:rPr lang="sr-Cyrl-RS" dirty="0"/>
              <a:t> </a:t>
            </a:r>
            <a:r>
              <a:rPr lang="en-US" dirty="0" err="1"/>
              <a:t>kompleksnije</a:t>
            </a:r>
            <a:r>
              <a:rPr lang="en-US" dirty="0"/>
              <a:t> </a:t>
            </a:r>
            <a:r>
              <a:rPr lang="en-US" dirty="0" err="1"/>
              <a:t>analize</a:t>
            </a:r>
            <a:r>
              <a:rPr lang="en-US" dirty="0"/>
              <a:t> </a:t>
            </a:r>
            <a:r>
              <a:rPr lang="en-US" dirty="0" err="1"/>
              <a:t>opšte</a:t>
            </a:r>
            <a:r>
              <a:rPr lang="en-US" dirty="0"/>
              <a:t> </a:t>
            </a:r>
            <a:r>
              <a:rPr lang="en-US" dirty="0" err="1"/>
              <a:t>ravnoteže</a:t>
            </a:r>
            <a:r>
              <a:rPr lang="en-US" dirty="0"/>
              <a:t> u </a:t>
            </a:r>
            <a:r>
              <a:rPr lang="en-US" dirty="0" err="1"/>
              <a:t>kojoj</a:t>
            </a:r>
            <a:r>
              <a:rPr lang="en-US" dirty="0"/>
              <a:t> se </a:t>
            </a:r>
            <a:r>
              <a:rPr lang="en-US" dirty="0" err="1"/>
              <a:t>koriste</a:t>
            </a:r>
            <a:r>
              <a:rPr lang="en-US" dirty="0"/>
              <a:t> </a:t>
            </a:r>
            <a:r>
              <a:rPr lang="en-US" dirty="0" err="1"/>
              <a:t>krive</a:t>
            </a:r>
            <a:r>
              <a:rPr lang="en-US" dirty="0"/>
              <a:t> </a:t>
            </a:r>
            <a:r>
              <a:rPr lang="en-US" dirty="0" err="1"/>
              <a:t>relativne</a:t>
            </a:r>
            <a:r>
              <a:rPr lang="en-US" dirty="0"/>
              <a:t> </a:t>
            </a:r>
            <a:r>
              <a:rPr lang="en-US" dirty="0" err="1"/>
              <a:t>ponude</a:t>
            </a:r>
            <a:r>
              <a:rPr lang="en-US" dirty="0"/>
              <a:t>.</a:t>
            </a:r>
          </a:p>
        </p:txBody>
      </p:sp>
      <p:sp>
        <p:nvSpPr>
          <p:cNvPr id="2" name="Slide Number Placeholder 1">
            <a:extLst>
              <a:ext uri="{FF2B5EF4-FFF2-40B4-BE49-F238E27FC236}">
                <a16:creationId xmlns:a16="http://schemas.microsoft.com/office/drawing/2014/main" id="{5E4D7935-3E35-48F9-B0B6-3E76E4131EB8}"/>
              </a:ext>
            </a:extLst>
          </p:cNvPr>
          <p:cNvSpPr>
            <a:spLocks noGrp="1"/>
          </p:cNvSpPr>
          <p:nvPr>
            <p:ph type="sldNum" sz="quarter" idx="12"/>
          </p:nvPr>
        </p:nvSpPr>
        <p:spPr/>
        <p:txBody>
          <a:bodyPr/>
          <a:lstStyle/>
          <a:p>
            <a:pPr>
              <a:defRPr/>
            </a:pPr>
            <a:fld id="{9EF89343-003E-40F2-8D25-B889AC27EC6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FC2B889-EBE9-45ED-BCE0-3C4363256453}"/>
              </a:ext>
            </a:extLst>
          </p:cNvPr>
          <p:cNvSpPr>
            <a:spLocks noGrp="1" noChangeArrowheads="1"/>
          </p:cNvSpPr>
          <p:nvPr>
            <p:ph type="title"/>
          </p:nvPr>
        </p:nvSpPr>
        <p:spPr/>
        <p:txBody>
          <a:bodyPr/>
          <a:lstStyle/>
          <a:p>
            <a:pPr eaLnBrk="1" hangingPunct="1"/>
            <a:r>
              <a:rPr lang="en-US" altLang="en-US" b="0">
                <a:effectLst/>
              </a:rPr>
              <a:t>Za svaku relativnu cenu </a:t>
            </a:r>
            <a:r>
              <a:rPr lang="sr-Latn-CS" altLang="en-US" b="0">
                <a:effectLst/>
              </a:rPr>
              <a:t>X</a:t>
            </a:r>
            <a:endParaRPr lang="en-US" altLang="en-US" b="0">
              <a:effectLst/>
            </a:endParaRPr>
          </a:p>
        </p:txBody>
      </p:sp>
      <p:sp>
        <p:nvSpPr>
          <p:cNvPr id="7171" name="Rectangle 3">
            <a:extLst>
              <a:ext uri="{FF2B5EF4-FFF2-40B4-BE49-F238E27FC236}">
                <a16:creationId xmlns:a16="http://schemas.microsoft.com/office/drawing/2014/main" id="{2C19DEF4-0AC1-48B2-8AF5-1A2302780657}"/>
              </a:ext>
            </a:extLst>
          </p:cNvPr>
          <p:cNvSpPr>
            <a:spLocks noGrp="1" noChangeArrowheads="1"/>
          </p:cNvSpPr>
          <p:nvPr>
            <p:ph type="body" idx="1"/>
          </p:nvPr>
        </p:nvSpPr>
        <p:spPr>
          <a:xfrm>
            <a:off x="990600" y="1568450"/>
            <a:ext cx="7543800" cy="4114800"/>
          </a:xfrm>
        </p:spPr>
        <p:txBody>
          <a:bodyPr/>
          <a:lstStyle/>
          <a:p>
            <a:pPr eaLnBrk="1" hangingPunct="1"/>
            <a:r>
              <a:rPr lang="sr-Latn-CS" altLang="en-US" b="1">
                <a:effectLst/>
              </a:rPr>
              <a:t>koja </a:t>
            </a:r>
            <a:r>
              <a:rPr lang="en-US" altLang="en-US" b="1">
                <a:effectLst/>
              </a:rPr>
              <a:t>je veća od ravnotežne,</a:t>
            </a:r>
            <a:br>
              <a:rPr lang="en-US" altLang="en-US" b="1">
                <a:effectLst/>
              </a:rPr>
            </a:br>
            <a:r>
              <a:rPr lang="sr-Latn-CS" altLang="en-US" b="1">
                <a:effectLst/>
              </a:rPr>
              <a:t>nema tražnje</a:t>
            </a:r>
            <a:endParaRPr lang="en-US" altLang="en-US" b="1">
              <a:effectLst/>
            </a:endParaRPr>
          </a:p>
        </p:txBody>
      </p:sp>
      <p:pic>
        <p:nvPicPr>
          <p:cNvPr id="7172" name="Picture 4">
            <a:extLst>
              <a:ext uri="{FF2B5EF4-FFF2-40B4-BE49-F238E27FC236}">
                <a16:creationId xmlns:a16="http://schemas.microsoft.com/office/drawing/2014/main" id="{024ADF68-9EDA-4B7B-A43C-49676596E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8305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Line 5">
            <a:extLst>
              <a:ext uri="{FF2B5EF4-FFF2-40B4-BE49-F238E27FC236}">
                <a16:creationId xmlns:a16="http://schemas.microsoft.com/office/drawing/2014/main" id="{B45FFF91-BE51-45E3-834B-2061D346C43D}"/>
              </a:ext>
            </a:extLst>
          </p:cNvPr>
          <p:cNvSpPr>
            <a:spLocks noChangeShapeType="1"/>
          </p:cNvSpPr>
          <p:nvPr/>
        </p:nvSpPr>
        <p:spPr bwMode="auto">
          <a:xfrm>
            <a:off x="1828800" y="5022850"/>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5">
            <a:extLst>
              <a:ext uri="{FF2B5EF4-FFF2-40B4-BE49-F238E27FC236}">
                <a16:creationId xmlns:a16="http://schemas.microsoft.com/office/drawing/2014/main" id="{C8DE5C67-A098-47CC-9F2C-D8FEF2F5EE01}"/>
              </a:ext>
            </a:extLst>
          </p:cNvPr>
          <p:cNvSpPr>
            <a:spLocks noChangeShapeType="1"/>
          </p:cNvSpPr>
          <p:nvPr/>
        </p:nvSpPr>
        <p:spPr bwMode="auto">
          <a:xfrm>
            <a:off x="6705600" y="5014913"/>
            <a:ext cx="9906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 name="Straight Arrow Connector 2">
            <a:extLst>
              <a:ext uri="{FF2B5EF4-FFF2-40B4-BE49-F238E27FC236}">
                <a16:creationId xmlns:a16="http://schemas.microsoft.com/office/drawing/2014/main" id="{31CBBFC2-EB96-442F-BCA8-0C9B91F99AA4}"/>
              </a:ext>
            </a:extLst>
          </p:cNvPr>
          <p:cNvCxnSpPr>
            <a:cxnSpLocks/>
          </p:cNvCxnSpPr>
          <p:nvPr/>
        </p:nvCxnSpPr>
        <p:spPr bwMode="auto">
          <a:xfrm flipH="1" flipV="1">
            <a:off x="1308100" y="4313238"/>
            <a:ext cx="1017588" cy="1371600"/>
          </a:xfrm>
          <a:prstGeom prst="straightConnector1">
            <a:avLst/>
          </a:prstGeom>
          <a:ln>
            <a:solidFill>
              <a:srgbClr val="FF5050"/>
            </a:solidFill>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340663CE-CBD2-4A4C-B3EC-6FFCE2BCFDA4}"/>
              </a:ext>
            </a:extLst>
          </p:cNvPr>
          <p:cNvCxnSpPr>
            <a:cxnSpLocks/>
          </p:cNvCxnSpPr>
          <p:nvPr/>
        </p:nvCxnSpPr>
        <p:spPr bwMode="auto">
          <a:xfrm flipH="1" flipV="1">
            <a:off x="6035675" y="3390900"/>
            <a:ext cx="990600" cy="990600"/>
          </a:xfrm>
          <a:prstGeom prst="straightConnector1">
            <a:avLst/>
          </a:prstGeom>
          <a:ln>
            <a:solidFill>
              <a:srgbClr val="FF5050"/>
            </a:solidFill>
            <a:headEnd type="none" w="med" len="med"/>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B3D1EA0E-D96B-4970-AB38-E80A85FD7C73}"/>
              </a:ext>
            </a:extLst>
          </p:cNvPr>
          <p:cNvSpPr txBox="1"/>
          <p:nvPr/>
        </p:nvSpPr>
        <p:spPr>
          <a:xfrm rot="3184053">
            <a:off x="927894" y="5153819"/>
            <a:ext cx="1963738" cy="254000"/>
          </a:xfrm>
          <a:prstGeom prst="rect">
            <a:avLst/>
          </a:prstGeom>
          <a:noFill/>
        </p:spPr>
        <p:txBody>
          <a:bodyPr>
            <a:spAutoFit/>
          </a:bodyPr>
          <a:lstStyle/>
          <a:p>
            <a:pPr>
              <a:defRPr/>
            </a:pPr>
            <a:r>
              <a:rPr lang="sr-Latn-RS" sz="1050" u="none" dirty="0">
                <a:solidFill>
                  <a:srgbClr val="C00000"/>
                </a:solidFill>
              </a:rPr>
              <a:t>Nema domaće tražnje</a:t>
            </a:r>
            <a:endParaRPr lang="en-GB" sz="1050" u="none" dirty="0">
              <a:solidFill>
                <a:srgbClr val="C00000"/>
              </a:solidFill>
            </a:endParaRPr>
          </a:p>
        </p:txBody>
      </p:sp>
      <p:sp>
        <p:nvSpPr>
          <p:cNvPr id="25" name="TextBox 24">
            <a:extLst>
              <a:ext uri="{FF2B5EF4-FFF2-40B4-BE49-F238E27FC236}">
                <a16:creationId xmlns:a16="http://schemas.microsoft.com/office/drawing/2014/main" id="{7B9F6F14-C9BC-4221-8B99-65C162E28340}"/>
              </a:ext>
            </a:extLst>
          </p:cNvPr>
          <p:cNvSpPr txBox="1"/>
          <p:nvPr/>
        </p:nvSpPr>
        <p:spPr>
          <a:xfrm rot="2589138">
            <a:off x="5535613" y="3910013"/>
            <a:ext cx="1963737" cy="254000"/>
          </a:xfrm>
          <a:prstGeom prst="rect">
            <a:avLst/>
          </a:prstGeom>
          <a:noFill/>
        </p:spPr>
        <p:txBody>
          <a:bodyPr>
            <a:spAutoFit/>
          </a:bodyPr>
          <a:lstStyle/>
          <a:p>
            <a:pPr>
              <a:defRPr/>
            </a:pPr>
            <a:r>
              <a:rPr lang="sr-Latn-RS" sz="1050" u="none" dirty="0">
                <a:solidFill>
                  <a:srgbClr val="C00000"/>
                </a:solidFill>
              </a:rPr>
              <a:t>Nema domaće tražnje</a:t>
            </a:r>
            <a:endParaRPr lang="en-GB" sz="1050" u="none" dirty="0">
              <a:solidFill>
                <a:srgbClr val="C00000"/>
              </a:solidFill>
            </a:endParaRPr>
          </a:p>
        </p:txBody>
      </p:sp>
      <p:sp>
        <p:nvSpPr>
          <p:cNvPr id="2" name="Slide Number Placeholder 1">
            <a:extLst>
              <a:ext uri="{FF2B5EF4-FFF2-40B4-BE49-F238E27FC236}">
                <a16:creationId xmlns:a16="http://schemas.microsoft.com/office/drawing/2014/main" id="{56675518-2985-4797-B20A-A1104F1D9474}"/>
              </a:ext>
            </a:extLst>
          </p:cNvPr>
          <p:cNvSpPr>
            <a:spLocks noGrp="1"/>
          </p:cNvSpPr>
          <p:nvPr>
            <p:ph type="sldNum" sz="quarter" idx="12"/>
          </p:nvPr>
        </p:nvSpPr>
        <p:spPr/>
        <p:txBody>
          <a:bodyPr/>
          <a:lstStyle/>
          <a:p>
            <a:pPr>
              <a:defRPr/>
            </a:pPr>
            <a:fld id="{1A55FB4D-EF57-4D4B-A13E-73FB1369E1D1}"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920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BA415-DF5B-4578-82D2-219C59620A8E}"/>
              </a:ext>
            </a:extLst>
          </p:cNvPr>
          <p:cNvSpPr>
            <a:spLocks noChangeArrowheads="1"/>
          </p:cNvSpPr>
          <p:nvPr/>
        </p:nvSpPr>
        <p:spPr bwMode="auto">
          <a:xfrm>
            <a:off x="838200" y="4433886"/>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dirty="0">
                <a:latin typeface="Verdana" panose="020B0604030504040204" pitchFamily="34" charset="0"/>
              </a:rPr>
              <a:t>real</a:t>
            </a:r>
            <a:r>
              <a:rPr lang="en-US" altLang="en-US" sz="1800" dirty="0" err="1">
                <a:latin typeface="Verdana" panose="020B0604030504040204" pitchFamily="34" charset="0"/>
              </a:rPr>
              <a:t>na</a:t>
            </a:r>
            <a:r>
              <a:rPr lang="en-GB" altLang="en-US" sz="1800" dirty="0">
                <a:latin typeface="Verdana" panose="020B0604030504040204" pitchFamily="34" charset="0"/>
              </a:rPr>
              <a:t> </a:t>
            </a:r>
            <a:r>
              <a:rPr lang="en-US" altLang="en-US" sz="1800" dirty="0" err="1">
                <a:latin typeface="Verdana" panose="020B0604030504040204" pitchFamily="34" charset="0"/>
              </a:rPr>
              <a:t>cena</a:t>
            </a:r>
            <a:r>
              <a:rPr lang="en-US" altLang="en-US" sz="1800" dirty="0">
                <a:latin typeface="Verdana" panose="020B0604030504040204" pitchFamily="34" charset="0"/>
              </a:rPr>
              <a:t> </a:t>
            </a:r>
            <a:r>
              <a:rPr lang="en-US" altLang="en-US" sz="1800" dirty="0" err="1">
                <a:latin typeface="Verdana" panose="020B0604030504040204" pitchFamily="34" charset="0"/>
              </a:rPr>
              <a:t>nafte</a:t>
            </a:r>
            <a:r>
              <a:rPr lang="en-US" altLang="en-US" sz="1800" dirty="0">
                <a:latin typeface="Verdana" panose="020B0604030504040204" pitchFamily="34" charset="0"/>
              </a:rPr>
              <a:t> </a:t>
            </a:r>
            <a:r>
              <a:rPr lang="en-US" altLang="en-US" sz="1800" dirty="0" err="1">
                <a:latin typeface="Verdana" panose="020B0604030504040204" pitchFamily="34" charset="0"/>
              </a:rPr>
              <a:t>bila</a:t>
            </a:r>
            <a:r>
              <a:rPr lang="en-US" altLang="en-US" sz="1800" dirty="0">
                <a:latin typeface="Verdana" panose="020B0604030504040204" pitchFamily="34" charset="0"/>
              </a:rPr>
              <a:t> je 4.3</a:t>
            </a:r>
            <a:r>
              <a:rPr lang="en-GB" altLang="en-US" sz="1800" dirty="0">
                <a:latin typeface="Verdana" panose="020B0604030504040204" pitchFamily="34" charset="0"/>
              </a:rPr>
              <a:t> </a:t>
            </a:r>
            <a:r>
              <a:rPr lang="en-US" altLang="en-US" sz="1800" dirty="0">
                <a:latin typeface="Verdana" panose="020B0604030504040204" pitchFamily="34" charset="0"/>
              </a:rPr>
              <a:t>puta </a:t>
            </a:r>
            <a:r>
              <a:rPr lang="en-US" altLang="en-US" sz="1800" dirty="0" err="1">
                <a:latin typeface="Verdana" panose="020B0604030504040204" pitchFamily="34" charset="0"/>
              </a:rPr>
              <a:t>veća</a:t>
            </a:r>
            <a:r>
              <a:rPr lang="en-US" altLang="en-US" sz="1800" dirty="0">
                <a:latin typeface="Verdana" panose="020B0604030504040204" pitchFamily="34" charset="0"/>
              </a:rPr>
              <a:t> </a:t>
            </a:r>
            <a:r>
              <a:rPr lang="en-GB" altLang="en-US" sz="1800" dirty="0">
                <a:latin typeface="Verdana" panose="020B0604030504040204" pitchFamily="34" charset="0"/>
              </a:rPr>
              <a:t>(12.44/2,89) </a:t>
            </a:r>
            <a:endParaRPr lang="sr-Latn-RS" altLang="en-US" sz="1800" dirty="0">
              <a:latin typeface="Verdana" panose="020B0604030504040204" pitchFamily="34" charset="0"/>
            </a:endParaRPr>
          </a:p>
          <a:p>
            <a:pPr>
              <a:spcBef>
                <a:spcPct val="0"/>
              </a:spcBef>
              <a:buClrTx/>
              <a:buSzTx/>
              <a:buFontTx/>
              <a:buNone/>
            </a:pPr>
            <a:r>
              <a:rPr lang="en-GB" altLang="en-US" sz="1800" dirty="0">
                <a:latin typeface="Verdana" panose="020B0604030504040204" pitchFamily="34" charset="0"/>
              </a:rPr>
              <a:t> 2014 </a:t>
            </a:r>
            <a:r>
              <a:rPr lang="en-US" altLang="en-US" sz="1800" dirty="0">
                <a:latin typeface="Verdana" panose="020B0604030504040204" pitchFamily="34" charset="0"/>
              </a:rPr>
              <a:t>u </a:t>
            </a:r>
            <a:r>
              <a:rPr lang="en-US" altLang="en-US" sz="1800" dirty="0" err="1">
                <a:latin typeface="Verdana" panose="020B0604030504040204" pitchFamily="34" charset="0"/>
              </a:rPr>
              <a:t>odnosu</a:t>
            </a:r>
            <a:r>
              <a:rPr lang="en-US" altLang="en-US" sz="1800" dirty="0">
                <a:latin typeface="Verdana" panose="020B0604030504040204" pitchFamily="34" charset="0"/>
              </a:rPr>
              <a:t> </a:t>
            </a:r>
            <a:r>
              <a:rPr lang="en-US" altLang="en-US" sz="1800" dirty="0" err="1">
                <a:latin typeface="Verdana" panose="020B0604030504040204" pitchFamily="34" charset="0"/>
              </a:rPr>
              <a:t>na</a:t>
            </a:r>
            <a:r>
              <a:rPr lang="en-US" altLang="en-US" sz="1800" dirty="0">
                <a:latin typeface="Verdana" panose="020B0604030504040204" pitchFamily="34" charset="0"/>
              </a:rPr>
              <a:t> </a:t>
            </a:r>
            <a:r>
              <a:rPr lang="en-GB" altLang="en-US" sz="1800" dirty="0">
                <a:latin typeface="Verdana" panose="020B0604030504040204" pitchFamily="34" charset="0"/>
              </a:rPr>
              <a:t>1972, </a:t>
            </a:r>
            <a:endParaRPr lang="sr-Latn-RS" altLang="en-US" sz="1800" dirty="0">
              <a:latin typeface="Verdana" panose="020B0604030504040204" pitchFamily="34" charset="0"/>
            </a:endParaRPr>
          </a:p>
          <a:p>
            <a:pPr>
              <a:spcBef>
                <a:spcPct val="0"/>
              </a:spcBef>
              <a:buClrTx/>
              <a:buSzTx/>
              <a:buFontTx/>
              <a:buNone/>
            </a:pPr>
            <a:endParaRPr lang="sr-Latn-RS" altLang="en-US" sz="1800" dirty="0">
              <a:latin typeface="Verdana" panose="020B0604030504040204" pitchFamily="34" charset="0"/>
            </a:endParaRPr>
          </a:p>
          <a:p>
            <a:pPr>
              <a:spcBef>
                <a:spcPct val="0"/>
              </a:spcBef>
              <a:buClrTx/>
              <a:buSzTx/>
              <a:buFontTx/>
              <a:buNone/>
            </a:pPr>
            <a:r>
              <a:rPr lang="en-US" altLang="en-US" sz="1800" dirty="0">
                <a:latin typeface="Verdana" panose="020B0604030504040204" pitchFamily="34" charset="0"/>
              </a:rPr>
              <a:t>a ne 33,33</a:t>
            </a:r>
            <a:r>
              <a:rPr lang="en-GB" altLang="en-US" sz="1800" dirty="0">
                <a:latin typeface="Verdana" panose="020B0604030504040204" pitchFamily="34" charset="0"/>
              </a:rPr>
              <a:t> </a:t>
            </a:r>
            <a:r>
              <a:rPr lang="en-US" altLang="en-US" sz="1800" dirty="0">
                <a:latin typeface="Verdana" panose="020B0604030504040204" pitchFamily="34" charset="0"/>
              </a:rPr>
              <a:t>puta </a:t>
            </a:r>
            <a:r>
              <a:rPr lang="en-US" altLang="en-US" sz="1800" dirty="0" err="1">
                <a:latin typeface="Verdana" panose="020B0604030504040204" pitchFamily="34" charset="0"/>
              </a:rPr>
              <a:t>veća</a:t>
            </a:r>
            <a:r>
              <a:rPr lang="en-US" altLang="en-US" sz="1800" dirty="0">
                <a:latin typeface="Verdana" panose="020B0604030504040204" pitchFamily="34" charset="0"/>
              </a:rPr>
              <a:t>, </a:t>
            </a:r>
            <a:r>
              <a:rPr lang="en-US" altLang="en-US" sz="1800" dirty="0" err="1">
                <a:latin typeface="Verdana" panose="020B0604030504040204" pitchFamily="34" charset="0"/>
              </a:rPr>
              <a:t>što</a:t>
            </a:r>
            <a:r>
              <a:rPr lang="en-US" altLang="en-US" sz="1800" dirty="0">
                <a:latin typeface="Verdana" panose="020B0604030504040204" pitchFamily="34" charset="0"/>
              </a:rPr>
              <a:t> </a:t>
            </a:r>
            <a:r>
              <a:rPr lang="en-US" altLang="en-US" sz="1800" dirty="0" err="1">
                <a:latin typeface="Verdana" panose="020B0604030504040204" pitchFamily="34" charset="0"/>
              </a:rPr>
              <a:t>proizlazi</a:t>
            </a:r>
            <a:r>
              <a:rPr lang="en-US" altLang="en-US" sz="1800" dirty="0">
                <a:latin typeface="Verdana" panose="020B0604030504040204" pitchFamily="34" charset="0"/>
              </a:rPr>
              <a:t> </a:t>
            </a:r>
            <a:r>
              <a:rPr lang="en-US" altLang="en-US" sz="1800" dirty="0" err="1">
                <a:latin typeface="Verdana" panose="020B0604030504040204" pitchFamily="34" charset="0"/>
              </a:rPr>
              <a:t>iz</a:t>
            </a:r>
            <a:r>
              <a:rPr lang="en-US" altLang="en-US" sz="1800" dirty="0">
                <a:latin typeface="Verdana" panose="020B0604030504040204" pitchFamily="34" charset="0"/>
              </a:rPr>
              <a:t> </a:t>
            </a:r>
            <a:r>
              <a:rPr lang="en-US" altLang="en-US" sz="1800" dirty="0" err="1">
                <a:latin typeface="Verdana" panose="020B0604030504040204" pitchFamily="34" charset="0"/>
              </a:rPr>
              <a:t>nivoa</a:t>
            </a:r>
            <a:r>
              <a:rPr lang="en-US" altLang="en-US" sz="1800" dirty="0">
                <a:latin typeface="Verdana" panose="020B0604030504040204" pitchFamily="34" charset="0"/>
              </a:rPr>
              <a:t> </a:t>
            </a:r>
            <a:r>
              <a:rPr lang="en-US" altLang="en-US" sz="1800" dirty="0" err="1">
                <a:latin typeface="Verdana" panose="020B0604030504040204" pitchFamily="34" charset="0"/>
              </a:rPr>
              <a:t>nominalnih</a:t>
            </a:r>
            <a:r>
              <a:rPr lang="en-US" altLang="en-US" sz="1800" dirty="0">
                <a:latin typeface="Verdana" panose="020B0604030504040204" pitchFamily="34" charset="0"/>
              </a:rPr>
              <a:t> </a:t>
            </a:r>
            <a:r>
              <a:rPr lang="en-US" altLang="en-US" sz="1800" dirty="0" err="1">
                <a:latin typeface="Verdana" panose="020B0604030504040204" pitchFamily="34" charset="0"/>
              </a:rPr>
              <a:t>cena</a:t>
            </a:r>
            <a:endParaRPr lang="en-GB" altLang="en-US" sz="1800" dirty="0">
              <a:latin typeface="Verdana" panose="020B0604030504040204" pitchFamily="34" charset="0"/>
            </a:endParaRPr>
          </a:p>
        </p:txBody>
      </p:sp>
      <p:pic>
        <p:nvPicPr>
          <p:cNvPr id="2" name="Picture 1">
            <a:extLst>
              <a:ext uri="{FF2B5EF4-FFF2-40B4-BE49-F238E27FC236}">
                <a16:creationId xmlns:a16="http://schemas.microsoft.com/office/drawing/2014/main" id="{C054EACC-8293-4F01-8BB5-265EA2E0236B}"/>
              </a:ext>
            </a:extLst>
          </p:cNvPr>
          <p:cNvPicPr>
            <a:picLocks noChangeAspect="1"/>
          </p:cNvPicPr>
          <p:nvPr/>
        </p:nvPicPr>
        <p:blipFill rotWithShape="1">
          <a:blip r:embed="rId3"/>
          <a:srcRect l="54167" t="71389" r="9166" b="10648"/>
          <a:stretch/>
        </p:blipFill>
        <p:spPr>
          <a:xfrm>
            <a:off x="28662" y="1066800"/>
            <a:ext cx="8839899" cy="2843211"/>
          </a:xfrm>
          <a:prstGeom prst="rect">
            <a:avLst/>
          </a:prstGeom>
        </p:spPr>
      </p:pic>
      <p:sp>
        <p:nvSpPr>
          <p:cNvPr id="4" name="Rectangle 3">
            <a:extLst>
              <a:ext uri="{FF2B5EF4-FFF2-40B4-BE49-F238E27FC236}">
                <a16:creationId xmlns:a16="http://schemas.microsoft.com/office/drawing/2014/main" id="{746B6D1C-1788-4101-AB43-92B142C146B5}"/>
              </a:ext>
            </a:extLst>
          </p:cNvPr>
          <p:cNvSpPr/>
          <p:nvPr/>
        </p:nvSpPr>
        <p:spPr bwMode="auto">
          <a:xfrm>
            <a:off x="457200" y="2514600"/>
            <a:ext cx="7848600" cy="304800"/>
          </a:xfrm>
          <a:prstGeom prst="rect">
            <a:avLst/>
          </a:prstGeom>
          <a:solidFill>
            <a:schemeClr val="accent1">
              <a:alpha val="4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5" name="Oval 4">
            <a:extLst>
              <a:ext uri="{FF2B5EF4-FFF2-40B4-BE49-F238E27FC236}">
                <a16:creationId xmlns:a16="http://schemas.microsoft.com/office/drawing/2014/main" id="{03D8F28C-A420-4FA6-B67F-4EC3F5C41CAE}"/>
              </a:ext>
            </a:extLst>
          </p:cNvPr>
          <p:cNvSpPr/>
          <p:nvPr/>
        </p:nvSpPr>
        <p:spPr bwMode="auto">
          <a:xfrm>
            <a:off x="3276600" y="1905000"/>
            <a:ext cx="457200" cy="3048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16" name="Oval 15">
            <a:extLst>
              <a:ext uri="{FF2B5EF4-FFF2-40B4-BE49-F238E27FC236}">
                <a16:creationId xmlns:a16="http://schemas.microsoft.com/office/drawing/2014/main" id="{EB9D7C6D-7BDB-4CF2-A250-67749FBAA492}"/>
              </a:ext>
            </a:extLst>
          </p:cNvPr>
          <p:cNvSpPr/>
          <p:nvPr/>
        </p:nvSpPr>
        <p:spPr bwMode="auto">
          <a:xfrm>
            <a:off x="7620699" y="2776537"/>
            <a:ext cx="457200" cy="3048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cxnSp>
        <p:nvCxnSpPr>
          <p:cNvPr id="9" name="Straight Arrow Connector 8">
            <a:extLst>
              <a:ext uri="{FF2B5EF4-FFF2-40B4-BE49-F238E27FC236}">
                <a16:creationId xmlns:a16="http://schemas.microsoft.com/office/drawing/2014/main" id="{0CADB983-B6A0-4633-AAD0-41D643873519}"/>
              </a:ext>
            </a:extLst>
          </p:cNvPr>
          <p:cNvCxnSpPr>
            <a:cxnSpLocks/>
            <a:endCxn id="16" idx="2"/>
          </p:cNvCxnSpPr>
          <p:nvPr/>
        </p:nvCxnSpPr>
        <p:spPr bwMode="auto">
          <a:xfrm>
            <a:off x="3666845" y="2133600"/>
            <a:ext cx="3953854" cy="795337"/>
          </a:xfrm>
          <a:prstGeom prst="straightConnector1">
            <a:avLst/>
          </a:prstGeom>
          <a:solidFill>
            <a:schemeClr val="accent1"/>
          </a:solidFill>
          <a:ln w="9525" cap="flat" cmpd="sng" algn="ctr">
            <a:solidFill>
              <a:srgbClr val="FF0000"/>
            </a:solidFill>
            <a:prstDash val="solid"/>
            <a:round/>
            <a:headEnd type="triangle"/>
            <a:tailEnd type="triangle"/>
          </a:ln>
          <a:effectLst/>
        </p:spPr>
      </p:cxnSp>
      <p:sp>
        <p:nvSpPr>
          <p:cNvPr id="20" name="Oval 19">
            <a:extLst>
              <a:ext uri="{FF2B5EF4-FFF2-40B4-BE49-F238E27FC236}">
                <a16:creationId xmlns:a16="http://schemas.microsoft.com/office/drawing/2014/main" id="{8D0C0226-A6AC-4612-A7D6-12B31582FC87}"/>
              </a:ext>
            </a:extLst>
          </p:cNvPr>
          <p:cNvSpPr/>
          <p:nvPr/>
        </p:nvSpPr>
        <p:spPr bwMode="auto">
          <a:xfrm>
            <a:off x="3243123" y="2183605"/>
            <a:ext cx="457200" cy="304800"/>
          </a:xfrm>
          <a:prstGeom prst="ellipse">
            <a:avLst/>
          </a:prstGeom>
          <a:solidFill>
            <a:schemeClr val="accent2">
              <a:lumMod val="75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sp>
        <p:nvSpPr>
          <p:cNvPr id="21" name="Oval 20">
            <a:extLst>
              <a:ext uri="{FF2B5EF4-FFF2-40B4-BE49-F238E27FC236}">
                <a16:creationId xmlns:a16="http://schemas.microsoft.com/office/drawing/2014/main" id="{E47C2CEE-E447-4AD8-827E-8E8714E4B4F7}"/>
              </a:ext>
            </a:extLst>
          </p:cNvPr>
          <p:cNvSpPr/>
          <p:nvPr/>
        </p:nvSpPr>
        <p:spPr bwMode="auto">
          <a:xfrm>
            <a:off x="7620000" y="3014663"/>
            <a:ext cx="532701" cy="414337"/>
          </a:xfrm>
          <a:prstGeom prst="ellipse">
            <a:avLst/>
          </a:prstGeom>
          <a:solidFill>
            <a:schemeClr val="accent2">
              <a:lumMod val="75000"/>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sng" strike="noStrike" cap="none" normalizeH="0" baseline="0">
              <a:ln>
                <a:noFill/>
              </a:ln>
              <a:solidFill>
                <a:schemeClr val="tx1"/>
              </a:solidFill>
              <a:effectLst/>
              <a:latin typeface="Verdana" pitchFamily="34" charset="0"/>
            </a:endParaRPr>
          </a:p>
        </p:txBody>
      </p:sp>
      <p:cxnSp>
        <p:nvCxnSpPr>
          <p:cNvPr id="22" name="Straight Arrow Connector 21">
            <a:extLst>
              <a:ext uri="{FF2B5EF4-FFF2-40B4-BE49-F238E27FC236}">
                <a16:creationId xmlns:a16="http://schemas.microsoft.com/office/drawing/2014/main" id="{13F3F5D4-DE03-45F4-B402-5BF00406B111}"/>
              </a:ext>
            </a:extLst>
          </p:cNvPr>
          <p:cNvCxnSpPr>
            <a:cxnSpLocks/>
          </p:cNvCxnSpPr>
          <p:nvPr/>
        </p:nvCxnSpPr>
        <p:spPr bwMode="auto">
          <a:xfrm>
            <a:off x="3676632" y="2336005"/>
            <a:ext cx="3953854" cy="795337"/>
          </a:xfrm>
          <a:prstGeom prst="straightConnector1">
            <a:avLst/>
          </a:prstGeom>
          <a:solidFill>
            <a:schemeClr val="accent1"/>
          </a:solidFill>
          <a:ln w="9525" cap="flat" cmpd="sng" algn="ctr">
            <a:solidFill>
              <a:schemeClr val="bg2"/>
            </a:solidFill>
            <a:prstDash val="solid"/>
            <a:round/>
            <a:headEnd type="triangle"/>
            <a:tailEnd type="triangle"/>
          </a:ln>
          <a:effectLst/>
        </p:spPr>
      </p:cxnSp>
      <p:sp>
        <p:nvSpPr>
          <p:cNvPr id="3" name="Slide Number Placeholder 2">
            <a:extLst>
              <a:ext uri="{FF2B5EF4-FFF2-40B4-BE49-F238E27FC236}">
                <a16:creationId xmlns:a16="http://schemas.microsoft.com/office/drawing/2014/main" id="{782A1F22-EE92-4E36-958C-3DA9D8E20EE1}"/>
              </a:ext>
            </a:extLst>
          </p:cNvPr>
          <p:cNvSpPr>
            <a:spLocks noGrp="1"/>
          </p:cNvSpPr>
          <p:nvPr>
            <p:ph type="sldNum" sz="quarter" idx="12"/>
          </p:nvPr>
        </p:nvSpPr>
        <p:spPr/>
        <p:txBody>
          <a:bodyPr/>
          <a:lstStyle/>
          <a:p>
            <a:pPr>
              <a:defRPr/>
            </a:pPr>
            <a:fld id="{9EF89343-003E-40F2-8D25-B889AC27EC6D}"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Novac</a:t>
            </a:r>
            <a:r>
              <a:rPr lang="en-US" dirty="0"/>
              <a:t> </a:t>
            </a:r>
            <a:r>
              <a:rPr lang="en-US" dirty="0" err="1"/>
              <a:t>za</a:t>
            </a:r>
            <a:r>
              <a:rPr lang="en-US" dirty="0"/>
              <a:t> </a:t>
            </a:r>
            <a:r>
              <a:rPr lang="en-US" dirty="0" err="1"/>
              <a:t>rekonstrukciju</a:t>
            </a:r>
            <a:r>
              <a:rPr lang="en-US" dirty="0"/>
              <a:t> </a:t>
            </a:r>
          </a:p>
        </p:txBody>
      </p:sp>
      <p:sp>
        <p:nvSpPr>
          <p:cNvPr id="3" name="Content Placeholder 2"/>
          <p:cNvSpPr>
            <a:spLocks noGrp="1"/>
          </p:cNvSpPr>
          <p:nvPr>
            <p:ph idx="1"/>
          </p:nvPr>
        </p:nvSpPr>
        <p:spPr/>
        <p:txBody>
          <a:bodyPr/>
          <a:lstStyle/>
          <a:p>
            <a:pPr eaLnBrk="1" hangingPunct="1">
              <a:defRPr/>
            </a:pPr>
            <a:r>
              <a:rPr lang="sr-Latn-CS" dirty="0"/>
              <a:t>MORA ODNEKUD DA DOĐ</a:t>
            </a:r>
            <a:r>
              <a:rPr lang="en-GB" dirty="0"/>
              <a:t>E</a:t>
            </a:r>
            <a:r>
              <a:rPr lang="sr-Latn-CS" dirty="0"/>
              <a:t> </a:t>
            </a:r>
            <a:r>
              <a:rPr lang="en-US" dirty="0"/>
              <a:t>– </a:t>
            </a:r>
            <a:r>
              <a:rPr lang="sr-Latn-CS" dirty="0"/>
              <a:t> oni nisu rezultat tehničkog progresa </a:t>
            </a:r>
            <a:endParaRPr lang="en-GB" dirty="0"/>
          </a:p>
          <a:p>
            <a:pPr eaLnBrk="1" hangingPunct="1">
              <a:defRPr/>
            </a:pPr>
            <a:endParaRPr lang="sr-Latn-CS" dirty="0"/>
          </a:p>
          <a:p>
            <a:pPr eaLnBrk="1" hangingPunct="1">
              <a:defRPr/>
            </a:pPr>
            <a:r>
              <a:rPr lang="sr-Latn-CS" dirty="0"/>
              <a:t>Novac za rekonstrukciju je onaj koji NIJE POTROŠEN NEGE DRUGDE</a:t>
            </a:r>
          </a:p>
          <a:p>
            <a:pPr eaLnBrk="1" hangingPunct="1">
              <a:defRPr/>
            </a:pPr>
            <a:endParaRPr lang="en-GB" dirty="0"/>
          </a:p>
          <a:p>
            <a:pPr eaLnBrk="1" hangingPunct="1">
              <a:defRPr/>
            </a:pPr>
            <a:r>
              <a:rPr lang="en-GB" dirty="0"/>
              <a:t>Da </a:t>
            </a:r>
            <a:r>
              <a:rPr lang="en-GB" dirty="0" err="1"/>
              <a:t>nije</a:t>
            </a:r>
            <a:r>
              <a:rPr lang="en-GB" dirty="0"/>
              <a:t> </a:t>
            </a:r>
            <a:r>
              <a:rPr lang="en-GB" dirty="0" err="1"/>
              <a:t>tako</a:t>
            </a:r>
            <a:r>
              <a:rPr lang="en-GB" dirty="0"/>
              <a:t>, </a:t>
            </a:r>
            <a:r>
              <a:rPr lang="en-GB" dirty="0" err="1"/>
              <a:t>onda</a:t>
            </a:r>
            <a:r>
              <a:rPr lang="en-GB" dirty="0"/>
              <a:t> bi r</a:t>
            </a:r>
            <a:r>
              <a:rPr lang="en-US" dirty="0"/>
              <a:t>u</a:t>
            </a:r>
            <a:r>
              <a:rPr lang="sr-Latn-RS" dirty="0"/>
              <a:t>šenje bilo najboji način za pokretanje rasta!</a:t>
            </a:r>
            <a:r>
              <a:rPr lang="en-GB" dirty="0"/>
              <a:t> </a:t>
            </a:r>
          </a:p>
          <a:p>
            <a:pPr eaLnBrk="1" hangingPunct="1">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122B33BE-0D18-4AF2-B6DB-054F0E6EE9D6}"/>
              </a:ext>
            </a:extLst>
          </p:cNvPr>
          <p:cNvSpPr>
            <a:spLocks noGrp="1"/>
          </p:cNvSpPr>
          <p:nvPr>
            <p:ph type="sldNum" sz="quarter" idx="12"/>
          </p:nvPr>
        </p:nvSpPr>
        <p:spPr/>
        <p:txBody>
          <a:bodyPr/>
          <a:lstStyle/>
          <a:p>
            <a:pPr>
              <a:defRPr/>
            </a:pPr>
            <a:fld id="{1A55FB4D-EF57-4D4B-A13E-73FB1369E1D1}"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8ADF2834-EF74-40C7-90CF-2AC1DBA2F60A}"/>
              </a:ext>
            </a:extLst>
          </p:cNvPr>
          <p:cNvSpPr>
            <a:spLocks noGrp="1" noChangeArrowheads="1"/>
          </p:cNvSpPr>
          <p:nvPr>
            <p:ph type="title"/>
          </p:nvPr>
        </p:nvSpPr>
        <p:spPr/>
        <p:txBody>
          <a:bodyPr/>
          <a:lstStyle/>
          <a:p>
            <a:pPr eaLnBrk="1" hangingPunct="1">
              <a:defRPr/>
            </a:pPr>
            <a:r>
              <a:rPr lang="sr-Latn-CS"/>
              <a:t>Fridman o nafti</a:t>
            </a:r>
            <a:endParaRPr lang="en-US"/>
          </a:p>
        </p:txBody>
      </p:sp>
      <p:sp>
        <p:nvSpPr>
          <p:cNvPr id="205827" name="Rectangle 3">
            <a:extLst>
              <a:ext uri="{FF2B5EF4-FFF2-40B4-BE49-F238E27FC236}">
                <a16:creationId xmlns:a16="http://schemas.microsoft.com/office/drawing/2014/main" id="{9EA8D89D-3033-42E4-AB9D-2C5C633939D1}"/>
              </a:ext>
            </a:extLst>
          </p:cNvPr>
          <p:cNvSpPr>
            <a:spLocks noGrp="1" noChangeArrowheads="1"/>
          </p:cNvSpPr>
          <p:nvPr>
            <p:ph type="body" idx="1"/>
          </p:nvPr>
        </p:nvSpPr>
        <p:spPr/>
        <p:txBody>
          <a:bodyPr/>
          <a:lstStyle/>
          <a:p>
            <a:pPr eaLnBrk="1" hangingPunct="1">
              <a:defRPr/>
            </a:pPr>
            <a:r>
              <a:rPr lang="en-US" sz="2800" dirty="0">
                <a:effectLst/>
              </a:rPr>
              <a:t>„</a:t>
            </a:r>
            <a:r>
              <a:rPr lang="en-US" sz="2800" dirty="0" err="1">
                <a:effectLst/>
              </a:rPr>
              <a:t>Skoro</a:t>
            </a:r>
            <a:r>
              <a:rPr lang="en-US" sz="2800" dirty="0">
                <a:effectLst/>
              </a:rPr>
              <a:t> </a:t>
            </a:r>
            <a:r>
              <a:rPr lang="en-US" sz="2800" dirty="0" err="1">
                <a:effectLst/>
              </a:rPr>
              <a:t>nezavisno</a:t>
            </a:r>
            <a:r>
              <a:rPr lang="en-US" sz="2800" dirty="0">
                <a:effectLst/>
              </a:rPr>
              <a:t> od </a:t>
            </a:r>
            <a:r>
              <a:rPr lang="en-US" sz="2800" dirty="0" err="1">
                <a:effectLst/>
              </a:rPr>
              <a:t>naše</a:t>
            </a:r>
            <a:r>
              <a:rPr lang="en-US" sz="2800" dirty="0">
                <a:effectLst/>
              </a:rPr>
              <a:t> </a:t>
            </a:r>
            <a:r>
              <a:rPr lang="en-US" sz="2800" dirty="0" err="1">
                <a:effectLst/>
              </a:rPr>
              <a:t>energetske</a:t>
            </a:r>
            <a:endParaRPr lang="en-US" sz="2800" dirty="0">
              <a:effectLst/>
            </a:endParaRPr>
          </a:p>
          <a:p>
            <a:pPr eaLnBrk="1" hangingPunct="1">
              <a:defRPr/>
            </a:pPr>
            <a:r>
              <a:rPr lang="en-US" sz="2800" dirty="0" err="1">
                <a:effectLst/>
              </a:rPr>
              <a:t>politike</a:t>
            </a:r>
            <a:r>
              <a:rPr lang="en-US" sz="2800" dirty="0">
                <a:effectLst/>
              </a:rPr>
              <a:t>, </a:t>
            </a:r>
            <a:r>
              <a:rPr lang="en-US" sz="2800" dirty="0" err="1">
                <a:effectLst/>
              </a:rPr>
              <a:t>kartel</a:t>
            </a:r>
            <a:r>
              <a:rPr lang="en-US" sz="2800" dirty="0">
                <a:effectLst/>
              </a:rPr>
              <a:t> OPEC-a </a:t>
            </a:r>
            <a:r>
              <a:rPr lang="en-US" sz="2800" dirty="0" err="1">
                <a:effectLst/>
              </a:rPr>
              <a:t>će</a:t>
            </a:r>
            <a:r>
              <a:rPr lang="en-US" sz="2800" dirty="0">
                <a:effectLst/>
              </a:rPr>
              <a:t> se </a:t>
            </a:r>
            <a:r>
              <a:rPr lang="en-US" sz="2800" dirty="0" err="1">
                <a:effectLst/>
              </a:rPr>
              <a:t>razbiti</a:t>
            </a:r>
            <a:r>
              <a:rPr lang="en-US" sz="2800" dirty="0">
                <a:effectLst/>
              </a:rPr>
              <a:t>. </a:t>
            </a:r>
            <a:r>
              <a:rPr lang="en-US" sz="2800" dirty="0">
                <a:solidFill>
                  <a:schemeClr val="accent1">
                    <a:lumMod val="50000"/>
                  </a:schemeClr>
                </a:solidFill>
                <a:effectLst/>
              </a:rPr>
              <a:t>U </a:t>
            </a:r>
            <a:r>
              <a:rPr lang="en-US" sz="2800" dirty="0" err="1">
                <a:solidFill>
                  <a:schemeClr val="accent1">
                    <a:lumMod val="50000"/>
                  </a:schemeClr>
                </a:solidFill>
                <a:effectLst/>
              </a:rPr>
              <a:t>prilog</a:t>
            </a:r>
            <a:r>
              <a:rPr lang="en-US" sz="2800" dirty="0">
                <a:solidFill>
                  <a:schemeClr val="accent1">
                    <a:lumMod val="50000"/>
                  </a:schemeClr>
                </a:solidFill>
                <a:effectLst/>
              </a:rPr>
              <a:t> tome </a:t>
            </a:r>
            <a:r>
              <a:rPr lang="en-US" sz="2800" dirty="0" err="1">
                <a:solidFill>
                  <a:schemeClr val="accent1">
                    <a:lumMod val="50000"/>
                  </a:schemeClr>
                </a:solidFill>
                <a:effectLst/>
              </a:rPr>
              <a:t>govori</a:t>
            </a:r>
            <a:r>
              <a:rPr lang="sr-Latn-CS" sz="2800" dirty="0">
                <a:solidFill>
                  <a:schemeClr val="accent1">
                    <a:lumMod val="50000"/>
                  </a:schemeClr>
                </a:solidFill>
                <a:effectLst/>
              </a:rPr>
              <a:t> </a:t>
            </a:r>
            <a:r>
              <a:rPr lang="en-US" sz="2800" dirty="0" err="1">
                <a:solidFill>
                  <a:schemeClr val="accent1">
                    <a:lumMod val="50000"/>
                  </a:schemeClr>
                </a:solidFill>
                <a:effectLst/>
              </a:rPr>
              <a:t>redukcija</a:t>
            </a:r>
            <a:r>
              <a:rPr lang="en-US" sz="2800" dirty="0">
                <a:solidFill>
                  <a:schemeClr val="accent1">
                    <a:lumMod val="50000"/>
                  </a:schemeClr>
                </a:solidFill>
                <a:effectLst/>
              </a:rPr>
              <a:t> </a:t>
            </a:r>
            <a:r>
              <a:rPr lang="en-US" sz="2800" dirty="0" err="1">
                <a:solidFill>
                  <a:schemeClr val="accent1">
                    <a:lumMod val="50000"/>
                  </a:schemeClr>
                </a:solidFill>
                <a:effectLst/>
              </a:rPr>
              <a:t>potrošnje</a:t>
            </a:r>
            <a:r>
              <a:rPr lang="en-US" sz="2800" dirty="0">
                <a:solidFill>
                  <a:schemeClr val="accent1">
                    <a:lumMod val="50000"/>
                  </a:schemeClr>
                </a:solidFill>
                <a:effectLst/>
              </a:rPr>
              <a:t> </a:t>
            </a:r>
            <a:r>
              <a:rPr lang="en-US" sz="2800" dirty="0" err="1">
                <a:solidFill>
                  <a:schemeClr val="accent1">
                    <a:lumMod val="50000"/>
                  </a:schemeClr>
                </a:solidFill>
                <a:effectLst/>
              </a:rPr>
              <a:t>sirove</a:t>
            </a:r>
            <a:r>
              <a:rPr lang="en-US" sz="2800" dirty="0">
                <a:solidFill>
                  <a:schemeClr val="accent1">
                    <a:lumMod val="50000"/>
                  </a:schemeClr>
                </a:solidFill>
                <a:effectLst/>
              </a:rPr>
              <a:t> </a:t>
            </a:r>
            <a:r>
              <a:rPr lang="en-US" sz="2800" dirty="0" err="1">
                <a:solidFill>
                  <a:schemeClr val="accent1">
                    <a:lumMod val="50000"/>
                  </a:schemeClr>
                </a:solidFill>
                <a:effectLst/>
              </a:rPr>
              <a:t>nafte</a:t>
            </a:r>
            <a:r>
              <a:rPr lang="en-US" sz="2800" dirty="0">
                <a:solidFill>
                  <a:schemeClr val="accent1">
                    <a:lumMod val="50000"/>
                  </a:schemeClr>
                </a:solidFill>
                <a:effectLst/>
              </a:rPr>
              <a:t>, </a:t>
            </a:r>
            <a:r>
              <a:rPr lang="en-US" sz="2800" dirty="0" err="1">
                <a:solidFill>
                  <a:schemeClr val="accent1">
                    <a:lumMod val="50000"/>
                  </a:schemeClr>
                </a:solidFill>
                <a:effectLst/>
              </a:rPr>
              <a:t>kao</a:t>
            </a:r>
            <a:r>
              <a:rPr lang="en-US" sz="2800" dirty="0">
                <a:solidFill>
                  <a:schemeClr val="accent1">
                    <a:lumMod val="50000"/>
                  </a:schemeClr>
                </a:solidFill>
                <a:effectLst/>
              </a:rPr>
              <a:t> </a:t>
            </a:r>
            <a:r>
              <a:rPr lang="en-US" sz="2800" dirty="0" err="1">
                <a:solidFill>
                  <a:schemeClr val="accent1">
                    <a:lumMod val="50000"/>
                  </a:schemeClr>
                </a:solidFill>
                <a:effectLst/>
              </a:rPr>
              <a:t>i</a:t>
            </a:r>
            <a:r>
              <a:rPr lang="en-US" sz="2800" dirty="0">
                <a:solidFill>
                  <a:schemeClr val="accent1">
                    <a:lumMod val="50000"/>
                  </a:schemeClr>
                </a:solidFill>
                <a:effectLst/>
              </a:rPr>
              <a:t> </a:t>
            </a:r>
            <a:r>
              <a:rPr lang="en-US" sz="2800" dirty="0" err="1">
                <a:solidFill>
                  <a:schemeClr val="accent1">
                    <a:lumMod val="50000"/>
                  </a:schemeClr>
                </a:solidFill>
                <a:effectLst/>
              </a:rPr>
              <a:t>ekspanzija</a:t>
            </a:r>
            <a:r>
              <a:rPr lang="en-US" sz="2800" dirty="0">
                <a:solidFill>
                  <a:schemeClr val="accent1">
                    <a:lumMod val="50000"/>
                  </a:schemeClr>
                </a:solidFill>
                <a:effectLst/>
              </a:rPr>
              <a:t> </a:t>
            </a:r>
            <a:r>
              <a:rPr lang="en-US" sz="2800" dirty="0" err="1">
                <a:solidFill>
                  <a:schemeClr val="accent1">
                    <a:lumMod val="50000"/>
                  </a:schemeClr>
                </a:solidFill>
                <a:effectLst/>
              </a:rPr>
              <a:t>alternativnih</a:t>
            </a:r>
            <a:r>
              <a:rPr lang="en-US" sz="2800" dirty="0">
                <a:solidFill>
                  <a:schemeClr val="accent1">
                    <a:lumMod val="50000"/>
                  </a:schemeClr>
                </a:solidFill>
                <a:effectLst/>
              </a:rPr>
              <a:t> </a:t>
            </a:r>
            <a:r>
              <a:rPr lang="en-US" sz="2800" dirty="0" err="1">
                <a:solidFill>
                  <a:schemeClr val="accent1">
                    <a:lumMod val="50000"/>
                  </a:schemeClr>
                </a:solidFill>
                <a:effectLst/>
              </a:rPr>
              <a:t>izvora</a:t>
            </a:r>
            <a:endParaRPr lang="en-US" sz="2800" dirty="0">
              <a:solidFill>
                <a:schemeClr val="accent1">
                  <a:lumMod val="50000"/>
                </a:schemeClr>
              </a:solidFill>
              <a:effectLst/>
            </a:endParaRPr>
          </a:p>
          <a:p>
            <a:pPr eaLnBrk="1" hangingPunct="1">
              <a:defRPr/>
            </a:pPr>
            <a:r>
              <a:rPr lang="en-US" sz="2800" dirty="0" err="1">
                <a:solidFill>
                  <a:schemeClr val="accent1">
                    <a:lumMod val="50000"/>
                  </a:schemeClr>
                </a:solidFill>
                <a:effectLst/>
              </a:rPr>
              <a:t>ponude</a:t>
            </a:r>
            <a:r>
              <a:rPr lang="en-US" sz="2800" dirty="0">
                <a:solidFill>
                  <a:schemeClr val="accent1">
                    <a:lumMod val="50000"/>
                  </a:schemeClr>
                </a:solidFill>
                <a:effectLst/>
              </a:rPr>
              <a:t> </a:t>
            </a:r>
            <a:r>
              <a:rPr lang="en-US" sz="2800" dirty="0" err="1">
                <a:solidFill>
                  <a:schemeClr val="accent1">
                    <a:lumMod val="50000"/>
                  </a:schemeClr>
                </a:solidFill>
                <a:effectLst/>
              </a:rPr>
              <a:t>koja</a:t>
            </a:r>
            <a:r>
              <a:rPr lang="en-US" sz="2800" dirty="0">
                <a:solidFill>
                  <a:schemeClr val="accent1">
                    <a:lumMod val="50000"/>
                  </a:schemeClr>
                </a:solidFill>
                <a:effectLst/>
              </a:rPr>
              <a:t> se </a:t>
            </a:r>
            <a:r>
              <a:rPr lang="en-US" sz="2800" dirty="0" err="1">
                <a:solidFill>
                  <a:schemeClr val="accent1">
                    <a:lumMod val="50000"/>
                  </a:schemeClr>
                </a:solidFill>
                <a:effectLst/>
              </a:rPr>
              <a:t>javlja</a:t>
            </a:r>
            <a:r>
              <a:rPr lang="en-US" sz="2800" dirty="0">
                <a:solidFill>
                  <a:schemeClr val="accent1">
                    <a:lumMod val="50000"/>
                  </a:schemeClr>
                </a:solidFill>
                <a:effectLst/>
              </a:rPr>
              <a:t> </a:t>
            </a:r>
            <a:r>
              <a:rPr lang="en-US" sz="2800" dirty="0" err="1">
                <a:solidFill>
                  <a:schemeClr val="accent1">
                    <a:lumMod val="50000"/>
                  </a:schemeClr>
                </a:solidFill>
                <a:effectLst/>
              </a:rPr>
              <a:t>kao</a:t>
            </a:r>
            <a:r>
              <a:rPr lang="en-US" sz="2800" dirty="0">
                <a:solidFill>
                  <a:schemeClr val="accent1">
                    <a:lumMod val="50000"/>
                  </a:schemeClr>
                </a:solidFill>
                <a:effectLst/>
              </a:rPr>
              <a:t> </a:t>
            </a:r>
            <a:r>
              <a:rPr lang="en-US" sz="2800" dirty="0" err="1">
                <a:solidFill>
                  <a:schemeClr val="accent1">
                    <a:lumMod val="50000"/>
                  </a:schemeClr>
                </a:solidFill>
                <a:effectLst/>
              </a:rPr>
              <a:t>odgovor</a:t>
            </a:r>
            <a:r>
              <a:rPr lang="en-US" sz="2800" dirty="0">
                <a:solidFill>
                  <a:schemeClr val="accent1">
                    <a:lumMod val="50000"/>
                  </a:schemeClr>
                </a:solidFill>
                <a:effectLst/>
              </a:rPr>
              <a:t> </a:t>
            </a:r>
            <a:r>
              <a:rPr lang="en-US" sz="2800" dirty="0" err="1">
                <a:solidFill>
                  <a:schemeClr val="accent1">
                    <a:lumMod val="50000"/>
                  </a:schemeClr>
                </a:solidFill>
                <a:effectLst/>
              </a:rPr>
              <a:t>na</a:t>
            </a:r>
            <a:r>
              <a:rPr lang="en-US" sz="2800" dirty="0">
                <a:solidFill>
                  <a:schemeClr val="accent1">
                    <a:lumMod val="50000"/>
                  </a:schemeClr>
                </a:solidFill>
                <a:effectLst/>
              </a:rPr>
              <a:t> </a:t>
            </a:r>
            <a:r>
              <a:rPr lang="en-US" sz="2800" dirty="0" err="1">
                <a:solidFill>
                  <a:schemeClr val="accent1">
                    <a:lumMod val="50000"/>
                  </a:schemeClr>
                </a:solidFill>
                <a:effectLst/>
              </a:rPr>
              <a:t>rast</a:t>
            </a:r>
            <a:r>
              <a:rPr lang="en-US" sz="2800" dirty="0">
                <a:solidFill>
                  <a:schemeClr val="accent1">
                    <a:lumMod val="50000"/>
                  </a:schemeClr>
                </a:solidFill>
                <a:effectLst/>
              </a:rPr>
              <a:t> </a:t>
            </a:r>
            <a:r>
              <a:rPr lang="en-US" sz="2800" dirty="0" err="1">
                <a:solidFill>
                  <a:schemeClr val="accent1">
                    <a:lumMod val="50000"/>
                  </a:schemeClr>
                </a:solidFill>
                <a:effectLst/>
              </a:rPr>
              <a:t>cena</a:t>
            </a:r>
            <a:r>
              <a:rPr lang="en-US" sz="2800" dirty="0">
                <a:solidFill>
                  <a:schemeClr val="accent1">
                    <a:lumMod val="50000"/>
                  </a:schemeClr>
                </a:solidFill>
                <a:effectLst/>
              </a:rPr>
              <a:t>. </a:t>
            </a:r>
            <a:r>
              <a:rPr lang="en-US" sz="2800" dirty="0" err="1">
                <a:effectLst/>
              </a:rPr>
              <a:t>Jedino</a:t>
            </a:r>
            <a:r>
              <a:rPr lang="en-US" sz="2800" dirty="0">
                <a:effectLst/>
              </a:rPr>
              <a:t> </a:t>
            </a:r>
            <a:r>
              <a:rPr lang="en-US" sz="2800" dirty="0" err="1">
                <a:effectLst/>
              </a:rPr>
              <a:t>je</a:t>
            </a:r>
            <a:r>
              <a:rPr lang="en-US" sz="2800" dirty="0">
                <a:effectLst/>
              </a:rPr>
              <a:t> </a:t>
            </a:r>
            <a:r>
              <a:rPr lang="en-US" sz="2800" dirty="0" err="1">
                <a:effectLst/>
              </a:rPr>
              <a:t>pitanje</a:t>
            </a:r>
            <a:r>
              <a:rPr lang="sr-Latn-CS" sz="2800" dirty="0">
                <a:effectLst/>
              </a:rPr>
              <a:t> </a:t>
            </a:r>
            <a:r>
              <a:rPr lang="en-US" sz="2800" dirty="0" err="1">
                <a:effectLst/>
              </a:rPr>
              <a:t>koliko</a:t>
            </a:r>
            <a:r>
              <a:rPr lang="en-US" sz="2800" dirty="0">
                <a:effectLst/>
              </a:rPr>
              <a:t> </a:t>
            </a:r>
            <a:r>
              <a:rPr lang="en-US" sz="2800" dirty="0" err="1">
                <a:effectLst/>
              </a:rPr>
              <a:t>će</a:t>
            </a:r>
            <a:r>
              <a:rPr lang="en-US" sz="2800" dirty="0">
                <a:effectLst/>
              </a:rPr>
              <a:t> </a:t>
            </a:r>
            <a:r>
              <a:rPr lang="en-US" sz="2800" dirty="0" err="1">
                <a:effectLst/>
              </a:rPr>
              <a:t>dugo</a:t>
            </a:r>
            <a:r>
              <a:rPr lang="en-US" sz="2800" dirty="0">
                <a:effectLst/>
              </a:rPr>
              <a:t> </a:t>
            </a:r>
            <a:r>
              <a:rPr lang="en-US" sz="2800" dirty="0" err="1">
                <a:effectLst/>
              </a:rPr>
              <a:t>ovo</a:t>
            </a:r>
            <a:r>
              <a:rPr lang="en-US" sz="2800" dirty="0">
                <a:effectLst/>
              </a:rPr>
              <a:t> </a:t>
            </a:r>
            <a:r>
              <a:rPr lang="en-US" sz="2800" dirty="0" err="1">
                <a:effectLst/>
              </a:rPr>
              <a:t>trajati</a:t>
            </a:r>
            <a:r>
              <a:rPr lang="en-US" sz="2800" dirty="0">
                <a:effectLst/>
              </a:rPr>
              <a:t>.” (</a:t>
            </a:r>
            <a:r>
              <a:rPr lang="en-US" sz="2800" i="1" dirty="0">
                <a:effectLst/>
              </a:rPr>
              <a:t>Newsweek</a:t>
            </a:r>
            <a:r>
              <a:rPr lang="en-US" sz="2800" dirty="0">
                <a:effectLst/>
              </a:rPr>
              <a:t>, 17. </a:t>
            </a:r>
            <a:r>
              <a:rPr lang="en-US" sz="2800" dirty="0" err="1">
                <a:effectLst/>
              </a:rPr>
              <a:t>februara</a:t>
            </a:r>
            <a:r>
              <a:rPr lang="en-US" sz="2800" dirty="0">
                <a:effectLst/>
              </a:rPr>
              <a:t> 1975).</a:t>
            </a:r>
          </a:p>
          <a:p>
            <a:pPr eaLnBrk="1" hangingPunct="1">
              <a:defRPr/>
            </a:pPr>
            <a:endParaRPr lang="en-US" sz="2800" dirty="0"/>
          </a:p>
        </p:txBody>
      </p:sp>
      <p:sp>
        <p:nvSpPr>
          <p:cNvPr id="2" name="Slide Number Placeholder 1">
            <a:extLst>
              <a:ext uri="{FF2B5EF4-FFF2-40B4-BE49-F238E27FC236}">
                <a16:creationId xmlns:a16="http://schemas.microsoft.com/office/drawing/2014/main" id="{1727B3E7-3E5A-4484-991A-52E9509FD709}"/>
              </a:ext>
            </a:extLst>
          </p:cNvPr>
          <p:cNvSpPr>
            <a:spLocks noGrp="1"/>
          </p:cNvSpPr>
          <p:nvPr>
            <p:ph type="sldNum" sz="quarter" idx="12"/>
          </p:nvPr>
        </p:nvSpPr>
        <p:spPr/>
        <p:txBody>
          <a:bodyPr/>
          <a:lstStyle/>
          <a:p>
            <a:pPr>
              <a:defRPr/>
            </a:pPr>
            <a:fld id="{1A55FB4D-EF57-4D4B-A13E-73FB1369E1D1}"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141D9DA6-8282-41DA-A5BB-93C43259B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6" t="35008" r="28369" b="29477"/>
          <a:stretch>
            <a:fillRect/>
          </a:stretch>
        </p:blipFill>
        <p:spPr bwMode="auto">
          <a:xfrm>
            <a:off x="152400" y="685800"/>
            <a:ext cx="899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6" name="Rectangle 6">
            <a:extLst>
              <a:ext uri="{FF2B5EF4-FFF2-40B4-BE49-F238E27FC236}">
                <a16:creationId xmlns:a16="http://schemas.microsoft.com/office/drawing/2014/main" id="{7746933C-7316-425B-B0B4-0CDAAB491564}"/>
              </a:ext>
            </a:extLst>
          </p:cNvPr>
          <p:cNvSpPr>
            <a:spLocks noChangeArrowheads="1"/>
          </p:cNvSpPr>
          <p:nvPr/>
        </p:nvSpPr>
        <p:spPr bwMode="auto">
          <a:xfrm>
            <a:off x="685800" y="1219200"/>
            <a:ext cx="3505200" cy="3276600"/>
          </a:xfrm>
          <a:prstGeom prst="rect">
            <a:avLst/>
          </a:prstGeom>
          <a:solidFill>
            <a:schemeClr val="tx1"/>
          </a:solidFill>
          <a:ln w="9525">
            <a:solidFill>
              <a:srgbClr val="FF0000"/>
            </a:solid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1600" b="1" u="none" dirty="0">
                <a:solidFill>
                  <a:schemeClr val="bg1"/>
                </a:solidFill>
                <a:latin typeface="Tahoma" pitchFamily="34" charset="0"/>
              </a:rPr>
              <a:t>„</a:t>
            </a:r>
            <a:r>
              <a:rPr lang="en-US" sz="1600" b="1" u="none" dirty="0" err="1">
                <a:solidFill>
                  <a:schemeClr val="bg1"/>
                </a:solidFill>
                <a:latin typeface="Tahoma" pitchFamily="34" charset="0"/>
              </a:rPr>
              <a:t>Skoro</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nezavisno</a:t>
            </a:r>
            <a:r>
              <a:rPr lang="en-US" sz="1600" b="1" u="none" dirty="0">
                <a:solidFill>
                  <a:schemeClr val="bg1"/>
                </a:solidFill>
                <a:latin typeface="Tahoma" pitchFamily="34" charset="0"/>
              </a:rPr>
              <a:t> od </a:t>
            </a:r>
            <a:r>
              <a:rPr lang="en-US" sz="1600" b="1" u="none" dirty="0" err="1">
                <a:solidFill>
                  <a:schemeClr val="bg1"/>
                </a:solidFill>
                <a:latin typeface="Tahoma" pitchFamily="34" charset="0"/>
              </a:rPr>
              <a:t>naše</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energetske</a:t>
            </a:r>
            <a:endParaRPr lang="en-US" sz="1600" b="1" u="none" dirty="0">
              <a:solidFill>
                <a:schemeClr val="bg1"/>
              </a:solidFill>
              <a:latin typeface="Tahoma" pitchFamily="34" charset="0"/>
            </a:endParaRPr>
          </a:p>
          <a:p>
            <a:pPr marL="342900" indent="-342900" eaLnBrk="1" hangingPunct="1">
              <a:spcBef>
                <a:spcPct val="20000"/>
              </a:spcBef>
              <a:buClr>
                <a:schemeClr val="hlink"/>
              </a:buClr>
              <a:buSzPct val="70000"/>
              <a:buFont typeface="Wingdings" pitchFamily="2" charset="2"/>
              <a:buChar char="n"/>
              <a:defRPr/>
            </a:pPr>
            <a:r>
              <a:rPr lang="en-US" sz="1600" b="1" u="none" dirty="0" err="1">
                <a:solidFill>
                  <a:schemeClr val="bg1"/>
                </a:solidFill>
                <a:latin typeface="Tahoma" pitchFamily="34" charset="0"/>
              </a:rPr>
              <a:t>politike</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kartel</a:t>
            </a:r>
            <a:r>
              <a:rPr lang="en-US" sz="1600" b="1" u="none" dirty="0">
                <a:solidFill>
                  <a:schemeClr val="bg1"/>
                </a:solidFill>
                <a:latin typeface="Tahoma" pitchFamily="34" charset="0"/>
              </a:rPr>
              <a:t> OPEC-a će se </a:t>
            </a:r>
            <a:r>
              <a:rPr lang="en-US" sz="1600" b="1" u="none" dirty="0" err="1">
                <a:solidFill>
                  <a:schemeClr val="bg1"/>
                </a:solidFill>
                <a:latin typeface="Tahoma" pitchFamily="34" charset="0"/>
              </a:rPr>
              <a:t>razbiti</a:t>
            </a:r>
            <a:r>
              <a:rPr lang="en-US" sz="1600" b="1" u="none" dirty="0">
                <a:solidFill>
                  <a:schemeClr val="bg1"/>
                </a:solidFill>
                <a:latin typeface="Tahoma" pitchFamily="34" charset="0"/>
              </a:rPr>
              <a:t>. U </a:t>
            </a:r>
            <a:r>
              <a:rPr lang="en-US" sz="1600" b="1" u="none" dirty="0" err="1">
                <a:solidFill>
                  <a:schemeClr val="bg1"/>
                </a:solidFill>
                <a:latin typeface="Tahoma" pitchFamily="34" charset="0"/>
              </a:rPr>
              <a:t>prilog</a:t>
            </a:r>
            <a:r>
              <a:rPr lang="en-US" sz="1600" b="1" u="none" dirty="0">
                <a:solidFill>
                  <a:schemeClr val="bg1"/>
                </a:solidFill>
                <a:latin typeface="Tahoma" pitchFamily="34" charset="0"/>
              </a:rPr>
              <a:t> tome </a:t>
            </a:r>
            <a:r>
              <a:rPr lang="en-US" sz="1600" b="1" u="none" dirty="0" err="1">
                <a:solidFill>
                  <a:schemeClr val="bg1"/>
                </a:solidFill>
                <a:latin typeface="Tahoma" pitchFamily="34" charset="0"/>
              </a:rPr>
              <a:t>govori</a:t>
            </a:r>
            <a:r>
              <a:rPr lang="sr-Latn-CS" sz="1600" b="1" u="none" dirty="0">
                <a:solidFill>
                  <a:schemeClr val="bg1"/>
                </a:solidFill>
                <a:latin typeface="Tahoma" pitchFamily="34" charset="0"/>
              </a:rPr>
              <a:t> </a:t>
            </a:r>
            <a:r>
              <a:rPr lang="en-US" sz="1600" b="1" u="none" dirty="0" err="1">
                <a:solidFill>
                  <a:schemeClr val="bg1"/>
                </a:solidFill>
                <a:latin typeface="Tahoma" pitchFamily="34" charset="0"/>
              </a:rPr>
              <a:t>redukcija</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potrošnje</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sirove</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nafte</a:t>
            </a:r>
            <a:r>
              <a:rPr lang="en-US" sz="1600" b="1" u="none" dirty="0">
                <a:solidFill>
                  <a:schemeClr val="bg1"/>
                </a:solidFill>
                <a:latin typeface="Tahoma" pitchFamily="34" charset="0"/>
              </a:rPr>
              <a:t>, kao i </a:t>
            </a:r>
            <a:r>
              <a:rPr lang="en-US" sz="1600" b="1" u="none" dirty="0" err="1">
                <a:solidFill>
                  <a:schemeClr val="bg1"/>
                </a:solidFill>
                <a:latin typeface="Tahoma" pitchFamily="34" charset="0"/>
              </a:rPr>
              <a:t>ekspanzija</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alternativnih</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izvora</a:t>
            </a:r>
            <a:r>
              <a:rPr lang="sr-Latn-CS" sz="1600" b="1" u="none" dirty="0">
                <a:solidFill>
                  <a:schemeClr val="bg1"/>
                </a:solidFill>
                <a:latin typeface="Tahoma" pitchFamily="34" charset="0"/>
              </a:rPr>
              <a:t> </a:t>
            </a:r>
            <a:r>
              <a:rPr lang="en-US" sz="1600" b="1" u="none" dirty="0" err="1">
                <a:solidFill>
                  <a:schemeClr val="bg1"/>
                </a:solidFill>
                <a:latin typeface="Tahoma" pitchFamily="34" charset="0"/>
              </a:rPr>
              <a:t>ponude</a:t>
            </a:r>
            <a:r>
              <a:rPr lang="en-US" sz="1600" b="1" u="none" dirty="0">
                <a:solidFill>
                  <a:schemeClr val="bg1"/>
                </a:solidFill>
                <a:latin typeface="Tahoma" pitchFamily="34" charset="0"/>
              </a:rPr>
              <a:t> koja se javlja kao odgovor na </a:t>
            </a:r>
            <a:r>
              <a:rPr lang="en-US" sz="1600" b="1" u="none" dirty="0" err="1">
                <a:solidFill>
                  <a:schemeClr val="bg1"/>
                </a:solidFill>
                <a:latin typeface="Tahoma" pitchFamily="34" charset="0"/>
              </a:rPr>
              <a:t>rast</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cena</a:t>
            </a:r>
            <a:r>
              <a:rPr lang="en-US" sz="1600" b="1" u="none" dirty="0">
                <a:solidFill>
                  <a:schemeClr val="bg1"/>
                </a:solidFill>
                <a:latin typeface="Tahoma" pitchFamily="34" charset="0"/>
              </a:rPr>
              <a:t>. </a:t>
            </a:r>
            <a:r>
              <a:rPr lang="en-US" sz="1600" b="1" u="none" dirty="0" err="1">
                <a:solidFill>
                  <a:schemeClr val="bg1"/>
                </a:solidFill>
                <a:latin typeface="Tahoma" pitchFamily="34" charset="0"/>
              </a:rPr>
              <a:t>Jedino</a:t>
            </a:r>
            <a:r>
              <a:rPr lang="en-US" sz="1600" b="1" u="none" dirty="0">
                <a:solidFill>
                  <a:schemeClr val="bg1"/>
                </a:solidFill>
                <a:latin typeface="Tahoma" pitchFamily="34" charset="0"/>
              </a:rPr>
              <a:t> je </a:t>
            </a:r>
            <a:r>
              <a:rPr lang="en-US" sz="1600" b="1" u="none" dirty="0" err="1">
                <a:solidFill>
                  <a:schemeClr val="bg1"/>
                </a:solidFill>
                <a:latin typeface="Tahoma" pitchFamily="34" charset="0"/>
              </a:rPr>
              <a:t>pitanje</a:t>
            </a:r>
            <a:r>
              <a:rPr lang="sr-Latn-CS" sz="1600" b="1" u="none" dirty="0">
                <a:solidFill>
                  <a:schemeClr val="bg1"/>
                </a:solidFill>
                <a:latin typeface="Tahoma" pitchFamily="34" charset="0"/>
              </a:rPr>
              <a:t> </a:t>
            </a:r>
            <a:r>
              <a:rPr lang="en-US" sz="1600" b="1" u="none" dirty="0" err="1">
                <a:solidFill>
                  <a:schemeClr val="bg1"/>
                </a:solidFill>
                <a:latin typeface="Tahoma" pitchFamily="34" charset="0"/>
              </a:rPr>
              <a:t>koliko</a:t>
            </a:r>
            <a:r>
              <a:rPr lang="en-US" sz="1600" b="1" u="none" dirty="0">
                <a:solidFill>
                  <a:schemeClr val="bg1"/>
                </a:solidFill>
                <a:latin typeface="Tahoma" pitchFamily="34" charset="0"/>
              </a:rPr>
              <a:t> će </a:t>
            </a:r>
            <a:r>
              <a:rPr lang="en-US" sz="1600" b="1" u="none" dirty="0" err="1">
                <a:solidFill>
                  <a:schemeClr val="bg1"/>
                </a:solidFill>
                <a:latin typeface="Tahoma" pitchFamily="34" charset="0"/>
              </a:rPr>
              <a:t>dugo</a:t>
            </a:r>
            <a:r>
              <a:rPr lang="en-US" sz="1600" b="1" u="none" dirty="0">
                <a:solidFill>
                  <a:schemeClr val="bg1"/>
                </a:solidFill>
                <a:latin typeface="Tahoma" pitchFamily="34" charset="0"/>
              </a:rPr>
              <a:t> ovo </a:t>
            </a:r>
            <a:r>
              <a:rPr lang="en-US" sz="1600" b="1" u="none" dirty="0" err="1">
                <a:solidFill>
                  <a:schemeClr val="bg1"/>
                </a:solidFill>
                <a:latin typeface="Tahoma" pitchFamily="34" charset="0"/>
              </a:rPr>
              <a:t>trajati</a:t>
            </a:r>
            <a:r>
              <a:rPr lang="en-US" sz="1600" b="1" u="none" dirty="0">
                <a:solidFill>
                  <a:schemeClr val="bg1"/>
                </a:solidFill>
                <a:latin typeface="Tahoma" pitchFamily="34" charset="0"/>
              </a:rPr>
              <a:t>.” (</a:t>
            </a:r>
            <a:r>
              <a:rPr lang="en-US" sz="1600" b="1" i="1" u="none" dirty="0">
                <a:solidFill>
                  <a:schemeClr val="bg1"/>
                </a:solidFill>
                <a:latin typeface="Tahoma" pitchFamily="34" charset="0"/>
              </a:rPr>
              <a:t>Newsweek</a:t>
            </a:r>
            <a:r>
              <a:rPr lang="en-US" sz="1600" b="1" u="none" dirty="0">
                <a:solidFill>
                  <a:schemeClr val="bg1"/>
                </a:solidFill>
                <a:latin typeface="Tahoma" pitchFamily="34" charset="0"/>
              </a:rPr>
              <a:t>, 17. </a:t>
            </a:r>
            <a:r>
              <a:rPr lang="en-US" sz="1600" b="1" u="none" dirty="0" err="1">
                <a:solidFill>
                  <a:schemeClr val="bg1"/>
                </a:solidFill>
                <a:latin typeface="Tahoma" pitchFamily="34" charset="0"/>
              </a:rPr>
              <a:t>februara</a:t>
            </a:r>
            <a:r>
              <a:rPr lang="en-US" sz="1600" b="1" u="none" dirty="0">
                <a:solidFill>
                  <a:schemeClr val="bg1"/>
                </a:solidFill>
                <a:latin typeface="Tahoma" pitchFamily="34" charset="0"/>
              </a:rPr>
              <a:t> 1975).</a:t>
            </a:r>
          </a:p>
          <a:p>
            <a:pPr marL="342900" indent="-342900" eaLnBrk="1" hangingPunct="1">
              <a:spcBef>
                <a:spcPct val="20000"/>
              </a:spcBef>
              <a:buClr>
                <a:schemeClr val="hlink"/>
              </a:buClr>
              <a:buSzPct val="70000"/>
              <a:buFont typeface="Wingdings" pitchFamily="2" charset="2"/>
              <a:buChar char="n"/>
              <a:defRPr/>
            </a:pPr>
            <a:endParaRPr lang="en-US" sz="1600" b="1" u="none" dirty="0">
              <a:solidFill>
                <a:schemeClr val="bg1"/>
              </a:solidFill>
              <a:effectLst>
                <a:outerShdw blurRad="38100" dist="38100" dir="2700000" algn="tl">
                  <a:srgbClr val="C0C0C0"/>
                </a:outerShdw>
              </a:effectLst>
              <a:latin typeface="Tahoma" pitchFamily="34" charset="0"/>
            </a:endParaRPr>
          </a:p>
        </p:txBody>
      </p:sp>
      <p:cxnSp>
        <p:nvCxnSpPr>
          <p:cNvPr id="11268" name="Straight Arrow Connector 14">
            <a:extLst>
              <a:ext uri="{FF2B5EF4-FFF2-40B4-BE49-F238E27FC236}">
                <a16:creationId xmlns:a16="http://schemas.microsoft.com/office/drawing/2014/main" id="{CCB0CA02-9F86-4F17-B8B3-8B64B31DB81D}"/>
              </a:ext>
            </a:extLst>
          </p:cNvPr>
          <p:cNvCxnSpPr>
            <a:cxnSpLocks/>
          </p:cNvCxnSpPr>
          <p:nvPr/>
        </p:nvCxnSpPr>
        <p:spPr bwMode="auto">
          <a:xfrm>
            <a:off x="2819400" y="4114800"/>
            <a:ext cx="1295400" cy="685800"/>
          </a:xfrm>
          <a:prstGeom prst="straightConnector1">
            <a:avLst/>
          </a:prstGeom>
          <a:noFill/>
          <a:ln w="9525" algn="ctr">
            <a:solidFill>
              <a:srgbClr val="FF0000"/>
            </a:solidFill>
            <a:round/>
            <a:headEnd/>
            <a:tailEnd type="triangle" w="med" len="med"/>
          </a:ln>
        </p:spPr>
      </p:cxnSp>
      <p:sp>
        <p:nvSpPr>
          <p:cNvPr id="19" name="TextBox 18">
            <a:extLst>
              <a:ext uri="{FF2B5EF4-FFF2-40B4-BE49-F238E27FC236}">
                <a16:creationId xmlns:a16="http://schemas.microsoft.com/office/drawing/2014/main" id="{71D032D1-E485-407F-8B71-DCC8BA120DC1}"/>
              </a:ext>
            </a:extLst>
          </p:cNvPr>
          <p:cNvSpPr txBox="1"/>
          <p:nvPr/>
        </p:nvSpPr>
        <p:spPr>
          <a:xfrm>
            <a:off x="4495800" y="1589088"/>
            <a:ext cx="3124200" cy="1154112"/>
          </a:xfrm>
          <a:prstGeom prst="rect">
            <a:avLst/>
          </a:prstGeom>
          <a:noFill/>
        </p:spPr>
        <p:txBody>
          <a:bodyPr>
            <a:spAutoFit/>
          </a:bodyPr>
          <a:lstStyle/>
          <a:p>
            <a:pPr>
              <a:defRPr/>
            </a:pPr>
            <a:r>
              <a:rPr lang="en-GB" b="1" u="none" dirty="0">
                <a:solidFill>
                  <a:srgbClr val="FF0000"/>
                </a:solidFill>
                <a:hlinkClick r:id="rId3">
                  <a:extLst>
                    <a:ext uri="{A12FA001-AC4F-418D-AE19-62706E023703}">
                      <ahyp:hlinkClr xmlns:ahyp="http://schemas.microsoft.com/office/drawing/2018/hyperlinkcolor" val="tx"/>
                    </a:ext>
                  </a:extLst>
                </a:hlinkClick>
              </a:rPr>
              <a:t>4 </a:t>
            </a:r>
            <a:r>
              <a:rPr lang="en-GB" b="1" u="none" dirty="0" err="1">
                <a:solidFill>
                  <a:srgbClr val="FF0000"/>
                </a:solidFill>
                <a:hlinkClick r:id="rId3">
                  <a:extLst>
                    <a:ext uri="{A12FA001-AC4F-418D-AE19-62706E023703}">
                      <ahyp:hlinkClr xmlns:ahyp="http://schemas.microsoft.com/office/drawing/2018/hyperlinkcolor" val="tx"/>
                    </a:ext>
                  </a:extLst>
                </a:hlinkClick>
              </a:rPr>
              <a:t>faktora</a:t>
            </a:r>
            <a:r>
              <a:rPr lang="sr-Latn-RS" b="1" u="none" dirty="0">
                <a:solidFill>
                  <a:srgbClr val="FF0000"/>
                </a:solidFill>
                <a:hlinkClick r:id="rId3">
                  <a:extLst>
                    <a:ext uri="{A12FA001-AC4F-418D-AE19-62706E023703}">
                      <ahyp:hlinkClr xmlns:ahyp="http://schemas.microsoft.com/office/drawing/2018/hyperlinkcolor" val="tx"/>
                    </a:ext>
                  </a:extLst>
                </a:hlinkClick>
              </a:rPr>
              <a:t>:</a:t>
            </a:r>
            <a:r>
              <a:rPr lang="en-GB" b="1" u="none" dirty="0">
                <a:solidFill>
                  <a:srgbClr val="FF0000"/>
                </a:solidFill>
                <a:hlinkClick r:id="rId3">
                  <a:extLst>
                    <a:ext uri="{A12FA001-AC4F-418D-AE19-62706E023703}">
                      <ahyp:hlinkClr xmlns:ahyp="http://schemas.microsoft.com/office/drawing/2018/hyperlinkcolor" val="tx"/>
                    </a:ext>
                  </a:extLst>
                </a:hlinkClick>
              </a:rPr>
              <a:t> </a:t>
            </a:r>
            <a:endParaRPr lang="en-GB" b="1" u="none" dirty="0">
              <a:solidFill>
                <a:srgbClr val="FF0000"/>
              </a:solidFill>
            </a:endParaRPr>
          </a:p>
          <a:p>
            <a:pPr marL="342900" indent="-342900">
              <a:buFontTx/>
              <a:buAutoNum type="arabicPeriod"/>
              <a:defRPr/>
            </a:pPr>
            <a:r>
              <a:rPr lang="en-GB" sz="1100" b="1" u="none" dirty="0" err="1">
                <a:solidFill>
                  <a:schemeClr val="accent1">
                    <a:lumMod val="50000"/>
                  </a:schemeClr>
                </a:solidFill>
              </a:rPr>
              <a:t>Ponuda</a:t>
            </a:r>
            <a:endParaRPr lang="en-GB" sz="1100" b="1" u="none" dirty="0">
              <a:solidFill>
                <a:schemeClr val="accent1">
                  <a:lumMod val="50000"/>
                </a:schemeClr>
              </a:solidFill>
            </a:endParaRPr>
          </a:p>
          <a:p>
            <a:pPr marL="342900" indent="-342900">
              <a:buFontTx/>
              <a:buAutoNum type="arabicPeriod"/>
              <a:defRPr/>
            </a:pPr>
            <a:r>
              <a:rPr lang="en-GB" sz="1100" b="1" u="none" dirty="0" err="1">
                <a:solidFill>
                  <a:schemeClr val="accent1">
                    <a:lumMod val="50000"/>
                  </a:schemeClr>
                </a:solidFill>
              </a:rPr>
              <a:t>Budu</a:t>
            </a:r>
            <a:r>
              <a:rPr lang="sr-Latn-RS" sz="1100" b="1" u="none" dirty="0">
                <a:solidFill>
                  <a:schemeClr val="accent1">
                    <a:lumMod val="50000"/>
                  </a:schemeClr>
                </a:solidFill>
              </a:rPr>
              <a:t>ća ponuda (rezerve)</a:t>
            </a:r>
          </a:p>
          <a:p>
            <a:pPr marL="342900" indent="-342900">
              <a:buFontTx/>
              <a:buAutoNum type="arabicPeriod"/>
              <a:defRPr/>
            </a:pPr>
            <a:r>
              <a:rPr lang="sr-Latn-RS" sz="1100" b="1" u="none" dirty="0">
                <a:solidFill>
                  <a:schemeClr val="accent1">
                    <a:lumMod val="50000"/>
                  </a:schemeClr>
                </a:solidFill>
              </a:rPr>
              <a:t>Tražnja</a:t>
            </a:r>
          </a:p>
          <a:p>
            <a:pPr marL="342900" indent="-342900">
              <a:buFontTx/>
              <a:buAutoNum type="arabicPeriod"/>
              <a:defRPr/>
            </a:pPr>
            <a:r>
              <a:rPr lang="sr-Latn-RS" sz="1100" b="1" u="none" dirty="0">
                <a:solidFill>
                  <a:schemeClr val="accent1">
                    <a:lumMod val="50000"/>
                  </a:schemeClr>
                </a:solidFill>
              </a:rPr>
              <a:t>Ekonomske krize</a:t>
            </a:r>
            <a:r>
              <a:rPr lang="en-GB" b="1" u="none" dirty="0"/>
              <a:t> </a:t>
            </a:r>
          </a:p>
        </p:txBody>
      </p:sp>
      <p:sp>
        <p:nvSpPr>
          <p:cNvPr id="2" name="Slide Number Placeholder 1">
            <a:extLst>
              <a:ext uri="{FF2B5EF4-FFF2-40B4-BE49-F238E27FC236}">
                <a16:creationId xmlns:a16="http://schemas.microsoft.com/office/drawing/2014/main" id="{AFE55653-0B3F-4B51-98E2-074C70B9461F}"/>
              </a:ext>
            </a:extLst>
          </p:cNvPr>
          <p:cNvSpPr>
            <a:spLocks noGrp="1"/>
          </p:cNvSpPr>
          <p:nvPr>
            <p:ph type="sldNum" sz="quarter" idx="12"/>
          </p:nvPr>
        </p:nvSpPr>
        <p:spPr/>
        <p:txBody>
          <a:bodyPr/>
          <a:lstStyle/>
          <a:p>
            <a:pPr>
              <a:defRPr/>
            </a:pPr>
            <a:fld id="{9EF89343-003E-40F2-8D25-B889AC27EC6D}"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EBA7-C59C-4511-BBB9-DA719FE6B906}"/>
              </a:ext>
            </a:extLst>
          </p:cNvPr>
          <p:cNvSpPr>
            <a:spLocks noGrp="1"/>
          </p:cNvSpPr>
          <p:nvPr>
            <p:ph type="title"/>
          </p:nvPr>
        </p:nvSpPr>
        <p:spPr/>
        <p:txBody>
          <a:bodyPr/>
          <a:lstStyle/>
          <a:p>
            <a:pPr eaLnBrk="1" hangingPunct="1">
              <a:defRPr/>
            </a:pPr>
            <a:r>
              <a:rPr lang="sr-Latn-CS" dirty="0"/>
              <a:t>Sada – Kina vuče rast</a:t>
            </a:r>
            <a:endParaRPr lang="en-US" dirty="0"/>
          </a:p>
        </p:txBody>
      </p:sp>
      <p:pic>
        <p:nvPicPr>
          <p:cNvPr id="12291" name="Content Placeholder 3" descr="ANd9GcRJOk3W3JfYcMldEnWgAsvNEmmwXOMayvO-KUxyCbb7J-QlBhLM5g">
            <a:extLst>
              <a:ext uri="{FF2B5EF4-FFF2-40B4-BE49-F238E27FC236}">
                <a16:creationId xmlns:a16="http://schemas.microsoft.com/office/drawing/2014/main" id="{E435A3D9-571C-4FFF-BD26-6727148A91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24000"/>
            <a:ext cx="6324600" cy="4762500"/>
          </a:xfrm>
        </p:spPr>
      </p:pic>
      <p:pic>
        <p:nvPicPr>
          <p:cNvPr id="12292" name="Picture 6">
            <a:extLst>
              <a:ext uri="{FF2B5EF4-FFF2-40B4-BE49-F238E27FC236}">
                <a16:creationId xmlns:a16="http://schemas.microsoft.com/office/drawing/2014/main" id="{4CDFA992-7239-4C31-8B64-884176592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
            <a:ext cx="801052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c 8">
            <a:extLst>
              <a:ext uri="{FF2B5EF4-FFF2-40B4-BE49-F238E27FC236}">
                <a16:creationId xmlns:a16="http://schemas.microsoft.com/office/drawing/2014/main" id="{E2A2503A-EA65-4B5C-9A5A-032A4B3F7C3C}"/>
              </a:ext>
            </a:extLst>
          </p:cNvPr>
          <p:cNvSpPr/>
          <p:nvPr/>
        </p:nvSpPr>
        <p:spPr bwMode="auto">
          <a:xfrm rot="20961317" flipH="1">
            <a:off x="8432800" y="2511425"/>
            <a:ext cx="323850" cy="3886200"/>
          </a:xfrm>
          <a:prstGeom prst="arc">
            <a:avLst>
              <a:gd name="adj1" fmla="val 16434595"/>
              <a:gd name="adj2" fmla="val 920292"/>
            </a:avLst>
          </a:prstGeom>
          <a:noFill/>
          <a:ln w="25400" cap="flat" cmpd="sng" algn="ctr">
            <a:solidFill>
              <a:srgbClr val="FF0000"/>
            </a:solidFill>
            <a:prstDash val="solid"/>
            <a:round/>
            <a:headEnd type="none" w="med" len="med"/>
            <a:tailEnd type="none" w="med" len="med"/>
          </a:ln>
          <a:effectLst/>
        </p:spPr>
        <p:txBody>
          <a:bodyPr/>
          <a:lstStyle/>
          <a:p>
            <a:pPr>
              <a:defRPr/>
            </a:pPr>
            <a:endParaRPr lang="en-GB"/>
          </a:p>
        </p:txBody>
      </p:sp>
      <p:sp>
        <p:nvSpPr>
          <p:cNvPr id="12294" name="Oval 9">
            <a:extLst>
              <a:ext uri="{FF2B5EF4-FFF2-40B4-BE49-F238E27FC236}">
                <a16:creationId xmlns:a16="http://schemas.microsoft.com/office/drawing/2014/main" id="{64455262-DD94-4F53-A302-9FCECE8309FC}"/>
              </a:ext>
            </a:extLst>
          </p:cNvPr>
          <p:cNvSpPr>
            <a:spLocks noChangeArrowheads="1"/>
          </p:cNvSpPr>
          <p:nvPr/>
        </p:nvSpPr>
        <p:spPr bwMode="auto">
          <a:xfrm>
            <a:off x="5353050" y="1276350"/>
            <a:ext cx="1143000" cy="2133600"/>
          </a:xfrm>
          <a:prstGeom prst="ellipse">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12295" name="Oval 10">
            <a:extLst>
              <a:ext uri="{FF2B5EF4-FFF2-40B4-BE49-F238E27FC236}">
                <a16:creationId xmlns:a16="http://schemas.microsoft.com/office/drawing/2014/main" id="{23B8171A-4CFE-4F0B-8B17-04B74CC83E92}"/>
              </a:ext>
            </a:extLst>
          </p:cNvPr>
          <p:cNvSpPr>
            <a:spLocks noChangeArrowheads="1"/>
          </p:cNvSpPr>
          <p:nvPr/>
        </p:nvSpPr>
        <p:spPr bwMode="auto">
          <a:xfrm rot="3527650">
            <a:off x="6508750" y="2697163"/>
            <a:ext cx="1450975" cy="914400"/>
          </a:xfrm>
          <a:prstGeom prst="ellipse">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3" name="Slide Number Placeholder 2">
            <a:extLst>
              <a:ext uri="{FF2B5EF4-FFF2-40B4-BE49-F238E27FC236}">
                <a16:creationId xmlns:a16="http://schemas.microsoft.com/office/drawing/2014/main" id="{2DC18732-D9CB-4005-8D41-7DA0A853A295}"/>
              </a:ext>
            </a:extLst>
          </p:cNvPr>
          <p:cNvSpPr>
            <a:spLocks noGrp="1"/>
          </p:cNvSpPr>
          <p:nvPr>
            <p:ph type="sldNum" sz="quarter" idx="12"/>
          </p:nvPr>
        </p:nvSpPr>
        <p:spPr/>
        <p:txBody>
          <a:bodyPr/>
          <a:lstStyle/>
          <a:p>
            <a:pPr>
              <a:defRPr/>
            </a:pPr>
            <a:fld id="{1A55FB4D-EF57-4D4B-A13E-73FB1369E1D1}"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71ED08-0F79-431C-90DD-52FBEF9161E6}"/>
              </a:ext>
            </a:extLst>
          </p:cNvPr>
          <p:cNvPicPr>
            <a:picLocks noChangeAspect="1"/>
          </p:cNvPicPr>
          <p:nvPr/>
        </p:nvPicPr>
        <p:blipFill rotWithShape="1">
          <a:blip r:embed="rId2"/>
          <a:srcRect l="16667" t="20371" r="35833" b="10000"/>
          <a:stretch/>
        </p:blipFill>
        <p:spPr>
          <a:xfrm>
            <a:off x="762000" y="914400"/>
            <a:ext cx="7010400" cy="5780505"/>
          </a:xfrm>
          <a:prstGeom prst="rect">
            <a:avLst/>
          </a:prstGeom>
        </p:spPr>
      </p:pic>
      <p:sp>
        <p:nvSpPr>
          <p:cNvPr id="5" name="Rectangle 4">
            <a:extLst>
              <a:ext uri="{FF2B5EF4-FFF2-40B4-BE49-F238E27FC236}">
                <a16:creationId xmlns:a16="http://schemas.microsoft.com/office/drawing/2014/main" id="{93106BF9-5C4F-4377-96B1-FA3F1A1811DD}"/>
              </a:ext>
            </a:extLst>
          </p:cNvPr>
          <p:cNvSpPr/>
          <p:nvPr/>
        </p:nvSpPr>
        <p:spPr>
          <a:xfrm>
            <a:off x="685800" y="237309"/>
            <a:ext cx="8229600" cy="369332"/>
          </a:xfrm>
          <a:prstGeom prst="rect">
            <a:avLst/>
          </a:prstGeom>
        </p:spPr>
        <p:txBody>
          <a:bodyPr wrap="square">
            <a:spAutoFit/>
          </a:bodyPr>
          <a:lstStyle/>
          <a:p>
            <a:r>
              <a:rPr lang="en-GB" dirty="0">
                <a:hlinkClick r:id="rId3"/>
              </a:rPr>
              <a:t>https://www.macrotrends.net/1369/crude-oil-price-history-chart</a:t>
            </a:r>
            <a:endParaRPr lang="en-GB" dirty="0"/>
          </a:p>
        </p:txBody>
      </p:sp>
      <p:sp>
        <p:nvSpPr>
          <p:cNvPr id="2" name="Slide Number Placeholder 1">
            <a:extLst>
              <a:ext uri="{FF2B5EF4-FFF2-40B4-BE49-F238E27FC236}">
                <a16:creationId xmlns:a16="http://schemas.microsoft.com/office/drawing/2014/main" id="{B260A0CF-9C4B-4187-9737-1B02502784E8}"/>
              </a:ext>
            </a:extLst>
          </p:cNvPr>
          <p:cNvSpPr>
            <a:spLocks noGrp="1"/>
          </p:cNvSpPr>
          <p:nvPr>
            <p:ph type="sldNum" sz="quarter" idx="12"/>
          </p:nvPr>
        </p:nvSpPr>
        <p:spPr/>
        <p:txBody>
          <a:bodyPr/>
          <a:lstStyle/>
          <a:p>
            <a:pPr>
              <a:defRPr/>
            </a:pPr>
            <a:fld id="{1A55FB4D-EF57-4D4B-A13E-73FB1369E1D1}" type="slidenum">
              <a:rPr lang="en-US" smtClean="0"/>
              <a:pPr>
                <a:defRPr/>
              </a:pPr>
              <a:t>53</a:t>
            </a:fld>
            <a:endParaRPr lang="en-US"/>
          </a:p>
        </p:txBody>
      </p:sp>
    </p:spTree>
    <p:extLst>
      <p:ext uri="{BB962C8B-B14F-4D97-AF65-F5344CB8AC3E}">
        <p14:creationId xmlns:p14="http://schemas.microsoft.com/office/powerpoint/2010/main" val="2719929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9A1F1ED0-D5E0-440C-9E9B-C56E4D30ED1A}"/>
              </a:ext>
            </a:extLst>
          </p:cNvPr>
          <p:cNvSpPr>
            <a:spLocks noGrp="1" noChangeArrowheads="1"/>
          </p:cNvSpPr>
          <p:nvPr>
            <p:ph type="title"/>
          </p:nvPr>
        </p:nvSpPr>
        <p:spPr/>
        <p:txBody>
          <a:bodyPr/>
          <a:lstStyle/>
          <a:p>
            <a:pPr eaLnBrk="1" hangingPunct="1">
              <a:defRPr/>
            </a:pPr>
            <a:r>
              <a:rPr lang="sr-Latn-CS" dirty="0"/>
              <a:t>Dosadašnji izvori rasta cena nafte</a:t>
            </a:r>
            <a:endParaRPr lang="en-US" dirty="0"/>
          </a:p>
        </p:txBody>
      </p:sp>
      <p:sp>
        <p:nvSpPr>
          <p:cNvPr id="193539" name="Rectangle 3">
            <a:extLst>
              <a:ext uri="{FF2B5EF4-FFF2-40B4-BE49-F238E27FC236}">
                <a16:creationId xmlns:a16="http://schemas.microsoft.com/office/drawing/2014/main" id="{0A83D569-DAF7-4FA6-B6B5-5CB1C8B1DF20}"/>
              </a:ext>
            </a:extLst>
          </p:cNvPr>
          <p:cNvSpPr>
            <a:spLocks noGrp="1" noChangeArrowheads="1"/>
          </p:cNvSpPr>
          <p:nvPr>
            <p:ph type="body" idx="1"/>
          </p:nvPr>
        </p:nvSpPr>
        <p:spPr/>
        <p:txBody>
          <a:bodyPr/>
          <a:lstStyle/>
          <a:p>
            <a:pPr eaLnBrk="1" hangingPunct="1">
              <a:defRPr/>
            </a:pPr>
            <a:r>
              <a:rPr lang="sr-Latn-CS" dirty="0"/>
              <a:t>OPEC - ponuda</a:t>
            </a:r>
          </a:p>
          <a:p>
            <a:pPr eaLnBrk="1" hangingPunct="1">
              <a:defRPr/>
            </a:pPr>
            <a:r>
              <a:rPr lang="sr-Latn-CS" dirty="0"/>
              <a:t>Velika tražnja u Evropi i SAD</a:t>
            </a:r>
          </a:p>
          <a:p>
            <a:pPr eaLnBrk="1" hangingPunct="1">
              <a:defRPr/>
            </a:pPr>
            <a:r>
              <a:rPr lang="sr-Latn-CS" dirty="0"/>
              <a:t>Do pre par godina – tražnja: Kina i zemlje u razvoju</a:t>
            </a:r>
          </a:p>
          <a:p>
            <a:pPr eaLnBrk="1" hangingPunct="1">
              <a:defRPr/>
            </a:pPr>
            <a:r>
              <a:rPr lang="sr-Latn-RS" dirty="0"/>
              <a:t>OPEC uvodi ograničenja</a:t>
            </a:r>
          </a:p>
          <a:p>
            <a:pPr eaLnBrk="1" hangingPunct="1">
              <a:defRPr/>
            </a:pPr>
            <a:endParaRPr lang="en-GB" dirty="0"/>
          </a:p>
          <a:p>
            <a:pPr eaLnBrk="1" hangingPunct="1">
              <a:defRPr/>
            </a:pPr>
            <a:r>
              <a:rPr lang="en-GB" sz="1400" dirty="0" err="1"/>
              <a:t>Svi</a:t>
            </a:r>
            <a:r>
              <a:rPr lang="en-GB" sz="1400" dirty="0"/>
              <a:t> </a:t>
            </a:r>
            <a:r>
              <a:rPr lang="en-GB" sz="1400" dirty="0" err="1"/>
              <a:t>izvori</a:t>
            </a:r>
            <a:r>
              <a:rPr lang="en-GB" sz="1400" dirty="0"/>
              <a:t> </a:t>
            </a:r>
            <a:r>
              <a:rPr lang="en-GB" sz="1400" dirty="0" err="1"/>
              <a:t>na</a:t>
            </a:r>
            <a:r>
              <a:rPr lang="en-GB" sz="1400" dirty="0"/>
              <a:t> </a:t>
            </a:r>
            <a:r>
              <a:rPr lang="en-GB" sz="1400" dirty="0" err="1"/>
              <a:t>jednom</a:t>
            </a:r>
            <a:r>
              <a:rPr lang="en-GB" sz="1400" dirty="0"/>
              <a:t> </a:t>
            </a:r>
            <a:r>
              <a:rPr lang="en-GB" sz="1400" dirty="0" err="1"/>
              <a:t>mestu</a:t>
            </a:r>
            <a:r>
              <a:rPr lang="en-GB" sz="1400" dirty="0"/>
              <a:t>, </a:t>
            </a:r>
            <a:r>
              <a:rPr lang="en-GB" sz="1400" dirty="0" err="1"/>
              <a:t>pogledajte</a:t>
            </a:r>
            <a:endParaRPr lang="en-GB" sz="1400" dirty="0"/>
          </a:p>
          <a:p>
            <a:pPr eaLnBrk="1" hangingPunct="1">
              <a:defRPr/>
            </a:pPr>
            <a:r>
              <a:rPr lang="en-GB" sz="1400" dirty="0">
                <a:hlinkClick r:id="rId2"/>
              </a:rPr>
              <a:t>https://www.thebalance.com/oil-price-history-3306200 </a:t>
            </a:r>
            <a:endParaRPr lang="sr-Latn-CS" sz="1400" dirty="0"/>
          </a:p>
          <a:p>
            <a:pPr eaLnBrk="1" hangingPunct="1">
              <a:defRPr/>
            </a:pPr>
            <a:endParaRPr lang="sr-Latn-CS" dirty="0"/>
          </a:p>
          <a:p>
            <a:pPr eaLnBrk="1" hangingPunct="1">
              <a:defRPr/>
            </a:pPr>
            <a:endParaRPr lang="en-US" dirty="0"/>
          </a:p>
        </p:txBody>
      </p:sp>
      <p:sp>
        <p:nvSpPr>
          <p:cNvPr id="2" name="Slide Number Placeholder 1">
            <a:extLst>
              <a:ext uri="{FF2B5EF4-FFF2-40B4-BE49-F238E27FC236}">
                <a16:creationId xmlns:a16="http://schemas.microsoft.com/office/drawing/2014/main" id="{6E503A7D-CA23-4432-92AA-178E49D34F5B}"/>
              </a:ext>
            </a:extLst>
          </p:cNvPr>
          <p:cNvSpPr>
            <a:spLocks noGrp="1"/>
          </p:cNvSpPr>
          <p:nvPr>
            <p:ph type="sldNum" sz="quarter" idx="12"/>
          </p:nvPr>
        </p:nvSpPr>
        <p:spPr/>
        <p:txBody>
          <a:bodyPr/>
          <a:lstStyle/>
          <a:p>
            <a:pPr>
              <a:defRPr/>
            </a:pPr>
            <a:fld id="{1A55FB4D-EF57-4D4B-A13E-73FB1369E1D1}"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0D86-B4EA-4715-B0C5-FFE0A3D46B75}"/>
              </a:ext>
            </a:extLst>
          </p:cNvPr>
          <p:cNvSpPr>
            <a:spLocks noGrp="1"/>
          </p:cNvSpPr>
          <p:nvPr>
            <p:ph type="title"/>
          </p:nvPr>
        </p:nvSpPr>
        <p:spPr/>
        <p:txBody>
          <a:bodyPr/>
          <a:lstStyle/>
          <a:p>
            <a:pPr>
              <a:defRPr/>
            </a:pPr>
            <a:endParaRPr lang="en-US" dirty="0"/>
          </a:p>
        </p:txBody>
      </p:sp>
      <p:pic>
        <p:nvPicPr>
          <p:cNvPr id="14339" name="Content Placeholder 4" descr="Untitled-1(76).jpg">
            <a:extLst>
              <a:ext uri="{FF2B5EF4-FFF2-40B4-BE49-F238E27FC236}">
                <a16:creationId xmlns:a16="http://schemas.microsoft.com/office/drawing/2014/main" id="{6C8326C3-6D05-4551-9B47-2D2E2608B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28575"/>
            <a:ext cx="6384925" cy="6616700"/>
          </a:xfrm>
        </p:spPr>
      </p:pic>
      <p:pic>
        <p:nvPicPr>
          <p:cNvPr id="14340" name="Picture 3">
            <a:extLst>
              <a:ext uri="{FF2B5EF4-FFF2-40B4-BE49-F238E27FC236}">
                <a16:creationId xmlns:a16="http://schemas.microsoft.com/office/drawing/2014/main" id="{F9BF6210-0CA9-431D-BBCF-261B7EFB9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5809" t="56487" r="4590" b="13356"/>
          <a:stretch>
            <a:fillRect/>
          </a:stretch>
        </p:blipFill>
        <p:spPr bwMode="auto">
          <a:xfrm>
            <a:off x="6477000" y="6019800"/>
            <a:ext cx="58261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a:extLst>
              <a:ext uri="{FF2B5EF4-FFF2-40B4-BE49-F238E27FC236}">
                <a16:creationId xmlns:a16="http://schemas.microsoft.com/office/drawing/2014/main" id="{AC6D9C36-12D4-4B55-AD36-2D0E84EA009C}"/>
              </a:ext>
            </a:extLst>
          </p:cNvPr>
          <p:cNvSpPr>
            <a:spLocks noChangeArrowheads="1"/>
          </p:cNvSpPr>
          <p:nvPr/>
        </p:nvSpPr>
        <p:spPr bwMode="auto">
          <a:xfrm flipH="1">
            <a:off x="7604125" y="96838"/>
            <a:ext cx="1463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u="none">
                <a:hlinkClick r:id="rId4"/>
              </a:rPr>
              <a:t>Cena sirove nafte </a:t>
            </a:r>
            <a:endParaRPr lang="sr-Latn-RS" altLang="en-US" u="none"/>
          </a:p>
          <a:p>
            <a:r>
              <a:rPr lang="en-GB" altLang="en-US" u="none"/>
              <a:t>62 $ </a:t>
            </a:r>
            <a:r>
              <a:rPr lang="sr-Latn-RS" altLang="en-US" u="none"/>
              <a:t>po barelu</a:t>
            </a:r>
            <a:r>
              <a:rPr lang="en-GB" altLang="en-US" u="none"/>
              <a:t> </a:t>
            </a:r>
            <a:r>
              <a:rPr lang="sr-Latn-RS" altLang="en-US" u="none"/>
              <a:t>u </a:t>
            </a:r>
            <a:r>
              <a:rPr lang="en-GB" altLang="en-US" u="none"/>
              <a:t>2018 i 2019.</a:t>
            </a:r>
          </a:p>
        </p:txBody>
      </p:sp>
      <p:sp>
        <p:nvSpPr>
          <p:cNvPr id="14342" name="Rectangle 5">
            <a:extLst>
              <a:ext uri="{FF2B5EF4-FFF2-40B4-BE49-F238E27FC236}">
                <a16:creationId xmlns:a16="http://schemas.microsoft.com/office/drawing/2014/main" id="{8011CC8B-9286-462C-B057-8A890B334534}"/>
              </a:ext>
            </a:extLst>
          </p:cNvPr>
          <p:cNvSpPr>
            <a:spLocks noChangeArrowheads="1"/>
          </p:cNvSpPr>
          <p:nvPr/>
        </p:nvSpPr>
        <p:spPr bwMode="auto">
          <a:xfrm>
            <a:off x="7627938" y="2128838"/>
            <a:ext cx="14287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1100" u="none"/>
              <a:t>Ako dovoljno proizvođača škriljaca ispadne iz biznisa, a Iran ne proizvede nafte koliko kaže da može, cene mogu da se vrate </a:t>
            </a:r>
            <a:r>
              <a:rPr lang="sr-Latn-RS" altLang="en-US" sz="1100" u="none">
                <a:hlinkClick r:id="rId5"/>
              </a:rPr>
              <a:t>na nivo od</a:t>
            </a:r>
            <a:endParaRPr lang="en-GB" altLang="en-US" sz="1100" u="none">
              <a:hlinkClick r:id="rId5"/>
            </a:endParaRPr>
          </a:p>
          <a:p>
            <a:r>
              <a:rPr lang="en-GB" altLang="en-US" sz="1100" u="none">
                <a:hlinkClick r:id="rId5"/>
              </a:rPr>
              <a:t>70 - 100$ </a:t>
            </a:r>
            <a:r>
              <a:rPr lang="sr-Latn-RS" altLang="en-US" sz="1100" u="none">
                <a:hlinkClick r:id="rId5"/>
              </a:rPr>
              <a:t>po b</a:t>
            </a:r>
            <a:r>
              <a:rPr lang="en-GB" altLang="en-US" sz="1100" u="none">
                <a:hlinkClick r:id="rId5"/>
              </a:rPr>
              <a:t>a</a:t>
            </a:r>
            <a:r>
              <a:rPr lang="sr-Latn-RS" altLang="en-US" sz="1100" u="none">
                <a:hlinkClick r:id="rId5"/>
              </a:rPr>
              <a:t>relu</a:t>
            </a:r>
            <a:r>
              <a:rPr lang="en-GB" altLang="en-US" sz="1100" u="none"/>
              <a:t>. </a:t>
            </a:r>
            <a:endParaRPr lang="sr-Latn-RS" altLang="en-US" sz="1100" u="none"/>
          </a:p>
          <a:p>
            <a:r>
              <a:rPr lang="en-GB" altLang="en-US" sz="1100" u="none"/>
              <a:t>OPEC </a:t>
            </a:r>
            <a:r>
              <a:rPr lang="sr-Latn-RS" altLang="en-US" sz="1100" u="none"/>
              <a:t>računa na to</a:t>
            </a:r>
            <a:r>
              <a:rPr lang="en-GB" altLang="en-US" sz="1100" u="none"/>
              <a:t>.</a:t>
            </a:r>
          </a:p>
        </p:txBody>
      </p:sp>
      <p:sp>
        <p:nvSpPr>
          <p:cNvPr id="14343" name="Rectangle 6">
            <a:extLst>
              <a:ext uri="{FF2B5EF4-FFF2-40B4-BE49-F238E27FC236}">
                <a16:creationId xmlns:a16="http://schemas.microsoft.com/office/drawing/2014/main" id="{9AFBE166-0428-470D-9658-9E97B15A5362}"/>
              </a:ext>
            </a:extLst>
          </p:cNvPr>
          <p:cNvSpPr>
            <a:spLocks noChangeArrowheads="1"/>
          </p:cNvSpPr>
          <p:nvPr/>
        </p:nvSpPr>
        <p:spPr bwMode="auto">
          <a:xfrm>
            <a:off x="7743825" y="5059363"/>
            <a:ext cx="1171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sz="1200" u="none"/>
          </a:p>
        </p:txBody>
      </p:sp>
      <p:sp>
        <p:nvSpPr>
          <p:cNvPr id="8" name="Rectangle 7">
            <a:extLst>
              <a:ext uri="{FF2B5EF4-FFF2-40B4-BE49-F238E27FC236}">
                <a16:creationId xmlns:a16="http://schemas.microsoft.com/office/drawing/2014/main" id="{CBAA2EBB-482B-4CA3-A52D-1193186D6D66}"/>
              </a:ext>
            </a:extLst>
          </p:cNvPr>
          <p:cNvSpPr/>
          <p:nvPr/>
        </p:nvSpPr>
        <p:spPr>
          <a:xfrm>
            <a:off x="2743200" y="4359275"/>
            <a:ext cx="4572000" cy="600075"/>
          </a:xfrm>
          <a:prstGeom prst="rect">
            <a:avLst/>
          </a:prstGeom>
        </p:spPr>
        <p:txBody>
          <a:bodyPr>
            <a:spAutoFit/>
          </a:bodyPr>
          <a:lstStyle/>
          <a:p>
            <a:pPr>
              <a:defRPr/>
            </a:pPr>
            <a:r>
              <a:rPr lang="en-GB" sz="1100" b="1" u="none" dirty="0" err="1">
                <a:solidFill>
                  <a:schemeClr val="accent1">
                    <a:lumMod val="50000"/>
                  </a:schemeClr>
                </a:solidFill>
              </a:rPr>
              <a:t>Decembra</a:t>
            </a:r>
            <a:r>
              <a:rPr lang="en-GB" sz="1100" b="1" u="none" dirty="0">
                <a:solidFill>
                  <a:schemeClr val="accent1">
                    <a:lumMod val="50000"/>
                  </a:schemeClr>
                </a:solidFill>
              </a:rPr>
              <a:t> 2015, </a:t>
            </a:r>
          </a:p>
          <a:p>
            <a:pPr>
              <a:defRPr/>
            </a:pPr>
            <a:r>
              <a:rPr lang="en-GB" sz="1100" b="1" u="none" dirty="0">
                <a:solidFill>
                  <a:schemeClr val="accent1">
                    <a:lumMod val="50000"/>
                  </a:schemeClr>
                </a:solidFill>
              </a:rPr>
              <a:t>U.S. Congress removed the ban </a:t>
            </a:r>
          </a:p>
          <a:p>
            <a:pPr>
              <a:defRPr/>
            </a:pPr>
            <a:r>
              <a:rPr lang="en-GB" sz="1100" b="1" u="none" dirty="0">
                <a:solidFill>
                  <a:schemeClr val="accent1">
                    <a:lumMod val="50000"/>
                  </a:schemeClr>
                </a:solidFill>
              </a:rPr>
              <a:t>on oil exports.</a:t>
            </a:r>
          </a:p>
        </p:txBody>
      </p:sp>
      <p:pic>
        <p:nvPicPr>
          <p:cNvPr id="11" name="Picture 10">
            <a:extLst>
              <a:ext uri="{FF2B5EF4-FFF2-40B4-BE49-F238E27FC236}">
                <a16:creationId xmlns:a16="http://schemas.microsoft.com/office/drawing/2014/main" id="{BCBA493D-9023-4DB3-ADDE-60EFED7CD9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4659313"/>
            <a:ext cx="18462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FE3A0C9-CD87-4695-94F0-0E1BD9B845D5}"/>
              </a:ext>
            </a:extLst>
          </p:cNvPr>
          <p:cNvSpPr>
            <a:spLocks noGrp="1"/>
          </p:cNvSpPr>
          <p:nvPr>
            <p:ph type="sldNum" sz="quarter" idx="12"/>
          </p:nvPr>
        </p:nvSpPr>
        <p:spPr/>
        <p:txBody>
          <a:bodyPr/>
          <a:lstStyle/>
          <a:p>
            <a:pPr>
              <a:defRPr/>
            </a:pPr>
            <a:fld id="{1A55FB4D-EF57-4D4B-A13E-73FB1369E1D1}" type="slidenum">
              <a:rPr lang="en-US" smtClean="0"/>
              <a:pPr>
                <a:defRPr/>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2FE4F214-EBE4-465E-9468-4E1BCC6C8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0104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a:extLst>
              <a:ext uri="{FF2B5EF4-FFF2-40B4-BE49-F238E27FC236}">
                <a16:creationId xmlns:a16="http://schemas.microsoft.com/office/drawing/2014/main" id="{CE84FE1C-633C-4FE6-91B6-F0B0FA55F80C}"/>
              </a:ext>
            </a:extLst>
          </p:cNvPr>
          <p:cNvSpPr>
            <a:spLocks noChangeArrowheads="1"/>
          </p:cNvSpPr>
          <p:nvPr/>
        </p:nvSpPr>
        <p:spPr bwMode="auto">
          <a:xfrm>
            <a:off x="1524000" y="4254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b="1"/>
              <a:t>Izvoz goriva kao % robnog izvoza </a:t>
            </a:r>
            <a:r>
              <a:rPr lang="en-GB" altLang="en-US" b="1"/>
              <a:t>2013</a:t>
            </a:r>
          </a:p>
        </p:txBody>
      </p:sp>
      <p:sp>
        <p:nvSpPr>
          <p:cNvPr id="7" name="Rectangle 6">
            <a:extLst>
              <a:ext uri="{FF2B5EF4-FFF2-40B4-BE49-F238E27FC236}">
                <a16:creationId xmlns:a16="http://schemas.microsoft.com/office/drawing/2014/main" id="{0EAE59E2-EEA1-44A5-8CC6-690A8D5CA47D}"/>
              </a:ext>
            </a:extLst>
          </p:cNvPr>
          <p:cNvSpPr/>
          <p:nvPr/>
        </p:nvSpPr>
        <p:spPr>
          <a:xfrm>
            <a:off x="685800" y="6046788"/>
            <a:ext cx="7239000" cy="739775"/>
          </a:xfrm>
          <a:prstGeom prst="rect">
            <a:avLst/>
          </a:prstGeom>
        </p:spPr>
        <p:txBody>
          <a:bodyPr>
            <a:spAutoFit/>
          </a:bodyPr>
          <a:lstStyle/>
          <a:p>
            <a:pPr>
              <a:defRPr/>
            </a:pPr>
            <a:r>
              <a:rPr lang="en-GB" sz="1050" u="none" dirty="0">
                <a:hlinkClick r:id="rId3"/>
              </a:rPr>
              <a:t>To make the picture even more complicated, it is worth noting that several fuel exporters (Canada, Indonesia, Kazakhstan, Malaysia and Russia) are also net exporters of other commodities such as metals and agricultural products, the prices of which have also declined (Figure 1). Thus, they have had to absorb adverse shocks not only from the oil market.</a:t>
            </a:r>
            <a:endParaRPr lang="en-GB" sz="1050" u="none" dirty="0"/>
          </a:p>
        </p:txBody>
      </p:sp>
      <p:sp>
        <p:nvSpPr>
          <p:cNvPr id="5" name="Oval 9">
            <a:extLst>
              <a:ext uri="{FF2B5EF4-FFF2-40B4-BE49-F238E27FC236}">
                <a16:creationId xmlns:a16="http://schemas.microsoft.com/office/drawing/2014/main" id="{A7AD8DCE-5205-4F57-8A25-F8D3ED63F181}"/>
              </a:ext>
            </a:extLst>
          </p:cNvPr>
          <p:cNvSpPr>
            <a:spLocks noChangeArrowheads="1"/>
          </p:cNvSpPr>
          <p:nvPr/>
        </p:nvSpPr>
        <p:spPr bwMode="auto">
          <a:xfrm>
            <a:off x="4800600" y="4629150"/>
            <a:ext cx="357406" cy="1009650"/>
          </a:xfrm>
          <a:prstGeom prst="ellipse">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6" name="Oval 9">
            <a:extLst>
              <a:ext uri="{FF2B5EF4-FFF2-40B4-BE49-F238E27FC236}">
                <a16:creationId xmlns:a16="http://schemas.microsoft.com/office/drawing/2014/main" id="{5A08F52E-2BF6-40B5-A3B4-8F680889F00B}"/>
              </a:ext>
            </a:extLst>
          </p:cNvPr>
          <p:cNvSpPr>
            <a:spLocks noChangeArrowheads="1"/>
          </p:cNvSpPr>
          <p:nvPr/>
        </p:nvSpPr>
        <p:spPr bwMode="auto">
          <a:xfrm>
            <a:off x="5586194" y="4648200"/>
            <a:ext cx="357406" cy="1009650"/>
          </a:xfrm>
          <a:prstGeom prst="ellipse">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2" name="Slide Number Placeholder 1">
            <a:extLst>
              <a:ext uri="{FF2B5EF4-FFF2-40B4-BE49-F238E27FC236}">
                <a16:creationId xmlns:a16="http://schemas.microsoft.com/office/drawing/2014/main" id="{F8EFB368-B7C0-4F7E-AB73-17DFDB65CE87}"/>
              </a:ext>
            </a:extLst>
          </p:cNvPr>
          <p:cNvSpPr>
            <a:spLocks noGrp="1"/>
          </p:cNvSpPr>
          <p:nvPr>
            <p:ph type="sldNum" sz="quarter" idx="12"/>
          </p:nvPr>
        </p:nvSpPr>
        <p:spPr/>
        <p:txBody>
          <a:bodyPr/>
          <a:lstStyle/>
          <a:p>
            <a:pPr>
              <a:defRPr/>
            </a:pPr>
            <a:fld id="{9EF89343-003E-40F2-8D25-B889AC27EC6D}" type="slidenum">
              <a:rPr lang="en-US" smtClean="0"/>
              <a:pPr>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1AD63BFE-C2B2-4800-894D-68335FEC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E9B699F-0C70-4074-B6FD-176373DCBC5F}"/>
              </a:ext>
            </a:extLst>
          </p:cNvPr>
          <p:cNvSpPr>
            <a:spLocks noGrp="1"/>
          </p:cNvSpPr>
          <p:nvPr>
            <p:ph type="sldNum" sz="quarter" idx="12"/>
          </p:nvPr>
        </p:nvSpPr>
        <p:spPr/>
        <p:txBody>
          <a:bodyPr/>
          <a:lstStyle/>
          <a:p>
            <a:pPr>
              <a:defRPr/>
            </a:pPr>
            <a:fld id="{9EF89343-003E-40F2-8D25-B889AC27EC6D}"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2EFFABD0-83AB-4B3C-95ED-4DEDC78904F7}"/>
              </a:ext>
            </a:extLst>
          </p:cNvPr>
          <p:cNvSpPr>
            <a:spLocks noChangeArrowheads="1"/>
          </p:cNvSpPr>
          <p:nvPr/>
        </p:nvSpPr>
        <p:spPr bwMode="auto">
          <a:xfrm>
            <a:off x="219075" y="196850"/>
            <a:ext cx="457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en-GB" altLang="en-US" sz="1000" u="none"/>
              <a:t>The following export product groups represent the highest dollar </a:t>
            </a:r>
            <a:r>
              <a:rPr lang="en-GB" altLang="en-US" sz="1000" b="1" u="none"/>
              <a:t>value in Russian global shipments during </a:t>
            </a:r>
            <a:r>
              <a:rPr lang="en-GB" altLang="en-US" sz="1000" u="none"/>
              <a:t>2017. Also shown is the percentage share each export category represents in terms of overall exports from Russia.</a:t>
            </a:r>
            <a:br>
              <a:rPr lang="en-GB" altLang="en-US" sz="1000" u="none"/>
            </a:br>
            <a:br>
              <a:rPr lang="en-GB" altLang="en-US" sz="1000" u="none"/>
            </a:br>
            <a:r>
              <a:rPr lang="en-GB" altLang="en-US" sz="1000" u="none"/>
              <a:t>At the more granular four-digit Harmonized Tariff System code level, the most valuable Russian export product is crude oil followed by refined petroleum oils.</a:t>
            </a:r>
            <a:endParaRPr lang="sr-Latn-RS" altLang="en-US" sz="1000" u="none"/>
          </a:p>
          <a:p>
            <a:endParaRPr lang="sr-Latn-RS" altLang="en-US" sz="1000" u="none"/>
          </a:p>
          <a:p>
            <a:endParaRPr lang="sr-Latn-RS" altLang="en-US" sz="1000" u="none"/>
          </a:p>
          <a:p>
            <a:endParaRPr lang="en-GB" altLang="en-US" sz="1000" u="none"/>
          </a:p>
          <a:p>
            <a:pPr>
              <a:buFont typeface="Tahoma" panose="020B0604030504040204" pitchFamily="34" charset="0"/>
              <a:buAutoNum type="arabicPeriod"/>
            </a:pPr>
            <a:r>
              <a:rPr lang="en-GB" altLang="en-US" sz="1000" u="none"/>
              <a:t>Mineral fuels including oil: US$173.3 billion (48.5% of total exports)</a:t>
            </a:r>
          </a:p>
          <a:p>
            <a:pPr>
              <a:buFont typeface="Tahoma" panose="020B0604030504040204" pitchFamily="34" charset="0"/>
              <a:buAutoNum type="arabicPeriod"/>
            </a:pPr>
            <a:r>
              <a:rPr lang="en-GB" altLang="en-US" sz="1000" u="none"/>
              <a:t>Iron, steel: $18.8 billion (5.3%)</a:t>
            </a:r>
          </a:p>
          <a:p>
            <a:pPr>
              <a:buFont typeface="Tahoma" panose="020B0604030504040204" pitchFamily="34" charset="0"/>
              <a:buAutoNum type="arabicPeriod"/>
            </a:pPr>
            <a:r>
              <a:rPr lang="en-GB" altLang="en-US" sz="1000" u="none"/>
              <a:t>Gems, precious metals: $11 billion (3.1%)</a:t>
            </a:r>
          </a:p>
          <a:p>
            <a:pPr>
              <a:buFont typeface="Tahoma" panose="020B0604030504040204" pitchFamily="34" charset="0"/>
              <a:buAutoNum type="arabicPeriod"/>
            </a:pPr>
            <a:r>
              <a:rPr lang="en-GB" altLang="en-US" sz="1000" u="none"/>
              <a:t>Machinery including computers: $8.5 billion (2.4%)</a:t>
            </a:r>
          </a:p>
          <a:p>
            <a:pPr>
              <a:buFont typeface="Tahoma" panose="020B0604030504040204" pitchFamily="34" charset="0"/>
              <a:buAutoNum type="arabicPeriod"/>
            </a:pPr>
            <a:r>
              <a:rPr lang="en-GB" altLang="en-US" sz="1000" u="none"/>
              <a:t>Wood: $7.9 billion (2.2%)</a:t>
            </a:r>
          </a:p>
          <a:p>
            <a:pPr>
              <a:buFont typeface="Tahoma" panose="020B0604030504040204" pitchFamily="34" charset="0"/>
              <a:buAutoNum type="arabicPeriod"/>
            </a:pPr>
            <a:r>
              <a:rPr lang="en-GB" altLang="en-US" sz="1000" u="none"/>
              <a:t>Cereals: $7.5 billion (2.1%)</a:t>
            </a:r>
          </a:p>
          <a:p>
            <a:pPr>
              <a:buFont typeface="Tahoma" panose="020B0604030504040204" pitchFamily="34" charset="0"/>
              <a:buAutoNum type="arabicPeriod"/>
            </a:pPr>
            <a:r>
              <a:rPr lang="en-GB" altLang="en-US" sz="1000" u="none"/>
              <a:t>Fertilizers: $7.2 billion (2%)</a:t>
            </a:r>
          </a:p>
          <a:p>
            <a:pPr>
              <a:buFont typeface="Tahoma" panose="020B0604030504040204" pitchFamily="34" charset="0"/>
              <a:buAutoNum type="arabicPeriod"/>
            </a:pPr>
            <a:r>
              <a:rPr lang="en-GB" altLang="en-US" sz="1000" u="none"/>
              <a:t>Aluminum: $6.7 billion (1.9%)</a:t>
            </a:r>
          </a:p>
          <a:p>
            <a:pPr>
              <a:buFont typeface="Tahoma" panose="020B0604030504040204" pitchFamily="34" charset="0"/>
              <a:buAutoNum type="arabicPeriod"/>
            </a:pPr>
            <a:r>
              <a:rPr lang="en-GB" altLang="en-US" sz="1000" u="none"/>
              <a:t>Copper: $4.7 billion (1.3%)</a:t>
            </a:r>
          </a:p>
          <a:p>
            <a:pPr>
              <a:buFont typeface="Tahoma" panose="020B0604030504040204" pitchFamily="34" charset="0"/>
              <a:buAutoNum type="arabicPeriod"/>
            </a:pPr>
            <a:r>
              <a:rPr lang="en-GB" altLang="en-US" sz="1000" u="none"/>
              <a:t>Electrical machinery, equipment: $4.3 billion (1.2%)</a:t>
            </a:r>
          </a:p>
        </p:txBody>
      </p:sp>
      <p:sp>
        <p:nvSpPr>
          <p:cNvPr id="17411" name="Rectangle 3">
            <a:extLst>
              <a:ext uri="{FF2B5EF4-FFF2-40B4-BE49-F238E27FC236}">
                <a16:creationId xmlns:a16="http://schemas.microsoft.com/office/drawing/2014/main" id="{54689B35-B10A-475A-AA2C-E160D81B5F31}"/>
              </a:ext>
            </a:extLst>
          </p:cNvPr>
          <p:cNvSpPr>
            <a:spLocks noChangeArrowheads="1"/>
          </p:cNvSpPr>
          <p:nvPr/>
        </p:nvSpPr>
        <p:spPr bwMode="auto">
          <a:xfrm>
            <a:off x="4648200" y="76200"/>
            <a:ext cx="4572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en-GB" altLang="en-US" sz="1000" u="none"/>
              <a:t>The following export product groups represent the highest dollar value in </a:t>
            </a:r>
            <a:r>
              <a:rPr lang="en-GB" altLang="en-US" sz="1000" b="1" u="none"/>
              <a:t>American global shipments during 2017. </a:t>
            </a:r>
            <a:r>
              <a:rPr lang="en-GB" altLang="en-US" sz="1000" u="none"/>
              <a:t>Also shown is the percentage share each export category represents in terms of overall exports from the United States at the two-digit Harmonized Tariff System code level.</a:t>
            </a:r>
            <a:br>
              <a:rPr lang="en-GB" altLang="en-US" sz="1000" u="none"/>
            </a:br>
            <a:br>
              <a:rPr lang="en-GB" altLang="en-US" sz="1000" u="none"/>
            </a:br>
            <a:r>
              <a:rPr lang="en-GB" altLang="en-US" sz="1000" u="none"/>
              <a:t>At the more granular four-digit HTS level, America’s top export products are refined petroleum oils followed by cars, automotive parts and accessories, electronic integrated circuits then mobile phones. </a:t>
            </a:r>
            <a:endParaRPr lang="sr-Latn-RS" altLang="en-US" sz="1000" u="none"/>
          </a:p>
          <a:p>
            <a:endParaRPr lang="en-GB" altLang="en-US" sz="1000" u="none"/>
          </a:p>
          <a:p>
            <a:pPr>
              <a:buFont typeface="Tahoma" panose="020B0604030504040204" pitchFamily="34" charset="0"/>
              <a:buAutoNum type="arabicPeriod"/>
            </a:pPr>
            <a:r>
              <a:rPr lang="en-GB" altLang="en-US" sz="1000" u="none"/>
              <a:t>Machinery including computers: US$201.7 billion (13% of total exports)</a:t>
            </a:r>
          </a:p>
          <a:p>
            <a:pPr>
              <a:buFont typeface="Tahoma" panose="020B0604030504040204" pitchFamily="34" charset="0"/>
              <a:buAutoNum type="arabicPeriod"/>
            </a:pPr>
            <a:r>
              <a:rPr lang="en-GB" altLang="en-US" sz="1000" u="none"/>
              <a:t>Electrical machinery, equipment: $174.2 billion (11.3%)</a:t>
            </a:r>
          </a:p>
          <a:p>
            <a:pPr>
              <a:buFont typeface="Tahoma" panose="020B0604030504040204" pitchFamily="34" charset="0"/>
              <a:buAutoNum type="arabicPeriod"/>
            </a:pPr>
            <a:r>
              <a:rPr lang="en-GB" altLang="en-US" sz="1000" u="none"/>
              <a:t>Mineral fuels including oil: $138 billion (8.9%)</a:t>
            </a:r>
          </a:p>
          <a:p>
            <a:pPr>
              <a:buFont typeface="Tahoma" panose="020B0604030504040204" pitchFamily="34" charset="0"/>
              <a:buAutoNum type="arabicPeriod"/>
            </a:pPr>
            <a:r>
              <a:rPr lang="en-GB" altLang="en-US" sz="1000" u="none"/>
              <a:t>Aircraft, spacecraft: $131.2 billion (8.5%)</a:t>
            </a:r>
          </a:p>
          <a:p>
            <a:pPr>
              <a:buFont typeface="Tahoma" panose="020B0604030504040204" pitchFamily="34" charset="0"/>
              <a:buAutoNum type="arabicPeriod"/>
            </a:pPr>
            <a:r>
              <a:rPr lang="en-GB" altLang="en-US" sz="1000" u="none"/>
              <a:t>Vehicles: $130.1 billion (8.4%)</a:t>
            </a:r>
          </a:p>
          <a:p>
            <a:pPr>
              <a:buFont typeface="Tahoma" panose="020B0604030504040204" pitchFamily="34" charset="0"/>
              <a:buAutoNum type="arabicPeriod"/>
            </a:pPr>
            <a:r>
              <a:rPr lang="en-GB" altLang="en-US" sz="1000" u="none"/>
              <a:t>Optical, technical, medical apparatus: $83.6 billion (5.4%)</a:t>
            </a:r>
          </a:p>
          <a:p>
            <a:pPr>
              <a:buFont typeface="Tahoma" panose="020B0604030504040204" pitchFamily="34" charset="0"/>
              <a:buAutoNum type="arabicPeriod"/>
            </a:pPr>
            <a:r>
              <a:rPr lang="en-GB" altLang="en-US" sz="1000" u="none"/>
              <a:t>Plastics, plastic articles: $61.5 billion (4%)</a:t>
            </a:r>
          </a:p>
          <a:p>
            <a:pPr>
              <a:buFont typeface="Tahoma" panose="020B0604030504040204" pitchFamily="34" charset="0"/>
              <a:buAutoNum type="arabicPeriod"/>
            </a:pPr>
            <a:r>
              <a:rPr lang="en-GB" altLang="en-US" sz="1000" u="none"/>
              <a:t>Gems, precious metals: $60.4 billion (3.9%)</a:t>
            </a:r>
          </a:p>
          <a:p>
            <a:pPr>
              <a:buFont typeface="Tahoma" panose="020B0604030504040204" pitchFamily="34" charset="0"/>
              <a:buAutoNum type="arabicPeriod"/>
            </a:pPr>
            <a:r>
              <a:rPr lang="en-GB" altLang="en-US" sz="1000" u="none"/>
              <a:t>Pharmaceuticals: $45.1 billion (2.9%)</a:t>
            </a:r>
          </a:p>
          <a:p>
            <a:pPr>
              <a:buFont typeface="Tahoma" panose="020B0604030504040204" pitchFamily="34" charset="0"/>
              <a:buAutoNum type="arabicPeriod"/>
            </a:pPr>
            <a:r>
              <a:rPr lang="en-GB" altLang="en-US" sz="1000" u="none"/>
              <a:t>Organic chemicals: $36.2 billion (2.3%)</a:t>
            </a:r>
          </a:p>
        </p:txBody>
      </p:sp>
      <p:sp>
        <p:nvSpPr>
          <p:cNvPr id="17412" name="Rectangle 4">
            <a:extLst>
              <a:ext uri="{FF2B5EF4-FFF2-40B4-BE49-F238E27FC236}">
                <a16:creationId xmlns:a16="http://schemas.microsoft.com/office/drawing/2014/main" id="{EE199071-CC1E-40A6-90C3-6901302CEC19}"/>
              </a:ext>
            </a:extLst>
          </p:cNvPr>
          <p:cNvSpPr>
            <a:spLocks noChangeArrowheads="1"/>
          </p:cNvSpPr>
          <p:nvPr/>
        </p:nvSpPr>
        <p:spPr bwMode="auto">
          <a:xfrm>
            <a:off x="2662238" y="4672013"/>
            <a:ext cx="65532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en-GB" altLang="en-US" sz="800" u="none"/>
              <a:t>The following export product groups represent the highest dollar value in </a:t>
            </a:r>
            <a:r>
              <a:rPr lang="en-GB" altLang="en-US" sz="800" b="1" u="none"/>
              <a:t>Serbian global shipments during 2017</a:t>
            </a:r>
            <a:r>
              <a:rPr lang="en-GB" altLang="en-US" sz="800" u="none"/>
              <a:t>. Also shown is the percentage share each export category represents in terms of overall exports from Serbia.</a:t>
            </a:r>
          </a:p>
          <a:p>
            <a:pPr>
              <a:buFont typeface="Tahoma" panose="020B0604030504040204" pitchFamily="34" charset="0"/>
              <a:buAutoNum type="arabicPeriod"/>
            </a:pPr>
            <a:r>
              <a:rPr lang="en-GB" altLang="en-US" sz="800" u="none"/>
              <a:t>Electrical machinery, equipment: US$2.1 billion (12.6% of total exports)</a:t>
            </a:r>
          </a:p>
          <a:p>
            <a:pPr>
              <a:buFont typeface="Tahoma" panose="020B0604030504040204" pitchFamily="34" charset="0"/>
              <a:buAutoNum type="arabicPeriod"/>
            </a:pPr>
            <a:r>
              <a:rPr lang="en-GB" altLang="en-US" sz="800" u="none"/>
              <a:t>Vehicles: $1.4 billion (8.3%)</a:t>
            </a:r>
          </a:p>
          <a:p>
            <a:pPr>
              <a:buFont typeface="Tahoma" panose="020B0604030504040204" pitchFamily="34" charset="0"/>
              <a:buAutoNum type="arabicPeriod"/>
            </a:pPr>
            <a:r>
              <a:rPr lang="en-GB" altLang="en-US" sz="800" u="none"/>
              <a:t>Machinery including computers: $1.1 billion (6.7%)</a:t>
            </a:r>
          </a:p>
          <a:p>
            <a:pPr>
              <a:buFont typeface="Tahoma" panose="020B0604030504040204" pitchFamily="34" charset="0"/>
              <a:buAutoNum type="arabicPeriod"/>
            </a:pPr>
            <a:r>
              <a:rPr lang="en-GB" altLang="en-US" sz="800" u="none"/>
              <a:t>Plastics, plastic articles: $838.9 million (4.9%)</a:t>
            </a:r>
          </a:p>
          <a:p>
            <a:pPr>
              <a:buFont typeface="Tahoma" panose="020B0604030504040204" pitchFamily="34" charset="0"/>
              <a:buAutoNum type="arabicPeriod"/>
            </a:pPr>
            <a:r>
              <a:rPr lang="en-GB" altLang="en-US" sz="800" u="none"/>
              <a:t>Rubber, rubber articles: $795.8 million (4.7%)</a:t>
            </a:r>
          </a:p>
          <a:p>
            <a:pPr>
              <a:buFont typeface="Tahoma" panose="020B0604030504040204" pitchFamily="34" charset="0"/>
              <a:buAutoNum type="arabicPeriod"/>
            </a:pPr>
            <a:r>
              <a:rPr lang="en-GB" altLang="en-US" sz="800" u="none"/>
              <a:t>Iron, steel: $748.7 million (4.4%)</a:t>
            </a:r>
          </a:p>
          <a:p>
            <a:pPr>
              <a:buFont typeface="Tahoma" panose="020B0604030504040204" pitchFamily="34" charset="0"/>
              <a:buAutoNum type="arabicPeriod"/>
            </a:pPr>
            <a:r>
              <a:rPr lang="en-GB" altLang="en-US" sz="800" u="none"/>
              <a:t>Fruits, nuts: $661.8 million (3.9%)</a:t>
            </a:r>
          </a:p>
          <a:p>
            <a:pPr>
              <a:buFont typeface="Tahoma" panose="020B0604030504040204" pitchFamily="34" charset="0"/>
              <a:buAutoNum type="arabicPeriod"/>
            </a:pPr>
            <a:r>
              <a:rPr lang="en-GB" altLang="en-US" sz="800" u="none"/>
              <a:t>Copper: $580.3 million (3.4%)</a:t>
            </a:r>
          </a:p>
          <a:p>
            <a:pPr>
              <a:buFont typeface="Tahoma" panose="020B0604030504040204" pitchFamily="34" charset="0"/>
              <a:buAutoNum type="arabicPeriod"/>
            </a:pPr>
            <a:r>
              <a:rPr lang="en-GB" altLang="en-US" sz="800" u="none"/>
              <a:t>Furniture, bedding, lighting, signs, prefab buildings: $527.1 million (3.1%)</a:t>
            </a:r>
          </a:p>
          <a:p>
            <a:pPr>
              <a:buFont typeface="Tahoma" panose="020B0604030504040204" pitchFamily="34" charset="0"/>
              <a:buAutoNum type="arabicPeriod"/>
            </a:pPr>
            <a:r>
              <a:rPr lang="en-GB" altLang="en-US" sz="800" u="none"/>
              <a:t>Articles of iron or steel: $473.7 million (2.8%)</a:t>
            </a:r>
          </a:p>
          <a:p>
            <a:r>
              <a:rPr lang="en-GB" altLang="en-US" sz="800" u="none"/>
              <a:t>Serbia’s top 10 exports accounted for 54.8% of the overall value of its global shipments.</a:t>
            </a:r>
          </a:p>
          <a:p>
            <a:r>
              <a:rPr lang="en-GB" altLang="en-US" sz="800" u="none"/>
              <a:t>Iron and steel was the fastest-growing among the top 10 export categories, up 57.3% in value from 2016 to 2017.</a:t>
            </a:r>
          </a:p>
          <a:p>
            <a:r>
              <a:rPr lang="en-GB" altLang="en-US" sz="800" u="none"/>
              <a:t>In second place for improving export sales was rubber and rubber articles which appreciated by 42.7%.</a:t>
            </a:r>
          </a:p>
          <a:p>
            <a:r>
              <a:rPr lang="en-GB" altLang="en-US" sz="800" u="none"/>
              <a:t>Serbian copper exports posted the third-fastest gain in value up 37.9%.</a:t>
            </a:r>
          </a:p>
          <a:p>
            <a:r>
              <a:rPr lang="en-GB" altLang="en-US" sz="800" u="none"/>
              <a:t>Only one top category declined year over year, namely the -8% setback for vehicles.</a:t>
            </a:r>
          </a:p>
        </p:txBody>
      </p:sp>
      <p:sp>
        <p:nvSpPr>
          <p:cNvPr id="17413" name="Rectangle 5">
            <a:extLst>
              <a:ext uri="{FF2B5EF4-FFF2-40B4-BE49-F238E27FC236}">
                <a16:creationId xmlns:a16="http://schemas.microsoft.com/office/drawing/2014/main" id="{7023D937-4959-4988-A904-206FE3A23FD0}"/>
              </a:ext>
            </a:extLst>
          </p:cNvPr>
          <p:cNvSpPr>
            <a:spLocks noChangeArrowheads="1"/>
          </p:cNvSpPr>
          <p:nvPr/>
        </p:nvSpPr>
        <p:spPr bwMode="auto">
          <a:xfrm>
            <a:off x="147638" y="367665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en-GB" altLang="en-US" sz="800" u="none"/>
              <a:t>Among the top 10 export categories year over year, mineral fuels including oil was the fastest-growing U.S. shipment via its 47.3% value gain from 2016 to 2017.</a:t>
            </a:r>
          </a:p>
          <a:p>
            <a:r>
              <a:rPr lang="en-GB" altLang="en-US" sz="800" u="none"/>
              <a:t>In second place for improving export sales were organic chemicals which rose 6.6%.</a:t>
            </a:r>
          </a:p>
          <a:p>
            <a:r>
              <a:rPr lang="en-GB" altLang="en-US" sz="800" u="none"/>
              <a:t>America’s exported machinery including computers appreciated by 5.8% year over year.</a:t>
            </a:r>
          </a:p>
          <a:p>
            <a:r>
              <a:rPr lang="en-GB" altLang="en-US" sz="800" u="none"/>
              <a:t>There were two decliners among America’s top 10 export categories in 2017 compared to 2016: aircraft and spacecraft (down -2.7%) and pharmaceuticals (down -4.1%).</a:t>
            </a:r>
          </a:p>
        </p:txBody>
      </p:sp>
      <p:sp>
        <p:nvSpPr>
          <p:cNvPr id="2" name="Slide Number Placeholder 1">
            <a:extLst>
              <a:ext uri="{FF2B5EF4-FFF2-40B4-BE49-F238E27FC236}">
                <a16:creationId xmlns:a16="http://schemas.microsoft.com/office/drawing/2014/main" id="{14C66C58-2AFF-4641-8FE5-C1BA77F9999F}"/>
              </a:ext>
            </a:extLst>
          </p:cNvPr>
          <p:cNvSpPr>
            <a:spLocks noGrp="1"/>
          </p:cNvSpPr>
          <p:nvPr>
            <p:ph type="sldNum" sz="quarter" idx="12"/>
          </p:nvPr>
        </p:nvSpPr>
        <p:spPr/>
        <p:txBody>
          <a:bodyPr/>
          <a:lstStyle/>
          <a:p>
            <a:pPr>
              <a:defRPr/>
            </a:pPr>
            <a:fld id="{9EF89343-003E-40F2-8D25-B889AC27EC6D}"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AF5C305-420B-49A1-8714-0F8D58BFB26B}"/>
              </a:ext>
            </a:extLst>
          </p:cNvPr>
          <p:cNvSpPr>
            <a:spLocks noChangeArrowheads="1"/>
          </p:cNvSpPr>
          <p:nvPr/>
        </p:nvSpPr>
        <p:spPr bwMode="auto">
          <a:xfrm>
            <a:off x="533400" y="304800"/>
            <a:ext cx="8305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b="1">
                <a:latin typeface="Verdana" panose="020B0604030504040204" pitchFamily="34" charset="0"/>
              </a:rPr>
              <a:t>Kriva relativne ponude (kriva recipročne tražnje) </a:t>
            </a:r>
          </a:p>
          <a:p>
            <a:pPr>
              <a:spcBef>
                <a:spcPct val="0"/>
              </a:spcBef>
              <a:buClrTx/>
              <a:buSzTx/>
              <a:buFontTx/>
              <a:buNone/>
            </a:pPr>
            <a:endParaRPr lang="en-US" altLang="en-US" b="1">
              <a:latin typeface="Verdana" panose="020B0604030504040204" pitchFamily="34" charset="0"/>
            </a:endParaRPr>
          </a:p>
          <a:p>
            <a:pPr>
              <a:spcBef>
                <a:spcPct val="0"/>
              </a:spcBef>
              <a:buClrTx/>
              <a:buSzTx/>
              <a:buFontTx/>
              <a:buNone/>
            </a:pPr>
            <a:endParaRPr lang="sr-Latn-RS" altLang="en-US" u="none">
              <a:latin typeface="Verdana" panose="020B0604030504040204" pitchFamily="34" charset="0"/>
            </a:endParaRPr>
          </a:p>
          <a:p>
            <a:pPr>
              <a:spcBef>
                <a:spcPct val="0"/>
              </a:spcBef>
              <a:buClrTx/>
              <a:buSzTx/>
              <a:buFontTx/>
              <a:buNone/>
            </a:pPr>
            <a:r>
              <a:rPr lang="vi-VN" altLang="en-US" u="none">
                <a:latin typeface="Verdana" panose="020B0604030504040204" pitchFamily="34" charset="0"/>
              </a:rPr>
              <a:t>uveli u međunarodnu ekonomi</a:t>
            </a:r>
            <a:r>
              <a:rPr lang="en-US" altLang="en-US" u="none">
                <a:latin typeface="Verdana" panose="020B0604030504040204" pitchFamily="34" charset="0"/>
              </a:rPr>
              <a:t>j</a:t>
            </a:r>
            <a:r>
              <a:rPr lang="vi-VN" altLang="en-US" u="none">
                <a:latin typeface="Verdana" panose="020B0604030504040204" pitchFamily="34" charset="0"/>
              </a:rPr>
              <a:t>u</a:t>
            </a:r>
            <a:r>
              <a:rPr lang="sr-Latn-RS" altLang="en-US" u="none">
                <a:latin typeface="Verdana" panose="020B0604030504040204" pitchFamily="34" charset="0"/>
              </a:rPr>
              <a:t>:</a:t>
            </a:r>
            <a:r>
              <a:rPr lang="vi-VN" altLang="en-US" u="none">
                <a:latin typeface="Verdana" panose="020B0604030504040204" pitchFamily="34" charset="0"/>
              </a:rPr>
              <a:t> </a:t>
            </a:r>
            <a:endParaRPr lang="en-US" altLang="en-US" u="none">
              <a:latin typeface="Verdana" panose="020B0604030504040204" pitchFamily="34" charset="0"/>
            </a:endParaRPr>
          </a:p>
          <a:p>
            <a:pPr>
              <a:spcBef>
                <a:spcPct val="0"/>
              </a:spcBef>
              <a:buClrTx/>
              <a:buSzTx/>
              <a:buFontTx/>
              <a:buNone/>
            </a:pPr>
            <a:endParaRPr lang="en-US" altLang="en-US" u="none">
              <a:latin typeface="Verdana" panose="020B0604030504040204" pitchFamily="34" charset="0"/>
            </a:endParaRPr>
          </a:p>
          <a:p>
            <a:pPr>
              <a:spcBef>
                <a:spcPct val="0"/>
              </a:spcBef>
              <a:buClrTx/>
              <a:buSzTx/>
              <a:buFontTx/>
              <a:buNone/>
            </a:pPr>
            <a:r>
              <a:rPr lang="vi-VN" altLang="en-US" u="none">
                <a:latin typeface="Verdana" panose="020B0604030504040204" pitchFamily="34" charset="0"/>
              </a:rPr>
              <a:t>Alfred Maršal (</a:t>
            </a:r>
            <a:r>
              <a:rPr lang="vi-VN" altLang="en-US" i="1" u="none">
                <a:latin typeface="Verdana" panose="020B0604030504040204" pitchFamily="34" charset="0"/>
              </a:rPr>
              <a:t>Alfred Marshall) i </a:t>
            </a:r>
            <a:endParaRPr lang="en-US" altLang="en-US" i="1" u="none">
              <a:latin typeface="Verdana" panose="020B0604030504040204" pitchFamily="34" charset="0"/>
            </a:endParaRPr>
          </a:p>
          <a:p>
            <a:pPr>
              <a:spcBef>
                <a:spcPct val="0"/>
              </a:spcBef>
              <a:buClrTx/>
              <a:buSzTx/>
              <a:buFontTx/>
              <a:buNone/>
            </a:pPr>
            <a:r>
              <a:rPr lang="vi-VN" altLang="en-US" i="1" u="none">
                <a:latin typeface="Verdana" panose="020B0604030504040204" pitchFamily="34" charset="0"/>
              </a:rPr>
              <a:t>Isidro Edžvort</a:t>
            </a:r>
            <a:r>
              <a:rPr lang="sr-Latn-RS" altLang="en-US" i="1" u="none">
                <a:latin typeface="Verdana" panose="020B0604030504040204" pitchFamily="34" charset="0"/>
              </a:rPr>
              <a:t> </a:t>
            </a:r>
            <a:r>
              <a:rPr lang="en-US" altLang="en-US" u="none">
                <a:latin typeface="Verdana" panose="020B0604030504040204" pitchFamily="34" charset="0"/>
              </a:rPr>
              <a:t>(</a:t>
            </a:r>
            <a:r>
              <a:rPr lang="en-US" altLang="en-US" i="1" u="none">
                <a:latin typeface="Verdana" panose="020B0604030504040204" pitchFamily="34" charset="0"/>
              </a:rPr>
              <a:t>Ysidro Edgeworth), </a:t>
            </a:r>
            <a:endParaRPr lang="sr-Latn-RS" altLang="en-US" i="1" u="none">
              <a:latin typeface="Verdana" panose="020B0604030504040204" pitchFamily="34" charset="0"/>
            </a:endParaRPr>
          </a:p>
          <a:p>
            <a:pPr>
              <a:spcBef>
                <a:spcPct val="0"/>
              </a:spcBef>
              <a:buClrTx/>
              <a:buSzTx/>
              <a:buFontTx/>
              <a:buNone/>
            </a:pPr>
            <a:endParaRPr lang="sr-Latn-RS" altLang="en-US" i="1" u="none">
              <a:latin typeface="Verdana" panose="020B0604030504040204" pitchFamily="34" charset="0"/>
            </a:endParaRPr>
          </a:p>
          <a:p>
            <a:pPr>
              <a:spcBef>
                <a:spcPct val="0"/>
              </a:spcBef>
              <a:buClrTx/>
              <a:buSzTx/>
              <a:buFontTx/>
              <a:buNone/>
            </a:pPr>
            <a:r>
              <a:rPr lang="en-US" altLang="en-US" i="1" u="none">
                <a:latin typeface="Verdana" panose="020B0604030504040204" pitchFamily="34" charset="0"/>
              </a:rPr>
              <a:t>dvojica britanskih ekonomista na prelomu dvadesetog veka. </a:t>
            </a:r>
            <a:endParaRPr lang="en-US" altLang="en-US" u="none">
              <a:latin typeface="Verdana" panose="020B0604030504040204" pitchFamily="34" charset="0"/>
            </a:endParaRPr>
          </a:p>
        </p:txBody>
      </p:sp>
      <p:sp>
        <p:nvSpPr>
          <p:cNvPr id="2" name="Slide Number Placeholder 1">
            <a:extLst>
              <a:ext uri="{FF2B5EF4-FFF2-40B4-BE49-F238E27FC236}">
                <a16:creationId xmlns:a16="http://schemas.microsoft.com/office/drawing/2014/main" id="{DEB461FD-59FE-4DA4-B647-8BEE68D90E77}"/>
              </a:ext>
            </a:extLst>
          </p:cNvPr>
          <p:cNvSpPr>
            <a:spLocks noGrp="1"/>
          </p:cNvSpPr>
          <p:nvPr>
            <p:ph type="sldNum" sz="quarter" idx="12"/>
          </p:nvPr>
        </p:nvSpPr>
        <p:spPr/>
        <p:txBody>
          <a:bodyPr/>
          <a:lstStyle/>
          <a:p>
            <a:pPr>
              <a:defRPr/>
            </a:pPr>
            <a:fld id="{D74A7B3E-259B-4B32-A2AD-F766DFA8EE20}"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sr-Latn-CS" dirty="0"/>
              <a:t>13. </a:t>
            </a:r>
            <a:r>
              <a:rPr lang="nb-NO" dirty="0"/>
              <a:t>Kako ćete se suprotstaviti stavu</a:t>
            </a:r>
            <a:r>
              <a:rPr lang="sr-Latn-CS" dirty="0"/>
              <a:t>…</a:t>
            </a:r>
            <a:endParaRPr lang="en-US" dirty="0"/>
          </a:p>
        </p:txBody>
      </p:sp>
      <p:sp>
        <p:nvSpPr>
          <p:cNvPr id="3" name="Content Placeholder 2"/>
          <p:cNvSpPr>
            <a:spLocks noGrp="1"/>
          </p:cNvSpPr>
          <p:nvPr>
            <p:ph idx="1"/>
          </p:nvPr>
        </p:nvSpPr>
        <p:spPr/>
        <p:txBody>
          <a:bodyPr/>
          <a:lstStyle/>
          <a:p>
            <a:pPr eaLnBrk="1" hangingPunct="1">
              <a:buFont typeface="Wingdings" pitchFamily="2" charset="2"/>
              <a:buNone/>
              <a:defRPr/>
            </a:pPr>
            <a:r>
              <a:rPr lang="sr-Latn-CS" dirty="0"/>
              <a:t>…</a:t>
            </a:r>
            <a:r>
              <a:rPr lang="nb-NO" dirty="0"/>
              <a:t>da bi Sjedinjene</a:t>
            </a:r>
            <a:r>
              <a:rPr lang="sr-Latn-CS" dirty="0"/>
              <a:t> </a:t>
            </a:r>
            <a:r>
              <a:rPr lang="en-US" dirty="0" err="1"/>
              <a:t>Države</a:t>
            </a:r>
            <a:r>
              <a:rPr lang="en-US" dirty="0"/>
              <a:t> </a:t>
            </a:r>
            <a:r>
              <a:rPr lang="en-US" dirty="0" err="1"/>
              <a:t>trebalo</a:t>
            </a:r>
            <a:r>
              <a:rPr lang="en-US" dirty="0"/>
              <a:t> da </a:t>
            </a:r>
            <a:r>
              <a:rPr lang="en-US" dirty="0" err="1"/>
              <a:t>ograniče</a:t>
            </a:r>
            <a:r>
              <a:rPr lang="en-US" dirty="0"/>
              <a:t> </a:t>
            </a:r>
            <a:r>
              <a:rPr lang="en-US" dirty="0" err="1"/>
              <a:t>uvoz</a:t>
            </a:r>
            <a:r>
              <a:rPr lang="en-US" dirty="0"/>
              <a:t> </a:t>
            </a:r>
            <a:r>
              <a:rPr lang="en-US" dirty="0" err="1"/>
              <a:t>tekstila</a:t>
            </a:r>
            <a:r>
              <a:rPr lang="en-US" dirty="0"/>
              <a:t> da bi se</a:t>
            </a:r>
            <a:r>
              <a:rPr lang="sr-Latn-CS" dirty="0"/>
              <a:t> </a:t>
            </a:r>
            <a:r>
              <a:rPr lang="en-US" dirty="0" err="1"/>
              <a:t>zaštitila</a:t>
            </a:r>
            <a:r>
              <a:rPr lang="en-US" dirty="0"/>
              <a:t> </a:t>
            </a:r>
            <a:r>
              <a:rPr lang="en-US" dirty="0" err="1"/>
              <a:t>američka</a:t>
            </a:r>
            <a:r>
              <a:rPr lang="en-US" dirty="0"/>
              <a:t> </a:t>
            </a:r>
            <a:r>
              <a:rPr lang="en-US" dirty="0" err="1"/>
              <a:t>radna</a:t>
            </a:r>
            <a:r>
              <a:rPr lang="en-US" dirty="0"/>
              <a:t> </a:t>
            </a:r>
            <a:r>
              <a:rPr lang="en-US" dirty="0" err="1"/>
              <a:t>mesta</a:t>
            </a:r>
            <a:r>
              <a:rPr lang="en-US" dirty="0"/>
              <a:t>?</a:t>
            </a:r>
            <a:endParaRPr lang="sr-Latn-CS" dirty="0"/>
          </a:p>
          <a:p>
            <a:pPr eaLnBrk="1" hangingPunct="1">
              <a:defRPr/>
            </a:pPr>
            <a:r>
              <a:rPr lang="sr-Latn-CS" dirty="0"/>
              <a:t>SAD komparativno zaostaje u proizvodnji tekstila. Sprečavanjem uvoza tekstila, </a:t>
            </a:r>
            <a:r>
              <a:rPr lang="sr-Latn-CS" u="sng" dirty="0"/>
              <a:t>radnici NEĆE prelaziti u grane gde SAD ima komparativne prednosti </a:t>
            </a:r>
            <a:r>
              <a:rPr lang="sr-Latn-CS" u="sng" dirty="0">
                <a:solidFill>
                  <a:srgbClr val="FFFF00"/>
                </a:solidFill>
              </a:rPr>
              <a:t>i </a:t>
            </a:r>
            <a:r>
              <a:rPr lang="sr-Latn-CS" dirty="0">
                <a:solidFill>
                  <a:srgbClr val="FFFF00"/>
                </a:solidFill>
              </a:rPr>
              <a:t>gde su plate veće</a:t>
            </a:r>
            <a:endParaRPr lang="en-US" dirty="0">
              <a:solidFill>
                <a:srgbClr val="FFFF00"/>
              </a:solidFill>
            </a:endParaRPr>
          </a:p>
        </p:txBody>
      </p:sp>
      <p:sp>
        <p:nvSpPr>
          <p:cNvPr id="4" name="Slide Number Placeholder 3">
            <a:extLst>
              <a:ext uri="{FF2B5EF4-FFF2-40B4-BE49-F238E27FC236}">
                <a16:creationId xmlns:a16="http://schemas.microsoft.com/office/drawing/2014/main" id="{9D7C38E8-0DF0-475F-8DC5-88718704398E}"/>
              </a:ext>
            </a:extLst>
          </p:cNvPr>
          <p:cNvSpPr>
            <a:spLocks noGrp="1"/>
          </p:cNvSpPr>
          <p:nvPr>
            <p:ph type="sldNum" sz="quarter" idx="12"/>
          </p:nvPr>
        </p:nvSpPr>
        <p:spPr/>
        <p:txBody>
          <a:bodyPr/>
          <a:lstStyle/>
          <a:p>
            <a:pPr>
              <a:defRPr/>
            </a:pPr>
            <a:fld id="{1A55FB4D-EF57-4D4B-A13E-73FB1369E1D1}"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FAC79B7-5747-492F-8396-3A6B1CCF80D9}"/>
              </a:ext>
            </a:extLst>
          </p:cNvPr>
          <p:cNvSpPr>
            <a:spLocks noGrp="1" noChangeArrowheads="1"/>
          </p:cNvSpPr>
          <p:nvPr>
            <p:ph type="title"/>
          </p:nvPr>
        </p:nvSpPr>
        <p:spPr/>
        <p:txBody>
          <a:bodyPr/>
          <a:lstStyle/>
          <a:p>
            <a:pPr eaLnBrk="1" hangingPunct="1"/>
            <a:r>
              <a:rPr lang="en-US" altLang="en-US">
                <a:effectLst/>
              </a:rPr>
              <a:t>Kriva relativne ponude</a:t>
            </a:r>
            <a:br>
              <a:rPr lang="en-US" altLang="en-US" b="0">
                <a:effectLst/>
              </a:rPr>
            </a:br>
            <a:r>
              <a:rPr lang="sr-Latn-CS" altLang="en-US" b="0">
                <a:effectLst/>
              </a:rPr>
              <a:t>(offer curve – supply curve)</a:t>
            </a:r>
            <a:endParaRPr lang="en-US" altLang="en-US" b="0">
              <a:effectLst/>
            </a:endParaRPr>
          </a:p>
        </p:txBody>
      </p:sp>
      <p:pic>
        <p:nvPicPr>
          <p:cNvPr id="19459" name="Picture 4">
            <a:extLst>
              <a:ext uri="{FF2B5EF4-FFF2-40B4-BE49-F238E27FC236}">
                <a16:creationId xmlns:a16="http://schemas.microsoft.com/office/drawing/2014/main" id="{7B132F54-B9A3-4819-8440-D541B84E247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49375" y="2044700"/>
            <a:ext cx="7642225" cy="3603625"/>
          </a:xfrm>
          <a:noFill/>
          <a:extLst>
            <a:ext uri="{909E8E84-426E-40DD-AFC4-6F175D3DCCD1}">
              <a14:hiddenFill xmlns:a14="http://schemas.microsoft.com/office/drawing/2010/main">
                <a:solidFill>
                  <a:srgbClr val="FFFFFF"/>
                </a:solidFill>
              </a14:hiddenFill>
            </a:ext>
          </a:extLst>
        </p:spPr>
      </p:pic>
      <p:sp>
        <p:nvSpPr>
          <p:cNvPr id="183301" name="AutoShape 5">
            <a:extLst>
              <a:ext uri="{FF2B5EF4-FFF2-40B4-BE49-F238E27FC236}">
                <a16:creationId xmlns:a16="http://schemas.microsoft.com/office/drawing/2014/main" id="{5AC01732-0119-4E39-80D2-17F30E291872}"/>
              </a:ext>
            </a:extLst>
          </p:cNvPr>
          <p:cNvSpPr>
            <a:spLocks noChangeArrowheads="1"/>
          </p:cNvSpPr>
          <p:nvPr/>
        </p:nvSpPr>
        <p:spPr bwMode="auto">
          <a:xfrm>
            <a:off x="3167063" y="3589338"/>
            <a:ext cx="914400" cy="4572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2" name="AutoShape 6">
            <a:extLst>
              <a:ext uri="{FF2B5EF4-FFF2-40B4-BE49-F238E27FC236}">
                <a16:creationId xmlns:a16="http://schemas.microsoft.com/office/drawing/2014/main" id="{FA3D4DDD-BEEB-4CCC-A716-2269B332BE7C}"/>
              </a:ext>
            </a:extLst>
          </p:cNvPr>
          <p:cNvSpPr>
            <a:spLocks noChangeArrowheads="1"/>
          </p:cNvSpPr>
          <p:nvPr/>
        </p:nvSpPr>
        <p:spPr bwMode="auto">
          <a:xfrm flipH="1">
            <a:off x="6172200" y="4724400"/>
            <a:ext cx="914400" cy="3810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Verdana" panose="020B0604030504040204" pitchFamily="34" charset="0"/>
            </a:endParaRPr>
          </a:p>
        </p:txBody>
      </p:sp>
      <p:sp>
        <p:nvSpPr>
          <p:cNvPr id="183305" name="AutoShape 9">
            <a:extLst>
              <a:ext uri="{FF2B5EF4-FFF2-40B4-BE49-F238E27FC236}">
                <a16:creationId xmlns:a16="http://schemas.microsoft.com/office/drawing/2014/main" id="{56171E3E-203D-4660-9ED2-718851F80715}"/>
              </a:ext>
            </a:extLst>
          </p:cNvPr>
          <p:cNvSpPr>
            <a:spLocks noChangeArrowheads="1"/>
          </p:cNvSpPr>
          <p:nvPr/>
        </p:nvSpPr>
        <p:spPr bwMode="auto">
          <a:xfrm>
            <a:off x="3505200" y="3276600"/>
            <a:ext cx="1371600" cy="13716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6" name="AutoShape 10">
            <a:extLst>
              <a:ext uri="{FF2B5EF4-FFF2-40B4-BE49-F238E27FC236}">
                <a16:creationId xmlns:a16="http://schemas.microsoft.com/office/drawing/2014/main" id="{D9043636-05CA-4634-BC30-3676DF5CBF38}"/>
              </a:ext>
            </a:extLst>
          </p:cNvPr>
          <p:cNvSpPr>
            <a:spLocks noChangeArrowheads="1"/>
          </p:cNvSpPr>
          <p:nvPr/>
        </p:nvSpPr>
        <p:spPr bwMode="auto">
          <a:xfrm flipH="1">
            <a:off x="6172200" y="3733800"/>
            <a:ext cx="1371600" cy="13716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9" name="Freeform 13">
            <a:extLst>
              <a:ext uri="{FF2B5EF4-FFF2-40B4-BE49-F238E27FC236}">
                <a16:creationId xmlns:a16="http://schemas.microsoft.com/office/drawing/2014/main" id="{7174AEE1-304E-4D51-9C1E-AB18E24037DA}"/>
              </a:ext>
            </a:extLst>
          </p:cNvPr>
          <p:cNvSpPr>
            <a:spLocks/>
          </p:cNvSpPr>
          <p:nvPr/>
        </p:nvSpPr>
        <p:spPr bwMode="auto">
          <a:xfrm>
            <a:off x="6172200" y="3276600"/>
            <a:ext cx="1549400" cy="1828800"/>
          </a:xfrm>
          <a:custGeom>
            <a:avLst/>
            <a:gdLst>
              <a:gd name="T0" fmla="*/ 0 w 976"/>
              <a:gd name="T1" fmla="*/ 2147483646 h 1152"/>
              <a:gd name="T2" fmla="*/ 2147483646 w 976"/>
              <a:gd name="T3" fmla="*/ 2147483646 h 1152"/>
              <a:gd name="T4" fmla="*/ 2147483646 w 976"/>
              <a:gd name="T5" fmla="*/ 2147483646 h 1152"/>
              <a:gd name="T6" fmla="*/ 2147483646 w 976"/>
              <a:gd name="T7" fmla="*/ 2147483646 h 1152"/>
              <a:gd name="T8" fmla="*/ 2147483646 w 976"/>
              <a:gd name="T9" fmla="*/ 0 h 1152"/>
              <a:gd name="T10" fmla="*/ 0 60000 65536"/>
              <a:gd name="T11" fmla="*/ 0 60000 65536"/>
              <a:gd name="T12" fmla="*/ 0 60000 65536"/>
              <a:gd name="T13" fmla="*/ 0 60000 65536"/>
              <a:gd name="T14" fmla="*/ 0 60000 65536"/>
              <a:gd name="T15" fmla="*/ 0 w 976"/>
              <a:gd name="T16" fmla="*/ 0 h 1152"/>
              <a:gd name="T17" fmla="*/ 976 w 976"/>
              <a:gd name="T18" fmla="*/ 1152 h 1152"/>
            </a:gdLst>
            <a:ahLst/>
            <a:cxnLst>
              <a:cxn ang="T10">
                <a:pos x="T0" y="T1"/>
              </a:cxn>
              <a:cxn ang="T11">
                <a:pos x="T2" y="T3"/>
              </a:cxn>
              <a:cxn ang="T12">
                <a:pos x="T4" y="T5"/>
              </a:cxn>
              <a:cxn ang="T13">
                <a:pos x="T6" y="T7"/>
              </a:cxn>
              <a:cxn ang="T14">
                <a:pos x="T8" y="T9"/>
              </a:cxn>
            </a:cxnLst>
            <a:rect l="T15" t="T16" r="T17" b="T18"/>
            <a:pathLst>
              <a:path w="976" h="1152">
                <a:moveTo>
                  <a:pt x="0" y="1152"/>
                </a:moveTo>
                <a:cubicBezTo>
                  <a:pt x="136" y="1136"/>
                  <a:pt x="272" y="1120"/>
                  <a:pt x="384" y="1056"/>
                </a:cubicBezTo>
                <a:cubicBezTo>
                  <a:pt x="496" y="992"/>
                  <a:pt x="592" y="896"/>
                  <a:pt x="672" y="768"/>
                </a:cubicBezTo>
                <a:cubicBezTo>
                  <a:pt x="752" y="640"/>
                  <a:pt x="816" y="416"/>
                  <a:pt x="864" y="288"/>
                </a:cubicBezTo>
                <a:cubicBezTo>
                  <a:pt x="912" y="160"/>
                  <a:pt x="976" y="48"/>
                  <a:pt x="960" y="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65" name="Rectangle 8">
            <a:extLst>
              <a:ext uri="{FF2B5EF4-FFF2-40B4-BE49-F238E27FC236}">
                <a16:creationId xmlns:a16="http://schemas.microsoft.com/office/drawing/2014/main" id="{B6B643B3-B064-4732-8012-9501FF8CAEB3}"/>
              </a:ext>
            </a:extLst>
          </p:cNvPr>
          <p:cNvSpPr>
            <a:spLocks noChangeArrowheads="1"/>
          </p:cNvSpPr>
          <p:nvPr/>
        </p:nvSpPr>
        <p:spPr bwMode="auto">
          <a:xfrm>
            <a:off x="1447800" y="5715000"/>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l-PL" altLang="en-US" sz="1800">
                <a:latin typeface="Verdana" panose="020B0604030504040204" pitchFamily="34" charset="0"/>
              </a:rPr>
              <a:t>pokazuje koju količinu uvoznog proizvoda</a:t>
            </a:r>
            <a:r>
              <a:rPr lang="en-US" altLang="en-US" sz="1800">
                <a:latin typeface="Verdana" panose="020B0604030504040204" pitchFamily="34" charset="0"/>
              </a:rPr>
              <a:t> ona trazi, a za koji je </a:t>
            </a:r>
            <a:r>
              <a:rPr lang="vi-VN" altLang="en-US" sz="1800">
                <a:latin typeface="Verdana" panose="020B0604030504040204" pitchFamily="34" charset="0"/>
              </a:rPr>
              <a:t>spremna </a:t>
            </a:r>
            <a:r>
              <a:rPr lang="en-US" altLang="en-US" sz="1800">
                <a:latin typeface="Verdana" panose="020B0604030504040204" pitchFamily="34" charset="0"/>
              </a:rPr>
              <a:t>da </a:t>
            </a:r>
            <a:r>
              <a:rPr lang="vi-VN" altLang="en-US" sz="1800">
                <a:latin typeface="Verdana" panose="020B0604030504040204" pitchFamily="34" charset="0"/>
              </a:rPr>
              <a:t>da ponudi određenu količinu svog izvoznog proizvoda.</a:t>
            </a:r>
            <a:endParaRPr lang="en-US"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D063E9C8-4B2E-48C0-90F0-4E89FEAB78FE}"/>
              </a:ext>
            </a:extLst>
          </p:cNvPr>
          <p:cNvSpPr>
            <a:spLocks noGrp="1"/>
          </p:cNvSpPr>
          <p:nvPr>
            <p:ph type="sldNum" sz="quarter" idx="12"/>
          </p:nvPr>
        </p:nvSpPr>
        <p:spPr/>
        <p:txBody>
          <a:bodyPr/>
          <a:lstStyle/>
          <a:p>
            <a:pPr>
              <a:defRPr/>
            </a:pPr>
            <a:fld id="{1A55FB4D-EF57-4D4B-A13E-73FB1369E1D1}" type="slidenum">
              <a:rPr lang="en-US" smtClean="0"/>
              <a:pPr>
                <a:defRPr/>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83301"/>
                                        </p:tgtEl>
                                      </p:cBhvr>
                                    </p:animEffect>
                                    <p:set>
                                      <p:cBhvr>
                                        <p:cTn id="15" dur="1" fill="hold">
                                          <p:stCondLst>
                                            <p:cond delay="499"/>
                                          </p:stCondLst>
                                        </p:cTn>
                                        <p:tgtEl>
                                          <p:spTgt spid="18330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83302"/>
                                        </p:tgtEl>
                                      </p:cBhvr>
                                    </p:animEffect>
                                    <p:set>
                                      <p:cBhvr>
                                        <p:cTn id="20" dur="1" fill="hold">
                                          <p:stCondLst>
                                            <p:cond delay="499"/>
                                          </p:stCondLst>
                                        </p:cTn>
                                        <p:tgtEl>
                                          <p:spTgt spid="183302"/>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330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330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83305"/>
                                        </p:tgtEl>
                                      </p:cBhvr>
                                    </p:animEffect>
                                    <p:set>
                                      <p:cBhvr>
                                        <p:cTn id="33" dur="1" fill="hold">
                                          <p:stCondLst>
                                            <p:cond delay="499"/>
                                          </p:stCondLst>
                                        </p:cTn>
                                        <p:tgtEl>
                                          <p:spTgt spid="183305"/>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83306"/>
                                        </p:tgtEl>
                                      </p:cBhvr>
                                    </p:animEffect>
                                    <p:set>
                                      <p:cBhvr>
                                        <p:cTn id="36" dur="1" fill="hold">
                                          <p:stCondLst>
                                            <p:cond delay="499"/>
                                          </p:stCondLst>
                                        </p:cTn>
                                        <p:tgtEl>
                                          <p:spTgt spid="18330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3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1" grpId="1" animBg="1"/>
      <p:bldP spid="183302" grpId="0" animBg="1"/>
      <p:bldP spid="183302" grpId="1" animBg="1"/>
      <p:bldP spid="183305" grpId="0" animBg="1"/>
      <p:bldP spid="183305" grpId="1" animBg="1"/>
      <p:bldP spid="183306" grpId="0" animBg="1"/>
      <p:bldP spid="18330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437F0B65-D52B-401B-AE09-B27561541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2588"/>
            <a:ext cx="899160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Freeform 5">
            <a:extLst>
              <a:ext uri="{FF2B5EF4-FFF2-40B4-BE49-F238E27FC236}">
                <a16:creationId xmlns:a16="http://schemas.microsoft.com/office/drawing/2014/main" id="{13193B27-1598-4356-A621-D6F735CCF9F0}"/>
              </a:ext>
            </a:extLst>
          </p:cNvPr>
          <p:cNvSpPr>
            <a:spLocks/>
          </p:cNvSpPr>
          <p:nvPr/>
        </p:nvSpPr>
        <p:spPr bwMode="auto">
          <a:xfrm>
            <a:off x="5562600" y="5638800"/>
            <a:ext cx="165100" cy="165100"/>
          </a:xfrm>
          <a:custGeom>
            <a:avLst/>
            <a:gdLst>
              <a:gd name="T0" fmla="*/ 2147483646 w 104"/>
              <a:gd name="T1" fmla="*/ 2147483646 h 104"/>
              <a:gd name="T2" fmla="*/ 0 w 104"/>
              <a:gd name="T3" fmla="*/ 0 h 104"/>
              <a:gd name="T4" fmla="*/ 0 60000 65536"/>
              <a:gd name="T5" fmla="*/ 0 60000 65536"/>
              <a:gd name="T6" fmla="*/ 0 w 104"/>
              <a:gd name="T7" fmla="*/ 0 h 104"/>
              <a:gd name="T8" fmla="*/ 104 w 104"/>
              <a:gd name="T9" fmla="*/ 104 h 104"/>
            </a:gdLst>
            <a:ahLst/>
            <a:cxnLst>
              <a:cxn ang="T4">
                <a:pos x="T0" y="T1"/>
              </a:cxn>
              <a:cxn ang="T5">
                <a:pos x="T2" y="T3"/>
              </a:cxn>
            </a:cxnLst>
            <a:rect l="T6" t="T7" r="T8" b="T9"/>
            <a:pathLst>
              <a:path w="104" h="104">
                <a:moveTo>
                  <a:pt x="48" y="48"/>
                </a:moveTo>
                <a:cubicBezTo>
                  <a:pt x="76" y="76"/>
                  <a:pt x="104" y="104"/>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4" name="Freeform 9">
            <a:extLst>
              <a:ext uri="{FF2B5EF4-FFF2-40B4-BE49-F238E27FC236}">
                <a16:creationId xmlns:a16="http://schemas.microsoft.com/office/drawing/2014/main" id="{496C1D5D-0302-4C36-AC0B-3C26116E1959}"/>
              </a:ext>
            </a:extLst>
          </p:cNvPr>
          <p:cNvSpPr>
            <a:spLocks/>
          </p:cNvSpPr>
          <p:nvPr/>
        </p:nvSpPr>
        <p:spPr bwMode="auto">
          <a:xfrm>
            <a:off x="5638800" y="3810000"/>
            <a:ext cx="2286000" cy="1905000"/>
          </a:xfrm>
          <a:custGeom>
            <a:avLst/>
            <a:gdLst>
              <a:gd name="T0" fmla="*/ 2147483646 w 1456"/>
              <a:gd name="T1" fmla="*/ 2147483646 h 1200"/>
              <a:gd name="T2" fmla="*/ 2147483646 w 1456"/>
              <a:gd name="T3" fmla="*/ 2147483646 h 1200"/>
              <a:gd name="T4" fmla="*/ 2147483646 w 1456"/>
              <a:gd name="T5" fmla="*/ 2147483646 h 1200"/>
              <a:gd name="T6" fmla="*/ 2147483646 w 1456"/>
              <a:gd name="T7" fmla="*/ 2147483646 h 1200"/>
              <a:gd name="T8" fmla="*/ 2147483646 w 1456"/>
              <a:gd name="T9" fmla="*/ 2147483646 h 1200"/>
              <a:gd name="T10" fmla="*/ 2147483646 w 1456"/>
              <a:gd name="T11" fmla="*/ 0 h 1200"/>
              <a:gd name="T12" fmla="*/ 0 60000 65536"/>
              <a:gd name="T13" fmla="*/ 0 60000 65536"/>
              <a:gd name="T14" fmla="*/ 0 60000 65536"/>
              <a:gd name="T15" fmla="*/ 0 60000 65536"/>
              <a:gd name="T16" fmla="*/ 0 60000 65536"/>
              <a:gd name="T17" fmla="*/ 0 60000 65536"/>
              <a:gd name="T18" fmla="*/ 0 w 1456"/>
              <a:gd name="T19" fmla="*/ 0 h 1200"/>
              <a:gd name="T20" fmla="*/ 1456 w 1456"/>
              <a:gd name="T21" fmla="*/ 1200 h 1200"/>
            </a:gdLst>
            <a:ahLst/>
            <a:cxnLst>
              <a:cxn ang="T12">
                <a:pos x="T0" y="T1"/>
              </a:cxn>
              <a:cxn ang="T13">
                <a:pos x="T2" y="T3"/>
              </a:cxn>
              <a:cxn ang="T14">
                <a:pos x="T4" y="T5"/>
              </a:cxn>
              <a:cxn ang="T15">
                <a:pos x="T6" y="T7"/>
              </a:cxn>
              <a:cxn ang="T16">
                <a:pos x="T8" y="T9"/>
              </a:cxn>
              <a:cxn ang="T17">
                <a:pos x="T10" y="T11"/>
              </a:cxn>
            </a:cxnLst>
            <a:rect l="T18" t="T19" r="T20" b="T21"/>
            <a:pathLst>
              <a:path w="1456" h="1200">
                <a:moveTo>
                  <a:pt x="16" y="1200"/>
                </a:moveTo>
                <a:cubicBezTo>
                  <a:pt x="8" y="1096"/>
                  <a:pt x="0" y="992"/>
                  <a:pt x="64" y="864"/>
                </a:cubicBezTo>
                <a:cubicBezTo>
                  <a:pt x="128" y="736"/>
                  <a:pt x="304" y="536"/>
                  <a:pt x="400" y="432"/>
                </a:cubicBezTo>
                <a:cubicBezTo>
                  <a:pt x="496" y="328"/>
                  <a:pt x="520" y="304"/>
                  <a:pt x="640" y="240"/>
                </a:cubicBezTo>
                <a:cubicBezTo>
                  <a:pt x="760" y="176"/>
                  <a:pt x="984" y="88"/>
                  <a:pt x="1120" y="48"/>
                </a:cubicBezTo>
                <a:cubicBezTo>
                  <a:pt x="1256" y="8"/>
                  <a:pt x="1416" y="0"/>
                  <a:pt x="1456" y="0"/>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330" name="Oval 10">
            <a:extLst>
              <a:ext uri="{FF2B5EF4-FFF2-40B4-BE49-F238E27FC236}">
                <a16:creationId xmlns:a16="http://schemas.microsoft.com/office/drawing/2014/main" id="{A54377EC-954F-42E1-8FFC-E6D795962AB7}"/>
              </a:ext>
            </a:extLst>
          </p:cNvPr>
          <p:cNvSpPr>
            <a:spLocks noChangeArrowheads="1"/>
          </p:cNvSpPr>
          <p:nvPr/>
        </p:nvSpPr>
        <p:spPr bwMode="auto">
          <a:xfrm>
            <a:off x="4495800" y="1600200"/>
            <a:ext cx="14478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2" name="Slide Number Placeholder 1">
            <a:extLst>
              <a:ext uri="{FF2B5EF4-FFF2-40B4-BE49-F238E27FC236}">
                <a16:creationId xmlns:a16="http://schemas.microsoft.com/office/drawing/2014/main" id="{A1B98E4E-F9BA-4962-9BA6-67F5ADE1D08D}"/>
              </a:ext>
            </a:extLst>
          </p:cNvPr>
          <p:cNvSpPr>
            <a:spLocks noGrp="1"/>
          </p:cNvSpPr>
          <p:nvPr>
            <p:ph type="sldNum" sz="quarter" idx="12"/>
          </p:nvPr>
        </p:nvSpPr>
        <p:spPr/>
        <p:txBody>
          <a:bodyPr/>
          <a:lstStyle/>
          <a:p>
            <a:pPr>
              <a:defRPr/>
            </a:pPr>
            <a:fld id="{9EF89343-003E-40F2-8D25-B889AC27EC6D}" type="slidenum">
              <a:rPr lang="en-US" smtClean="0"/>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F42DB8D6-D4BD-4246-88D5-478DD0FCAE93}"/>
              </a:ext>
            </a:extLst>
          </p:cNvPr>
          <p:cNvSpPr>
            <a:spLocks noGrp="1" noChangeArrowheads="1"/>
          </p:cNvSpPr>
          <p:nvPr>
            <p:ph type="title"/>
          </p:nvPr>
        </p:nvSpPr>
        <p:spPr/>
        <p:txBody>
          <a:bodyPr/>
          <a:lstStyle/>
          <a:p>
            <a:pPr eaLnBrk="1" hangingPunct="1">
              <a:defRPr/>
            </a:pPr>
            <a:r>
              <a:rPr lang="sr-Latn-CS"/>
              <a:t>Šta pokazuje kriva relativne ponude?</a:t>
            </a:r>
            <a:endParaRPr lang="en-US"/>
          </a:p>
        </p:txBody>
      </p:sp>
      <p:sp>
        <p:nvSpPr>
          <p:cNvPr id="197635" name="Rectangle 3">
            <a:extLst>
              <a:ext uri="{FF2B5EF4-FFF2-40B4-BE49-F238E27FC236}">
                <a16:creationId xmlns:a16="http://schemas.microsoft.com/office/drawing/2014/main" id="{594DE79A-17B7-4B5A-ADE4-F66B9FD6F8BD}"/>
              </a:ext>
            </a:extLst>
          </p:cNvPr>
          <p:cNvSpPr>
            <a:spLocks noGrp="1" noChangeArrowheads="1"/>
          </p:cNvSpPr>
          <p:nvPr>
            <p:ph type="body" idx="1"/>
          </p:nvPr>
        </p:nvSpPr>
        <p:spPr/>
        <p:txBody>
          <a:bodyPr/>
          <a:lstStyle/>
          <a:p>
            <a:pPr eaLnBrk="1" hangingPunct="1">
              <a:defRPr/>
            </a:pPr>
            <a:r>
              <a:rPr lang="en-US" dirty="0" err="1">
                <a:effectLst/>
              </a:rPr>
              <a:t>Ona</a:t>
            </a:r>
            <a:r>
              <a:rPr lang="en-US" dirty="0">
                <a:effectLst/>
              </a:rPr>
              <a:t> nam </a:t>
            </a:r>
            <a:r>
              <a:rPr lang="en-US" dirty="0" err="1">
                <a:effectLst/>
              </a:rPr>
              <a:t>pokazuje</a:t>
            </a:r>
            <a:r>
              <a:rPr lang="en-US" dirty="0">
                <a:effectLst/>
              </a:rPr>
              <a:t> </a:t>
            </a:r>
            <a:r>
              <a:rPr lang="en-US" dirty="0" err="1">
                <a:effectLst/>
              </a:rPr>
              <a:t>kolik</a:t>
            </a:r>
            <a:r>
              <a:rPr lang="sr-Latn-CS" dirty="0">
                <a:effectLst/>
              </a:rPr>
              <a:t>o traži </a:t>
            </a:r>
            <a:r>
              <a:rPr lang="en-US" dirty="0" err="1">
                <a:effectLst/>
              </a:rPr>
              <a:t>proizvoda</a:t>
            </a:r>
            <a:r>
              <a:rPr lang="en-US" dirty="0">
                <a:effectLst/>
              </a:rPr>
              <a:t> X </a:t>
            </a:r>
            <a:endParaRPr lang="sr-Latn-CS" dirty="0">
              <a:effectLst/>
            </a:endParaRPr>
          </a:p>
          <a:p>
            <a:pPr eaLnBrk="1" hangingPunct="1">
              <a:defRPr/>
            </a:pPr>
            <a:r>
              <a:rPr lang="en-US" dirty="0">
                <a:effectLst/>
              </a:rPr>
              <a:t>da bi</a:t>
            </a:r>
            <a:r>
              <a:rPr lang="sr-Latn-CS" dirty="0">
                <a:effectLst/>
              </a:rPr>
              <a:t> htela da </a:t>
            </a:r>
            <a:r>
              <a:rPr lang="en-US" dirty="0" err="1">
                <a:effectLst/>
              </a:rPr>
              <a:t>izvozi</a:t>
            </a:r>
            <a:r>
              <a:rPr lang="en-US" dirty="0">
                <a:effectLst/>
              </a:rPr>
              <a:t> </a:t>
            </a:r>
            <a:r>
              <a:rPr lang="en-US" dirty="0" err="1">
                <a:effectLst/>
              </a:rPr>
              <a:t>različite</a:t>
            </a:r>
            <a:r>
              <a:rPr lang="en-US" dirty="0">
                <a:effectLst/>
              </a:rPr>
              <a:t> </a:t>
            </a:r>
            <a:r>
              <a:rPr lang="en-US" dirty="0" err="1">
                <a:effectLst/>
              </a:rPr>
              <a:t>količine</a:t>
            </a:r>
            <a:r>
              <a:rPr lang="en-US" dirty="0">
                <a:effectLst/>
              </a:rPr>
              <a:t> </a:t>
            </a:r>
            <a:r>
              <a:rPr lang="en-US" dirty="0" err="1">
                <a:effectLst/>
              </a:rPr>
              <a:t>proizvoda</a:t>
            </a:r>
            <a:r>
              <a:rPr lang="en-US" dirty="0">
                <a:effectLst/>
              </a:rPr>
              <a:t> Y.</a:t>
            </a:r>
          </a:p>
          <a:p>
            <a:pPr eaLnBrk="1" hangingPunct="1">
              <a:defRPr/>
            </a:pPr>
            <a:endParaRPr lang="sr-Latn-CS" dirty="0">
              <a:effectLst/>
            </a:endParaRPr>
          </a:p>
          <a:p>
            <a:pPr eaLnBrk="1" hangingPunct="1">
              <a:defRPr/>
            </a:pPr>
            <a:endParaRPr lang="en-US" dirty="0"/>
          </a:p>
        </p:txBody>
      </p:sp>
      <p:sp>
        <p:nvSpPr>
          <p:cNvPr id="2" name="Slide Number Placeholder 1">
            <a:extLst>
              <a:ext uri="{FF2B5EF4-FFF2-40B4-BE49-F238E27FC236}">
                <a16:creationId xmlns:a16="http://schemas.microsoft.com/office/drawing/2014/main" id="{27FE4139-F9D3-4E85-9514-6FA84C656518}"/>
              </a:ext>
            </a:extLst>
          </p:cNvPr>
          <p:cNvSpPr>
            <a:spLocks noGrp="1"/>
          </p:cNvSpPr>
          <p:nvPr>
            <p:ph type="sldNum" sz="quarter" idx="12"/>
          </p:nvPr>
        </p:nvSpPr>
        <p:spPr/>
        <p:txBody>
          <a:bodyPr/>
          <a:lstStyle/>
          <a:p>
            <a:pPr>
              <a:defRPr/>
            </a:pPr>
            <a:fld id="{1A55FB4D-EF57-4D4B-A13E-73FB1369E1D1}" type="slidenum">
              <a:rPr lang="en-US" smtClean="0"/>
              <a:pPr>
                <a:defRPr/>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97635">
                                            <p:txEl>
                                              <p:pRg st="0" end="0"/>
                                            </p:txEl>
                                          </p:spTgt>
                                        </p:tgtEl>
                                      </p:cBhvr>
                                    </p:animEffect>
                                    <p:set>
                                      <p:cBhvr>
                                        <p:cTn id="7" dur="1" fill="hold">
                                          <p:stCondLst>
                                            <p:cond delay="499"/>
                                          </p:stCondLst>
                                        </p:cTn>
                                        <p:tgtEl>
                                          <p:spTgt spid="19763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97635">
                                            <p:txEl>
                                              <p:pRg st="1" end="1"/>
                                            </p:txEl>
                                          </p:spTgt>
                                        </p:tgtEl>
                                      </p:cBhvr>
                                    </p:animEffect>
                                    <p:set>
                                      <p:cBhvr>
                                        <p:cTn id="10" dur="1" fill="hold">
                                          <p:stCondLst>
                                            <p:cond delay="499"/>
                                          </p:stCondLst>
                                        </p:cTn>
                                        <p:tgtEl>
                                          <p:spTgt spid="19763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EF4F-5175-4E26-806B-3C5493801798}"/>
              </a:ext>
            </a:extLst>
          </p:cNvPr>
          <p:cNvSpPr>
            <a:spLocks noGrp="1"/>
          </p:cNvSpPr>
          <p:nvPr>
            <p:ph type="title"/>
          </p:nvPr>
        </p:nvSpPr>
        <p:spPr/>
        <p:txBody>
          <a:bodyPr/>
          <a:lstStyle/>
          <a:p>
            <a:pPr eaLnBrk="1" hangingPunct="1">
              <a:defRPr/>
            </a:pPr>
            <a:r>
              <a:rPr lang="en-US" dirty="0"/>
              <a:t>Ovo se </a:t>
            </a:r>
            <a:r>
              <a:rPr lang="en-US" dirty="0" err="1"/>
              <a:t>ponekad</a:t>
            </a:r>
            <a:r>
              <a:rPr lang="en-US" dirty="0"/>
              <a:t> </a:t>
            </a:r>
            <a:r>
              <a:rPr lang="en-US" dirty="0" err="1"/>
              <a:t>naziva</a:t>
            </a:r>
            <a:r>
              <a:rPr lang="en-US" dirty="0"/>
              <a:t> </a:t>
            </a:r>
            <a:r>
              <a:rPr lang="en-US" dirty="0" err="1"/>
              <a:t>zakon</a:t>
            </a:r>
            <a:r>
              <a:rPr lang="en-US" dirty="0"/>
              <a:t> </a:t>
            </a:r>
            <a:r>
              <a:rPr lang="en-US" dirty="0" err="1"/>
              <a:t>recipročne</a:t>
            </a:r>
            <a:r>
              <a:rPr lang="en-US" dirty="0"/>
              <a:t> </a:t>
            </a:r>
            <a:r>
              <a:rPr lang="en-US" dirty="0" err="1"/>
              <a:t>tražnje</a:t>
            </a:r>
            <a:endParaRPr lang="en-US" dirty="0"/>
          </a:p>
        </p:txBody>
      </p:sp>
      <p:sp>
        <p:nvSpPr>
          <p:cNvPr id="3" name="Content Placeholder 2">
            <a:extLst>
              <a:ext uri="{FF2B5EF4-FFF2-40B4-BE49-F238E27FC236}">
                <a16:creationId xmlns:a16="http://schemas.microsoft.com/office/drawing/2014/main" id="{1928E056-D197-44F2-B0DC-7F48B58C5164}"/>
              </a:ext>
            </a:extLst>
          </p:cNvPr>
          <p:cNvSpPr>
            <a:spLocks noGrp="1"/>
          </p:cNvSpPr>
          <p:nvPr>
            <p:ph idx="1"/>
          </p:nvPr>
        </p:nvSpPr>
        <p:spPr/>
        <p:txBody>
          <a:bodyPr/>
          <a:lstStyle/>
          <a:p>
            <a:pPr eaLnBrk="1" hangingPunct="1">
              <a:defRPr/>
            </a:pPr>
            <a:r>
              <a:rPr lang="en-US" b="1" dirty="0"/>
              <a:t> po </a:t>
            </a:r>
            <a:r>
              <a:rPr lang="en-US" b="1" dirty="0" err="1"/>
              <a:t>prvi</a:t>
            </a:r>
            <a:r>
              <a:rPr lang="en-US" b="1" dirty="0"/>
              <a:t> put </a:t>
            </a:r>
            <a:r>
              <a:rPr lang="en-US" b="1" dirty="0" err="1"/>
              <a:t>objašnjen</a:t>
            </a:r>
            <a:r>
              <a:rPr lang="en-US" b="1" dirty="0"/>
              <a:t> na </a:t>
            </a:r>
            <a:r>
              <a:rPr lang="en-US" b="1" dirty="0" err="1"/>
              <a:t>numeričkom</a:t>
            </a:r>
            <a:r>
              <a:rPr lang="sr-Latn-CS" b="1" dirty="0"/>
              <a:t> </a:t>
            </a:r>
            <a:r>
              <a:rPr lang="en-US" dirty="0"/>
              <a:t>primeru </a:t>
            </a:r>
            <a:endParaRPr lang="sr-Latn-CS" dirty="0"/>
          </a:p>
          <a:p>
            <a:pPr eaLnBrk="1" hangingPunct="1">
              <a:defRPr/>
            </a:pPr>
            <a:r>
              <a:rPr lang="en-US" dirty="0"/>
              <a:t>od strane </a:t>
            </a:r>
            <a:r>
              <a:rPr lang="en-US" dirty="0" err="1"/>
              <a:t>Džona</a:t>
            </a:r>
            <a:r>
              <a:rPr lang="en-US" dirty="0"/>
              <a:t> </a:t>
            </a:r>
            <a:r>
              <a:rPr lang="en-US" dirty="0" err="1"/>
              <a:t>Stjuarta</a:t>
            </a:r>
            <a:r>
              <a:rPr lang="en-US" dirty="0"/>
              <a:t> Mila </a:t>
            </a:r>
            <a:endParaRPr lang="sr-Latn-CS" dirty="0"/>
          </a:p>
          <a:p>
            <a:pPr eaLnBrk="1" hangingPunct="1">
              <a:defRPr/>
            </a:pPr>
            <a:endParaRPr lang="sr-Latn-CS" dirty="0"/>
          </a:p>
          <a:p>
            <a:pPr eaLnBrk="1" hangingPunct="1">
              <a:defRPr/>
            </a:pPr>
            <a:r>
              <a:rPr lang="en-US" dirty="0"/>
              <a:t>da bi </a:t>
            </a:r>
            <a:r>
              <a:rPr lang="en-US" dirty="0" err="1"/>
              <a:t>zatim</a:t>
            </a:r>
            <a:r>
              <a:rPr lang="en-US" dirty="0"/>
              <a:t> bio </a:t>
            </a:r>
            <a:r>
              <a:rPr lang="en-US" dirty="0" err="1"/>
              <a:t>uopšten</a:t>
            </a:r>
            <a:r>
              <a:rPr lang="en-US" dirty="0"/>
              <a:t> i </a:t>
            </a:r>
            <a:r>
              <a:rPr lang="en-US" dirty="0" err="1"/>
              <a:t>predstavljen</a:t>
            </a:r>
            <a:r>
              <a:rPr lang="en-US" dirty="0"/>
              <a:t> </a:t>
            </a:r>
            <a:r>
              <a:rPr lang="en-US" dirty="0" err="1"/>
              <a:t>pomoću</a:t>
            </a:r>
            <a:r>
              <a:rPr lang="en-US" dirty="0"/>
              <a:t> </a:t>
            </a:r>
            <a:r>
              <a:rPr lang="en-US" dirty="0" err="1"/>
              <a:t>krivih</a:t>
            </a:r>
            <a:r>
              <a:rPr lang="en-US" dirty="0"/>
              <a:t> </a:t>
            </a:r>
            <a:r>
              <a:rPr lang="en-US" dirty="0" err="1"/>
              <a:t>relativne</a:t>
            </a:r>
            <a:r>
              <a:rPr lang="en-US" dirty="0"/>
              <a:t> </a:t>
            </a:r>
            <a:r>
              <a:rPr lang="en-US" dirty="0" err="1"/>
              <a:t>ponude</a:t>
            </a:r>
            <a:r>
              <a:rPr lang="en-US" dirty="0"/>
              <a:t>, ili </a:t>
            </a:r>
            <a:r>
              <a:rPr lang="en-US" dirty="0" err="1"/>
              <a:t>krivih</a:t>
            </a:r>
            <a:r>
              <a:rPr lang="sr-Latn-CS" dirty="0"/>
              <a:t> </a:t>
            </a:r>
            <a:r>
              <a:rPr lang="en-US" dirty="0" err="1"/>
              <a:t>recipročne</a:t>
            </a:r>
            <a:r>
              <a:rPr lang="en-US" dirty="0"/>
              <a:t> </a:t>
            </a:r>
            <a:r>
              <a:rPr lang="en-US" dirty="0" err="1"/>
              <a:t>tražnje</a:t>
            </a:r>
            <a:r>
              <a:rPr lang="en-US" dirty="0"/>
              <a:t>.</a:t>
            </a:r>
          </a:p>
          <a:p>
            <a:pPr eaLnBrk="1" hangingPunct="1">
              <a:defRPr/>
            </a:pPr>
            <a:endParaRPr lang="en-US" dirty="0"/>
          </a:p>
        </p:txBody>
      </p:sp>
      <p:sp>
        <p:nvSpPr>
          <p:cNvPr id="4" name="Slide Number Placeholder 3">
            <a:extLst>
              <a:ext uri="{FF2B5EF4-FFF2-40B4-BE49-F238E27FC236}">
                <a16:creationId xmlns:a16="http://schemas.microsoft.com/office/drawing/2014/main" id="{90EE511B-3D0B-4313-82AC-56D8C0EFEA25}"/>
              </a:ext>
            </a:extLst>
          </p:cNvPr>
          <p:cNvSpPr>
            <a:spLocks noGrp="1"/>
          </p:cNvSpPr>
          <p:nvPr>
            <p:ph type="sldNum" sz="quarter" idx="12"/>
          </p:nvPr>
        </p:nvSpPr>
        <p:spPr/>
        <p:txBody>
          <a:bodyPr/>
          <a:lstStyle/>
          <a:p>
            <a:pPr>
              <a:defRPr/>
            </a:pPr>
            <a:fld id="{1A55FB4D-EF57-4D4B-A13E-73FB1369E1D1}"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09B4A4A0-5C24-4FC9-A69D-CD7EE1F06936}"/>
              </a:ext>
            </a:extLst>
          </p:cNvPr>
          <p:cNvSpPr>
            <a:spLocks noGrp="1" noChangeArrowheads="1"/>
          </p:cNvSpPr>
          <p:nvPr>
            <p:ph type="title"/>
          </p:nvPr>
        </p:nvSpPr>
        <p:spPr>
          <a:xfrm>
            <a:off x="1066800" y="473075"/>
            <a:ext cx="7543800" cy="1431925"/>
          </a:xfrm>
        </p:spPr>
        <p:txBody>
          <a:bodyPr/>
          <a:lstStyle/>
          <a:p>
            <a:pPr eaLnBrk="1" hangingPunct="1"/>
            <a:r>
              <a:rPr lang="en-US" altLang="en-US" sz="4000" b="0">
                <a:effectLst/>
              </a:rPr>
              <a:t>Ravnotežne relativne cene proizvoda uz </a:t>
            </a:r>
            <a:r>
              <a:rPr lang="sr-Latn-CS" altLang="en-US" sz="4000" b="0">
                <a:effectLst/>
              </a:rPr>
              <a:t>razmenu</a:t>
            </a:r>
            <a:br>
              <a:rPr lang="en-US" altLang="en-US" sz="4000" b="0">
                <a:effectLst/>
              </a:rPr>
            </a:br>
            <a:endParaRPr lang="en-US" altLang="en-US" sz="4000" b="0">
              <a:effectLst/>
            </a:endParaRPr>
          </a:p>
        </p:txBody>
      </p:sp>
      <p:pic>
        <p:nvPicPr>
          <p:cNvPr id="23555" name="Picture 5">
            <a:extLst>
              <a:ext uri="{FF2B5EF4-FFF2-40B4-BE49-F238E27FC236}">
                <a16:creationId xmlns:a16="http://schemas.microsoft.com/office/drawing/2014/main" id="{B1A68398-3A0E-455F-BCA0-3B1276B84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27685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4" name="Oval 8">
            <a:extLst>
              <a:ext uri="{FF2B5EF4-FFF2-40B4-BE49-F238E27FC236}">
                <a16:creationId xmlns:a16="http://schemas.microsoft.com/office/drawing/2014/main" id="{EAC2CB7A-4ECF-4270-808F-40572DB9BE37}"/>
              </a:ext>
            </a:extLst>
          </p:cNvPr>
          <p:cNvSpPr>
            <a:spLocks noChangeArrowheads="1"/>
          </p:cNvSpPr>
          <p:nvPr/>
        </p:nvSpPr>
        <p:spPr bwMode="auto">
          <a:xfrm>
            <a:off x="2667000" y="4572000"/>
            <a:ext cx="6096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pic>
        <p:nvPicPr>
          <p:cNvPr id="6" name="Picture 4">
            <a:extLst>
              <a:ext uri="{FF2B5EF4-FFF2-40B4-BE49-F238E27FC236}">
                <a16:creationId xmlns:a16="http://schemas.microsoft.com/office/drawing/2014/main" id="{6731F35F-0D98-46AA-B12A-65ABC1C89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122" t="352" b="2379"/>
          <a:stretch>
            <a:fillRect/>
          </a:stretch>
        </p:blipFill>
        <p:spPr bwMode="auto">
          <a:xfrm>
            <a:off x="5334000" y="2119313"/>
            <a:ext cx="16764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A9765178-48EF-4FA6-9C53-0837231B8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389" t="21498" b="7597"/>
          <a:stretch>
            <a:fillRect/>
          </a:stretch>
        </p:blipFill>
        <p:spPr bwMode="auto">
          <a:xfrm>
            <a:off x="7162800" y="2133600"/>
            <a:ext cx="17907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2AEA42A-C9BD-410C-BBFA-BF4E31543750}"/>
              </a:ext>
            </a:extLst>
          </p:cNvPr>
          <p:cNvSpPr>
            <a:spLocks noGrp="1"/>
          </p:cNvSpPr>
          <p:nvPr>
            <p:ph type="sldNum" sz="quarter" idx="12"/>
          </p:nvPr>
        </p:nvSpPr>
        <p:spPr/>
        <p:txBody>
          <a:bodyPr/>
          <a:lstStyle/>
          <a:p>
            <a:pPr>
              <a:defRPr/>
            </a:pPr>
            <a:fld id="{6281B611-CECF-4CCB-AED1-D98E28F34150}" type="slidenum">
              <a:rPr lang="en-US" smtClean="0"/>
              <a:pPr>
                <a:defRPr/>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8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7" name="Rectangle 7">
            <a:extLst>
              <a:ext uri="{FF2B5EF4-FFF2-40B4-BE49-F238E27FC236}">
                <a16:creationId xmlns:a16="http://schemas.microsoft.com/office/drawing/2014/main" id="{D5E839F9-103A-4A91-924D-19D4B6E76A6F}"/>
              </a:ext>
            </a:extLst>
          </p:cNvPr>
          <p:cNvSpPr>
            <a:spLocks noGrp="1" noChangeArrowheads="1"/>
          </p:cNvSpPr>
          <p:nvPr>
            <p:ph type="title"/>
          </p:nvPr>
        </p:nvSpPr>
        <p:spPr/>
        <p:txBody>
          <a:bodyPr/>
          <a:lstStyle/>
          <a:p>
            <a:pPr eaLnBrk="1" hangingPunct="1">
              <a:defRPr/>
            </a:pPr>
            <a:r>
              <a:rPr lang="sr-Latn-CS" dirty="0"/>
              <a:t>Opšta i parcijalna ravnoteža</a:t>
            </a:r>
            <a:endParaRPr lang="en-US" dirty="0"/>
          </a:p>
        </p:txBody>
      </p:sp>
      <p:pic>
        <p:nvPicPr>
          <p:cNvPr id="25603" name="Picture 9">
            <a:extLst>
              <a:ext uri="{FF2B5EF4-FFF2-40B4-BE49-F238E27FC236}">
                <a16:creationId xmlns:a16="http://schemas.microsoft.com/office/drawing/2014/main" id="{201D9E08-74F9-43F2-85A1-2F68B29E7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133600"/>
            <a:ext cx="4576762"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a:extLst>
              <a:ext uri="{FF2B5EF4-FFF2-40B4-BE49-F238E27FC236}">
                <a16:creationId xmlns:a16="http://schemas.microsoft.com/office/drawing/2014/main" id="{6FFC0A78-84F4-40CF-9666-DCBDC63AD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45720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15">
            <a:extLst>
              <a:ext uri="{FF2B5EF4-FFF2-40B4-BE49-F238E27FC236}">
                <a16:creationId xmlns:a16="http://schemas.microsoft.com/office/drawing/2014/main" id="{A8DBAD03-431D-4BD7-9485-CFE53011D4F3}"/>
              </a:ext>
            </a:extLst>
          </p:cNvPr>
          <p:cNvSpPr>
            <a:spLocks/>
          </p:cNvSpPr>
          <p:nvPr/>
        </p:nvSpPr>
        <p:spPr bwMode="auto">
          <a:xfrm rot="-5400000">
            <a:off x="7162800" y="4114800"/>
            <a:ext cx="304800" cy="1981200"/>
          </a:xfrm>
          <a:prstGeom prst="leftBrace">
            <a:avLst>
              <a:gd name="adj1" fmla="val 54167"/>
              <a:gd name="adj2" fmla="val 50000"/>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168976" name="Oval 16">
            <a:extLst>
              <a:ext uri="{FF2B5EF4-FFF2-40B4-BE49-F238E27FC236}">
                <a16:creationId xmlns:a16="http://schemas.microsoft.com/office/drawing/2014/main" id="{6A267541-1822-47F2-8C2C-ECF808C711B5}"/>
              </a:ext>
            </a:extLst>
          </p:cNvPr>
          <p:cNvSpPr>
            <a:spLocks noChangeArrowheads="1"/>
          </p:cNvSpPr>
          <p:nvPr/>
        </p:nvSpPr>
        <p:spPr bwMode="auto">
          <a:xfrm>
            <a:off x="1752600" y="3810000"/>
            <a:ext cx="6096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168977" name="Oval 17">
            <a:extLst>
              <a:ext uri="{FF2B5EF4-FFF2-40B4-BE49-F238E27FC236}">
                <a16:creationId xmlns:a16="http://schemas.microsoft.com/office/drawing/2014/main" id="{05036C94-7441-476B-9D73-5EEC1C973426}"/>
              </a:ext>
            </a:extLst>
          </p:cNvPr>
          <p:cNvSpPr>
            <a:spLocks noChangeArrowheads="1"/>
          </p:cNvSpPr>
          <p:nvPr/>
        </p:nvSpPr>
        <p:spPr bwMode="auto">
          <a:xfrm>
            <a:off x="6096000" y="4495800"/>
            <a:ext cx="381000" cy="30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2" name="Slide Number Placeholder 1">
            <a:extLst>
              <a:ext uri="{FF2B5EF4-FFF2-40B4-BE49-F238E27FC236}">
                <a16:creationId xmlns:a16="http://schemas.microsoft.com/office/drawing/2014/main" id="{2103843F-51B5-4945-B851-AD638DFB1AB7}"/>
              </a:ext>
            </a:extLst>
          </p:cNvPr>
          <p:cNvSpPr>
            <a:spLocks noGrp="1"/>
          </p:cNvSpPr>
          <p:nvPr>
            <p:ph type="sldNum" sz="quarter" idx="12"/>
          </p:nvPr>
        </p:nvSpPr>
        <p:spPr/>
        <p:txBody>
          <a:bodyPr/>
          <a:lstStyle/>
          <a:p>
            <a:pPr>
              <a:defRPr/>
            </a:pPr>
            <a:fld id="{1A55FB4D-EF57-4D4B-A13E-73FB1369E1D1}" type="slidenum">
              <a:rPr lang="en-US" smtClean="0"/>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6" grpId="0" animBg="1"/>
      <p:bldP spid="16897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410C2783-0C5A-4E95-8B56-FDBCFADA15AA}"/>
              </a:ext>
            </a:extLst>
          </p:cNvPr>
          <p:cNvSpPr>
            <a:spLocks noGrp="1" noChangeArrowheads="1"/>
          </p:cNvSpPr>
          <p:nvPr>
            <p:ph type="title"/>
          </p:nvPr>
        </p:nvSpPr>
        <p:spPr/>
        <p:txBody>
          <a:bodyPr/>
          <a:lstStyle/>
          <a:p>
            <a:pPr eaLnBrk="1" hangingPunct="1">
              <a:defRPr/>
            </a:pPr>
            <a:r>
              <a:rPr lang="sr-Latn-CS"/>
              <a:t>Šta pokazuje kriva relativne ponude?</a:t>
            </a:r>
            <a:endParaRPr lang="en-US"/>
          </a:p>
        </p:txBody>
      </p:sp>
      <p:sp>
        <p:nvSpPr>
          <p:cNvPr id="197635" name="Rectangle 3">
            <a:extLst>
              <a:ext uri="{FF2B5EF4-FFF2-40B4-BE49-F238E27FC236}">
                <a16:creationId xmlns:a16="http://schemas.microsoft.com/office/drawing/2014/main" id="{25936519-9438-4DDE-B63B-8BED8F6B2A82}"/>
              </a:ext>
            </a:extLst>
          </p:cNvPr>
          <p:cNvSpPr>
            <a:spLocks noGrp="1" noChangeArrowheads="1"/>
          </p:cNvSpPr>
          <p:nvPr>
            <p:ph type="body" idx="1"/>
          </p:nvPr>
        </p:nvSpPr>
        <p:spPr/>
        <p:txBody>
          <a:bodyPr/>
          <a:lstStyle/>
          <a:p>
            <a:pPr eaLnBrk="1" hangingPunct="1">
              <a:defRPr/>
            </a:pPr>
            <a:r>
              <a:rPr lang="en-US" dirty="0" err="1">
                <a:effectLst/>
              </a:rPr>
              <a:t>Ona</a:t>
            </a:r>
            <a:r>
              <a:rPr lang="en-US" dirty="0">
                <a:effectLst/>
              </a:rPr>
              <a:t> nam </a:t>
            </a:r>
            <a:r>
              <a:rPr lang="en-US" dirty="0" err="1">
                <a:effectLst/>
              </a:rPr>
              <a:t>pokazuje</a:t>
            </a:r>
            <a:r>
              <a:rPr lang="en-US" dirty="0">
                <a:effectLst/>
              </a:rPr>
              <a:t> </a:t>
            </a:r>
            <a:r>
              <a:rPr lang="en-US" dirty="0" err="1">
                <a:effectLst/>
              </a:rPr>
              <a:t>kolik</a:t>
            </a:r>
            <a:r>
              <a:rPr lang="sr-Latn-CS" dirty="0">
                <a:effectLst/>
              </a:rPr>
              <a:t>o traži </a:t>
            </a:r>
            <a:r>
              <a:rPr lang="en-US" dirty="0" err="1">
                <a:effectLst/>
              </a:rPr>
              <a:t>proizvoda</a:t>
            </a:r>
            <a:r>
              <a:rPr lang="en-US" dirty="0">
                <a:effectLst/>
              </a:rPr>
              <a:t> X </a:t>
            </a:r>
            <a:endParaRPr lang="sr-Latn-CS" dirty="0">
              <a:effectLst/>
            </a:endParaRPr>
          </a:p>
          <a:p>
            <a:pPr eaLnBrk="1" hangingPunct="1">
              <a:defRPr/>
            </a:pPr>
            <a:r>
              <a:rPr lang="en-US" dirty="0">
                <a:effectLst/>
              </a:rPr>
              <a:t>da bi</a:t>
            </a:r>
            <a:r>
              <a:rPr lang="sr-Latn-CS" dirty="0">
                <a:effectLst/>
              </a:rPr>
              <a:t> htela da </a:t>
            </a:r>
            <a:r>
              <a:rPr lang="en-US" dirty="0" err="1">
                <a:effectLst/>
              </a:rPr>
              <a:t>izvozi</a:t>
            </a:r>
            <a:r>
              <a:rPr lang="en-US" dirty="0">
                <a:effectLst/>
              </a:rPr>
              <a:t> </a:t>
            </a:r>
            <a:r>
              <a:rPr lang="en-US" dirty="0" err="1">
                <a:effectLst/>
              </a:rPr>
              <a:t>različite</a:t>
            </a:r>
            <a:r>
              <a:rPr lang="en-US" dirty="0">
                <a:effectLst/>
              </a:rPr>
              <a:t> </a:t>
            </a:r>
            <a:r>
              <a:rPr lang="en-US" dirty="0" err="1">
                <a:effectLst/>
              </a:rPr>
              <a:t>količine</a:t>
            </a:r>
            <a:r>
              <a:rPr lang="en-US" dirty="0">
                <a:effectLst/>
              </a:rPr>
              <a:t> </a:t>
            </a:r>
            <a:r>
              <a:rPr lang="en-US" dirty="0" err="1">
                <a:effectLst/>
              </a:rPr>
              <a:t>proizvoda</a:t>
            </a:r>
            <a:r>
              <a:rPr lang="en-US" dirty="0">
                <a:effectLst/>
              </a:rPr>
              <a:t> Y.</a:t>
            </a:r>
          </a:p>
          <a:p>
            <a:pPr eaLnBrk="1" hangingPunct="1">
              <a:defRPr/>
            </a:pPr>
            <a:endParaRPr lang="sr-Latn-CS" dirty="0">
              <a:effectLst/>
            </a:endParaRPr>
          </a:p>
          <a:p>
            <a:pPr eaLnBrk="1" hangingPunct="1">
              <a:defRPr/>
            </a:pPr>
            <a:endParaRPr lang="en-US" dirty="0"/>
          </a:p>
        </p:txBody>
      </p:sp>
      <p:sp>
        <p:nvSpPr>
          <p:cNvPr id="2" name="Slide Number Placeholder 1">
            <a:extLst>
              <a:ext uri="{FF2B5EF4-FFF2-40B4-BE49-F238E27FC236}">
                <a16:creationId xmlns:a16="http://schemas.microsoft.com/office/drawing/2014/main" id="{87BAECEB-12AE-4FDF-B654-AD0BCCF2A3E9}"/>
              </a:ext>
            </a:extLst>
          </p:cNvPr>
          <p:cNvSpPr>
            <a:spLocks noGrp="1"/>
          </p:cNvSpPr>
          <p:nvPr>
            <p:ph type="sldNum" sz="quarter" idx="12"/>
          </p:nvPr>
        </p:nvSpPr>
        <p:spPr/>
        <p:txBody>
          <a:bodyPr/>
          <a:lstStyle/>
          <a:p>
            <a:pPr>
              <a:defRPr/>
            </a:pPr>
            <a:fld id="{1A55FB4D-EF57-4D4B-A13E-73FB1369E1D1}" type="slidenum">
              <a:rPr lang="en-US" smtClean="0"/>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97635">
                                            <p:txEl>
                                              <p:pRg st="0" end="0"/>
                                            </p:txEl>
                                          </p:spTgt>
                                        </p:tgtEl>
                                      </p:cBhvr>
                                    </p:animEffect>
                                    <p:set>
                                      <p:cBhvr>
                                        <p:cTn id="7" dur="1" fill="hold">
                                          <p:stCondLst>
                                            <p:cond delay="499"/>
                                          </p:stCondLst>
                                        </p:cTn>
                                        <p:tgtEl>
                                          <p:spTgt spid="19763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97635">
                                            <p:txEl>
                                              <p:pRg st="1" end="1"/>
                                            </p:txEl>
                                          </p:spTgt>
                                        </p:tgtEl>
                                      </p:cBhvr>
                                    </p:animEffect>
                                    <p:set>
                                      <p:cBhvr>
                                        <p:cTn id="10" dur="1" fill="hold">
                                          <p:stCondLst>
                                            <p:cond delay="499"/>
                                          </p:stCondLst>
                                        </p:cTn>
                                        <p:tgtEl>
                                          <p:spTgt spid="19763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153C83-2E35-451D-A1BF-FFF4695E0E82}"/>
              </a:ext>
            </a:extLst>
          </p:cNvPr>
          <p:cNvSpPr>
            <a:spLocks noGrp="1" noChangeArrowheads="1"/>
          </p:cNvSpPr>
          <p:nvPr>
            <p:ph type="title"/>
          </p:nvPr>
        </p:nvSpPr>
        <p:spPr/>
        <p:txBody>
          <a:bodyPr/>
          <a:lstStyle/>
          <a:p>
            <a:pPr eaLnBrk="1" hangingPunct="1"/>
            <a:r>
              <a:rPr lang="en-US" altLang="en-US">
                <a:effectLst/>
              </a:rPr>
              <a:t>Kriva relativne ponude</a:t>
            </a:r>
            <a:br>
              <a:rPr lang="en-US" altLang="en-US" b="0">
                <a:effectLst/>
              </a:rPr>
            </a:br>
            <a:r>
              <a:rPr lang="sr-Latn-CS" altLang="en-US" b="0">
                <a:effectLst/>
              </a:rPr>
              <a:t>(offer curve – supply curve)</a:t>
            </a:r>
            <a:endParaRPr lang="en-US" altLang="en-US" b="0">
              <a:effectLst/>
            </a:endParaRPr>
          </a:p>
        </p:txBody>
      </p:sp>
      <p:pic>
        <p:nvPicPr>
          <p:cNvPr id="27651" name="Picture 4">
            <a:extLst>
              <a:ext uri="{FF2B5EF4-FFF2-40B4-BE49-F238E27FC236}">
                <a16:creationId xmlns:a16="http://schemas.microsoft.com/office/drawing/2014/main" id="{4158FAF2-4CB7-4D35-821F-3BC795C457A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49375" y="2044700"/>
            <a:ext cx="7642225" cy="3603625"/>
          </a:xfrm>
          <a:noFill/>
          <a:extLst>
            <a:ext uri="{909E8E84-426E-40DD-AFC4-6F175D3DCCD1}">
              <a14:hiddenFill xmlns:a14="http://schemas.microsoft.com/office/drawing/2010/main">
                <a:solidFill>
                  <a:srgbClr val="FFFFFF"/>
                </a:solidFill>
              </a14:hiddenFill>
            </a:ext>
          </a:extLst>
        </p:spPr>
      </p:pic>
      <p:sp>
        <p:nvSpPr>
          <p:cNvPr id="183301" name="AutoShape 5">
            <a:extLst>
              <a:ext uri="{FF2B5EF4-FFF2-40B4-BE49-F238E27FC236}">
                <a16:creationId xmlns:a16="http://schemas.microsoft.com/office/drawing/2014/main" id="{691D9C0F-F7E9-4977-9714-B478FB4E5BA9}"/>
              </a:ext>
            </a:extLst>
          </p:cNvPr>
          <p:cNvSpPr>
            <a:spLocks noChangeArrowheads="1"/>
          </p:cNvSpPr>
          <p:nvPr/>
        </p:nvSpPr>
        <p:spPr bwMode="auto">
          <a:xfrm>
            <a:off x="3124200" y="3581400"/>
            <a:ext cx="914400" cy="4572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2" name="AutoShape 6">
            <a:extLst>
              <a:ext uri="{FF2B5EF4-FFF2-40B4-BE49-F238E27FC236}">
                <a16:creationId xmlns:a16="http://schemas.microsoft.com/office/drawing/2014/main" id="{F6E661B2-520F-4470-A6B3-099F80D2F62C}"/>
              </a:ext>
            </a:extLst>
          </p:cNvPr>
          <p:cNvSpPr>
            <a:spLocks noChangeArrowheads="1"/>
          </p:cNvSpPr>
          <p:nvPr/>
        </p:nvSpPr>
        <p:spPr bwMode="auto">
          <a:xfrm flipH="1">
            <a:off x="6172200" y="4724400"/>
            <a:ext cx="914400" cy="3810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Verdana" panose="020B0604030504040204" pitchFamily="34" charset="0"/>
            </a:endParaRPr>
          </a:p>
        </p:txBody>
      </p:sp>
      <p:sp>
        <p:nvSpPr>
          <p:cNvPr id="183305" name="AutoShape 9">
            <a:extLst>
              <a:ext uri="{FF2B5EF4-FFF2-40B4-BE49-F238E27FC236}">
                <a16:creationId xmlns:a16="http://schemas.microsoft.com/office/drawing/2014/main" id="{21BB6F78-94A4-4B88-9E58-122CB295797C}"/>
              </a:ext>
            </a:extLst>
          </p:cNvPr>
          <p:cNvSpPr>
            <a:spLocks noChangeArrowheads="1"/>
          </p:cNvSpPr>
          <p:nvPr/>
        </p:nvSpPr>
        <p:spPr bwMode="auto">
          <a:xfrm>
            <a:off x="3505200" y="3276600"/>
            <a:ext cx="1371600" cy="13716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6" name="AutoShape 10">
            <a:extLst>
              <a:ext uri="{FF2B5EF4-FFF2-40B4-BE49-F238E27FC236}">
                <a16:creationId xmlns:a16="http://schemas.microsoft.com/office/drawing/2014/main" id="{A2EC80F4-AF92-4926-8827-9A16C0E2C760}"/>
              </a:ext>
            </a:extLst>
          </p:cNvPr>
          <p:cNvSpPr>
            <a:spLocks noChangeArrowheads="1"/>
          </p:cNvSpPr>
          <p:nvPr/>
        </p:nvSpPr>
        <p:spPr bwMode="auto">
          <a:xfrm flipH="1">
            <a:off x="6172200" y="3733800"/>
            <a:ext cx="1371600" cy="13716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83309" name="Freeform 13">
            <a:extLst>
              <a:ext uri="{FF2B5EF4-FFF2-40B4-BE49-F238E27FC236}">
                <a16:creationId xmlns:a16="http://schemas.microsoft.com/office/drawing/2014/main" id="{F29F525E-CD4C-4316-9ADF-62A93B15723F}"/>
              </a:ext>
            </a:extLst>
          </p:cNvPr>
          <p:cNvSpPr>
            <a:spLocks/>
          </p:cNvSpPr>
          <p:nvPr/>
        </p:nvSpPr>
        <p:spPr bwMode="auto">
          <a:xfrm>
            <a:off x="6172200" y="3276600"/>
            <a:ext cx="1549400" cy="1828800"/>
          </a:xfrm>
          <a:custGeom>
            <a:avLst/>
            <a:gdLst>
              <a:gd name="T0" fmla="*/ 0 w 976"/>
              <a:gd name="T1" fmla="*/ 2147483646 h 1152"/>
              <a:gd name="T2" fmla="*/ 2147483646 w 976"/>
              <a:gd name="T3" fmla="*/ 2147483646 h 1152"/>
              <a:gd name="T4" fmla="*/ 2147483646 w 976"/>
              <a:gd name="T5" fmla="*/ 2147483646 h 1152"/>
              <a:gd name="T6" fmla="*/ 2147483646 w 976"/>
              <a:gd name="T7" fmla="*/ 2147483646 h 1152"/>
              <a:gd name="T8" fmla="*/ 2147483646 w 976"/>
              <a:gd name="T9" fmla="*/ 0 h 1152"/>
              <a:gd name="T10" fmla="*/ 0 60000 65536"/>
              <a:gd name="T11" fmla="*/ 0 60000 65536"/>
              <a:gd name="T12" fmla="*/ 0 60000 65536"/>
              <a:gd name="T13" fmla="*/ 0 60000 65536"/>
              <a:gd name="T14" fmla="*/ 0 60000 65536"/>
              <a:gd name="T15" fmla="*/ 0 w 976"/>
              <a:gd name="T16" fmla="*/ 0 h 1152"/>
              <a:gd name="T17" fmla="*/ 976 w 976"/>
              <a:gd name="T18" fmla="*/ 1152 h 1152"/>
            </a:gdLst>
            <a:ahLst/>
            <a:cxnLst>
              <a:cxn ang="T10">
                <a:pos x="T0" y="T1"/>
              </a:cxn>
              <a:cxn ang="T11">
                <a:pos x="T2" y="T3"/>
              </a:cxn>
              <a:cxn ang="T12">
                <a:pos x="T4" y="T5"/>
              </a:cxn>
              <a:cxn ang="T13">
                <a:pos x="T6" y="T7"/>
              </a:cxn>
              <a:cxn ang="T14">
                <a:pos x="T8" y="T9"/>
              </a:cxn>
            </a:cxnLst>
            <a:rect l="T15" t="T16" r="T17" b="T18"/>
            <a:pathLst>
              <a:path w="976" h="1152">
                <a:moveTo>
                  <a:pt x="0" y="1152"/>
                </a:moveTo>
                <a:cubicBezTo>
                  <a:pt x="136" y="1136"/>
                  <a:pt x="272" y="1120"/>
                  <a:pt x="384" y="1056"/>
                </a:cubicBezTo>
                <a:cubicBezTo>
                  <a:pt x="496" y="992"/>
                  <a:pt x="592" y="896"/>
                  <a:pt x="672" y="768"/>
                </a:cubicBezTo>
                <a:cubicBezTo>
                  <a:pt x="752" y="640"/>
                  <a:pt x="816" y="416"/>
                  <a:pt x="864" y="288"/>
                </a:cubicBezTo>
                <a:cubicBezTo>
                  <a:pt x="912" y="160"/>
                  <a:pt x="976" y="48"/>
                  <a:pt x="960" y="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7" name="Rectangle 8">
            <a:extLst>
              <a:ext uri="{FF2B5EF4-FFF2-40B4-BE49-F238E27FC236}">
                <a16:creationId xmlns:a16="http://schemas.microsoft.com/office/drawing/2014/main" id="{5B2C7EFE-756E-44E7-9501-187FF9058519}"/>
              </a:ext>
            </a:extLst>
          </p:cNvPr>
          <p:cNvSpPr>
            <a:spLocks noChangeArrowheads="1"/>
          </p:cNvSpPr>
          <p:nvPr/>
        </p:nvSpPr>
        <p:spPr bwMode="auto">
          <a:xfrm>
            <a:off x="1447800" y="5715000"/>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l-PL" altLang="en-US" sz="1800">
                <a:latin typeface="Verdana" panose="020B0604030504040204" pitchFamily="34" charset="0"/>
              </a:rPr>
              <a:t>pokazuje koju količinu uvoznog proizvoda</a:t>
            </a:r>
            <a:r>
              <a:rPr lang="en-US" altLang="en-US" sz="1800">
                <a:latin typeface="Verdana" panose="020B0604030504040204" pitchFamily="34" charset="0"/>
              </a:rPr>
              <a:t> ona trazi, a za koji je </a:t>
            </a:r>
            <a:r>
              <a:rPr lang="vi-VN" altLang="en-US" sz="1800">
                <a:latin typeface="Verdana" panose="020B0604030504040204" pitchFamily="34" charset="0"/>
              </a:rPr>
              <a:t>spremna </a:t>
            </a:r>
            <a:r>
              <a:rPr lang="en-US" altLang="en-US" sz="1800">
                <a:latin typeface="Verdana" panose="020B0604030504040204" pitchFamily="34" charset="0"/>
              </a:rPr>
              <a:t>da </a:t>
            </a:r>
            <a:r>
              <a:rPr lang="vi-VN" altLang="en-US" sz="1800">
                <a:latin typeface="Verdana" panose="020B0604030504040204" pitchFamily="34" charset="0"/>
              </a:rPr>
              <a:t>da ponudi određenu količinu svog izvoznog proizvoda.</a:t>
            </a:r>
            <a:endParaRPr lang="en-US"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F7D7BF55-E7D7-4405-9FE7-C32E5C21C4D9}"/>
              </a:ext>
            </a:extLst>
          </p:cNvPr>
          <p:cNvSpPr>
            <a:spLocks noGrp="1"/>
          </p:cNvSpPr>
          <p:nvPr>
            <p:ph type="sldNum" sz="quarter" idx="12"/>
          </p:nvPr>
        </p:nvSpPr>
        <p:spPr/>
        <p:txBody>
          <a:bodyPr/>
          <a:lstStyle/>
          <a:p>
            <a:pPr>
              <a:defRPr/>
            </a:pPr>
            <a:fld id="{1A55FB4D-EF57-4D4B-A13E-73FB1369E1D1}" type="slidenum">
              <a:rPr lang="en-US" smtClean="0"/>
              <a:pPr>
                <a:defRPr/>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83301"/>
                                        </p:tgtEl>
                                      </p:cBhvr>
                                    </p:animEffect>
                                    <p:set>
                                      <p:cBhvr>
                                        <p:cTn id="15" dur="1" fill="hold">
                                          <p:stCondLst>
                                            <p:cond delay="499"/>
                                          </p:stCondLst>
                                        </p:cTn>
                                        <p:tgtEl>
                                          <p:spTgt spid="18330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330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83302"/>
                                        </p:tgtEl>
                                      </p:cBhvr>
                                    </p:animEffect>
                                    <p:set>
                                      <p:cBhvr>
                                        <p:cTn id="24" dur="1" fill="hold">
                                          <p:stCondLst>
                                            <p:cond delay="499"/>
                                          </p:stCondLst>
                                        </p:cTn>
                                        <p:tgtEl>
                                          <p:spTgt spid="18330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330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83305"/>
                                        </p:tgtEl>
                                      </p:cBhvr>
                                    </p:animEffect>
                                    <p:set>
                                      <p:cBhvr>
                                        <p:cTn id="33" dur="1" fill="hold">
                                          <p:stCondLst>
                                            <p:cond delay="499"/>
                                          </p:stCondLst>
                                        </p:cTn>
                                        <p:tgtEl>
                                          <p:spTgt spid="183305"/>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183306"/>
                                        </p:tgtEl>
                                      </p:cBhvr>
                                    </p:animEffect>
                                    <p:set>
                                      <p:cBhvr>
                                        <p:cTn id="36" dur="1" fill="hold">
                                          <p:stCondLst>
                                            <p:cond delay="499"/>
                                          </p:stCondLst>
                                        </p:cTn>
                                        <p:tgtEl>
                                          <p:spTgt spid="18330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3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1" grpId="1" animBg="1"/>
      <p:bldP spid="183302" grpId="0" animBg="1"/>
      <p:bldP spid="183302" grpId="1" animBg="1"/>
      <p:bldP spid="183305" grpId="0" animBg="1"/>
      <p:bldP spid="183305" grpId="1" animBg="1"/>
      <p:bldP spid="183306" grpId="0" animBg="1"/>
      <p:bldP spid="183306"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902C051D-0D9C-4DAC-A869-CDD49219E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91600" cy="60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Freeform 5">
            <a:extLst>
              <a:ext uri="{FF2B5EF4-FFF2-40B4-BE49-F238E27FC236}">
                <a16:creationId xmlns:a16="http://schemas.microsoft.com/office/drawing/2014/main" id="{113CAA86-EC79-4B54-AB36-9BA9F5C07127}"/>
              </a:ext>
            </a:extLst>
          </p:cNvPr>
          <p:cNvSpPr>
            <a:spLocks/>
          </p:cNvSpPr>
          <p:nvPr/>
        </p:nvSpPr>
        <p:spPr bwMode="auto">
          <a:xfrm>
            <a:off x="5562600" y="5638800"/>
            <a:ext cx="165100" cy="165100"/>
          </a:xfrm>
          <a:custGeom>
            <a:avLst/>
            <a:gdLst>
              <a:gd name="T0" fmla="*/ 2147483646 w 104"/>
              <a:gd name="T1" fmla="*/ 2147483646 h 104"/>
              <a:gd name="T2" fmla="*/ 0 w 104"/>
              <a:gd name="T3" fmla="*/ 0 h 104"/>
              <a:gd name="T4" fmla="*/ 0 60000 65536"/>
              <a:gd name="T5" fmla="*/ 0 60000 65536"/>
              <a:gd name="T6" fmla="*/ 0 w 104"/>
              <a:gd name="T7" fmla="*/ 0 h 104"/>
              <a:gd name="T8" fmla="*/ 104 w 104"/>
              <a:gd name="T9" fmla="*/ 104 h 104"/>
            </a:gdLst>
            <a:ahLst/>
            <a:cxnLst>
              <a:cxn ang="T4">
                <a:pos x="T0" y="T1"/>
              </a:cxn>
              <a:cxn ang="T5">
                <a:pos x="T2" y="T3"/>
              </a:cxn>
            </a:cxnLst>
            <a:rect l="T6" t="T7" r="T8" b="T9"/>
            <a:pathLst>
              <a:path w="104" h="104">
                <a:moveTo>
                  <a:pt x="48" y="48"/>
                </a:moveTo>
                <a:cubicBezTo>
                  <a:pt x="76" y="76"/>
                  <a:pt x="104" y="104"/>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0" name="Freeform 9">
            <a:extLst>
              <a:ext uri="{FF2B5EF4-FFF2-40B4-BE49-F238E27FC236}">
                <a16:creationId xmlns:a16="http://schemas.microsoft.com/office/drawing/2014/main" id="{84EF679B-2B61-4B32-97A2-4AA71315AAB3}"/>
              </a:ext>
            </a:extLst>
          </p:cNvPr>
          <p:cNvSpPr>
            <a:spLocks/>
          </p:cNvSpPr>
          <p:nvPr/>
        </p:nvSpPr>
        <p:spPr bwMode="auto">
          <a:xfrm>
            <a:off x="5638800" y="3810000"/>
            <a:ext cx="2286000" cy="1905000"/>
          </a:xfrm>
          <a:custGeom>
            <a:avLst/>
            <a:gdLst>
              <a:gd name="T0" fmla="*/ 2147483646 w 1456"/>
              <a:gd name="T1" fmla="*/ 2147483646 h 1200"/>
              <a:gd name="T2" fmla="*/ 2147483646 w 1456"/>
              <a:gd name="T3" fmla="*/ 2147483646 h 1200"/>
              <a:gd name="T4" fmla="*/ 2147483646 w 1456"/>
              <a:gd name="T5" fmla="*/ 2147483646 h 1200"/>
              <a:gd name="T6" fmla="*/ 2147483646 w 1456"/>
              <a:gd name="T7" fmla="*/ 2147483646 h 1200"/>
              <a:gd name="T8" fmla="*/ 2147483646 w 1456"/>
              <a:gd name="T9" fmla="*/ 2147483646 h 1200"/>
              <a:gd name="T10" fmla="*/ 2147483646 w 1456"/>
              <a:gd name="T11" fmla="*/ 0 h 1200"/>
              <a:gd name="T12" fmla="*/ 0 60000 65536"/>
              <a:gd name="T13" fmla="*/ 0 60000 65536"/>
              <a:gd name="T14" fmla="*/ 0 60000 65536"/>
              <a:gd name="T15" fmla="*/ 0 60000 65536"/>
              <a:gd name="T16" fmla="*/ 0 60000 65536"/>
              <a:gd name="T17" fmla="*/ 0 60000 65536"/>
              <a:gd name="T18" fmla="*/ 0 w 1456"/>
              <a:gd name="T19" fmla="*/ 0 h 1200"/>
              <a:gd name="T20" fmla="*/ 1456 w 1456"/>
              <a:gd name="T21" fmla="*/ 1200 h 1200"/>
            </a:gdLst>
            <a:ahLst/>
            <a:cxnLst>
              <a:cxn ang="T12">
                <a:pos x="T0" y="T1"/>
              </a:cxn>
              <a:cxn ang="T13">
                <a:pos x="T2" y="T3"/>
              </a:cxn>
              <a:cxn ang="T14">
                <a:pos x="T4" y="T5"/>
              </a:cxn>
              <a:cxn ang="T15">
                <a:pos x="T6" y="T7"/>
              </a:cxn>
              <a:cxn ang="T16">
                <a:pos x="T8" y="T9"/>
              </a:cxn>
              <a:cxn ang="T17">
                <a:pos x="T10" y="T11"/>
              </a:cxn>
            </a:cxnLst>
            <a:rect l="T18" t="T19" r="T20" b="T21"/>
            <a:pathLst>
              <a:path w="1456" h="1200">
                <a:moveTo>
                  <a:pt x="16" y="1200"/>
                </a:moveTo>
                <a:cubicBezTo>
                  <a:pt x="8" y="1096"/>
                  <a:pt x="0" y="992"/>
                  <a:pt x="64" y="864"/>
                </a:cubicBezTo>
                <a:cubicBezTo>
                  <a:pt x="128" y="736"/>
                  <a:pt x="304" y="536"/>
                  <a:pt x="400" y="432"/>
                </a:cubicBezTo>
                <a:cubicBezTo>
                  <a:pt x="496" y="328"/>
                  <a:pt x="520" y="304"/>
                  <a:pt x="640" y="240"/>
                </a:cubicBezTo>
                <a:cubicBezTo>
                  <a:pt x="760" y="176"/>
                  <a:pt x="984" y="88"/>
                  <a:pt x="1120" y="48"/>
                </a:cubicBezTo>
                <a:cubicBezTo>
                  <a:pt x="1256" y="8"/>
                  <a:pt x="1416" y="0"/>
                  <a:pt x="1456" y="0"/>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330" name="Oval 10">
            <a:extLst>
              <a:ext uri="{FF2B5EF4-FFF2-40B4-BE49-F238E27FC236}">
                <a16:creationId xmlns:a16="http://schemas.microsoft.com/office/drawing/2014/main" id="{C70E236D-0B77-4831-B697-EB4890C614F5}"/>
              </a:ext>
            </a:extLst>
          </p:cNvPr>
          <p:cNvSpPr>
            <a:spLocks noChangeArrowheads="1"/>
          </p:cNvSpPr>
          <p:nvPr/>
        </p:nvSpPr>
        <p:spPr bwMode="auto">
          <a:xfrm>
            <a:off x="4495800" y="1600200"/>
            <a:ext cx="14478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6" name="AutoShape 5">
            <a:extLst>
              <a:ext uri="{FF2B5EF4-FFF2-40B4-BE49-F238E27FC236}">
                <a16:creationId xmlns:a16="http://schemas.microsoft.com/office/drawing/2014/main" id="{605107A2-FB78-4B91-9AED-50FCA73C4322}"/>
              </a:ext>
            </a:extLst>
          </p:cNvPr>
          <p:cNvSpPr>
            <a:spLocks noChangeArrowheads="1"/>
          </p:cNvSpPr>
          <p:nvPr/>
        </p:nvSpPr>
        <p:spPr bwMode="auto">
          <a:xfrm rot="5400000" flipH="1">
            <a:off x="2682875" y="3413125"/>
            <a:ext cx="1206500" cy="62865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8" name="AutoShape 5">
            <a:extLst>
              <a:ext uri="{FF2B5EF4-FFF2-40B4-BE49-F238E27FC236}">
                <a16:creationId xmlns:a16="http://schemas.microsoft.com/office/drawing/2014/main" id="{7376CCC1-B2FE-4BD2-B417-838626593940}"/>
              </a:ext>
            </a:extLst>
          </p:cNvPr>
          <p:cNvSpPr>
            <a:spLocks noChangeArrowheads="1"/>
          </p:cNvSpPr>
          <p:nvPr/>
        </p:nvSpPr>
        <p:spPr bwMode="auto">
          <a:xfrm rot="5400000">
            <a:off x="5343525" y="4791075"/>
            <a:ext cx="1219200" cy="62865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9" name="AutoShape 9">
            <a:extLst>
              <a:ext uri="{FF2B5EF4-FFF2-40B4-BE49-F238E27FC236}">
                <a16:creationId xmlns:a16="http://schemas.microsoft.com/office/drawing/2014/main" id="{15D04D5B-F1FA-475A-8C11-C21138FFFB65}"/>
              </a:ext>
            </a:extLst>
          </p:cNvPr>
          <p:cNvSpPr>
            <a:spLocks noChangeArrowheads="1"/>
          </p:cNvSpPr>
          <p:nvPr/>
        </p:nvSpPr>
        <p:spPr bwMode="auto">
          <a:xfrm>
            <a:off x="2209800" y="2057400"/>
            <a:ext cx="1919288" cy="1798638"/>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10" name="AutoShape 9">
            <a:extLst>
              <a:ext uri="{FF2B5EF4-FFF2-40B4-BE49-F238E27FC236}">
                <a16:creationId xmlns:a16="http://schemas.microsoft.com/office/drawing/2014/main" id="{D7A7E415-A2E3-4B12-84FA-7D59DAB17566}"/>
              </a:ext>
            </a:extLst>
          </p:cNvPr>
          <p:cNvSpPr>
            <a:spLocks noChangeArrowheads="1"/>
          </p:cNvSpPr>
          <p:nvPr/>
        </p:nvSpPr>
        <p:spPr bwMode="auto">
          <a:xfrm flipV="1">
            <a:off x="5638800" y="3886200"/>
            <a:ext cx="1905000" cy="1828800"/>
          </a:xfrm>
          <a:prstGeom prst="rtTriangle">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6664246B-87A1-4527-8350-B28D9818D022}"/>
              </a:ext>
            </a:extLst>
          </p:cNvPr>
          <p:cNvSpPr>
            <a:spLocks noGrp="1"/>
          </p:cNvSpPr>
          <p:nvPr>
            <p:ph type="sldNum" sz="quarter" idx="12"/>
          </p:nvPr>
        </p:nvSpPr>
        <p:spPr/>
        <p:txBody>
          <a:bodyPr/>
          <a:lstStyle/>
          <a:p>
            <a:pPr>
              <a:defRPr/>
            </a:pPr>
            <a:fld id="{9EF89343-003E-40F2-8D25-B889AC27EC6D}" type="slidenum">
              <a:rPr lang="en-US" smtClean="0"/>
              <a:pPr>
                <a:defRPr/>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4100"/>
                                        </p:tgtEl>
                                        <p:attrNameLst>
                                          <p:attrName>style.visibility</p:attrName>
                                        </p:attrNameLst>
                                      </p:cBhvr>
                                      <p:to>
                                        <p:strVal val="visible"/>
                                      </p:to>
                                    </p:set>
                                    <p:animEffect transition="in" filter="blinds(horizontal)">
                                      <p:cBhvr>
                                        <p:cTn id="4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animBg="1"/>
      <p:bldP spid="6" grpId="0" animBg="1"/>
      <p:bldP spid="6" grpId="1" animBg="1"/>
      <p:bldP spid="8" grpId="0" animBg="1"/>
      <p:bldP spid="8" grpId="1" animBg="1"/>
      <p:bldP spid="9" grpId="0" animBg="1"/>
      <p:bldP spid="9" grpId="1" animBg="1"/>
      <p:bldP spid="10" grpId="0" animBg="1"/>
      <p:bldP spid="10"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F4C9A73-E087-41D1-AA18-5DCB3946FD94}"/>
              </a:ext>
            </a:extLst>
          </p:cNvPr>
          <p:cNvSpPr>
            <a:spLocks noGrp="1" noChangeArrowheads="1"/>
          </p:cNvSpPr>
          <p:nvPr>
            <p:ph type="title"/>
          </p:nvPr>
        </p:nvSpPr>
        <p:spPr>
          <a:xfrm>
            <a:off x="1066800" y="473075"/>
            <a:ext cx="7543800" cy="1431925"/>
          </a:xfrm>
        </p:spPr>
        <p:txBody>
          <a:bodyPr/>
          <a:lstStyle/>
          <a:p>
            <a:pPr eaLnBrk="1" hangingPunct="1"/>
            <a:r>
              <a:rPr lang="en-US" altLang="en-US" sz="4000" b="0">
                <a:effectLst/>
              </a:rPr>
              <a:t>Ravnotežne relativne cene proizvoda uz </a:t>
            </a:r>
            <a:r>
              <a:rPr lang="sr-Latn-CS" altLang="en-US" sz="4000" b="0">
                <a:effectLst/>
              </a:rPr>
              <a:t>razmenu</a:t>
            </a:r>
            <a:br>
              <a:rPr lang="en-US" altLang="en-US" sz="4000" b="0">
                <a:effectLst/>
              </a:rPr>
            </a:br>
            <a:endParaRPr lang="en-US" altLang="en-US" sz="4000" b="0">
              <a:effectLst/>
            </a:endParaRPr>
          </a:p>
        </p:txBody>
      </p:sp>
      <p:sp>
        <p:nvSpPr>
          <p:cNvPr id="208903" name="Rectangle 7">
            <a:extLst>
              <a:ext uri="{FF2B5EF4-FFF2-40B4-BE49-F238E27FC236}">
                <a16:creationId xmlns:a16="http://schemas.microsoft.com/office/drawing/2014/main" id="{6B13A265-1C26-4172-B2E0-7186385C9F21}"/>
              </a:ext>
            </a:extLst>
          </p:cNvPr>
          <p:cNvSpPr>
            <a:spLocks noGrp="1" noChangeArrowheads="1"/>
          </p:cNvSpPr>
          <p:nvPr>
            <p:ph type="body" sz="half" idx="2"/>
          </p:nvPr>
        </p:nvSpPr>
        <p:spPr>
          <a:xfrm>
            <a:off x="5486400" y="2209800"/>
            <a:ext cx="3429000" cy="4114800"/>
          </a:xfrm>
        </p:spPr>
        <p:txBody>
          <a:bodyPr/>
          <a:lstStyle/>
          <a:p>
            <a:pPr eaLnBrk="1" hangingPunct="1">
              <a:lnSpc>
                <a:spcPct val="80000"/>
              </a:lnSpc>
            </a:pPr>
            <a:r>
              <a:rPr lang="en-US" altLang="en-US" sz="2000">
                <a:effectLst/>
              </a:rPr>
              <a:t>Višak uvozne tražnje Zemlje 2 za proizvodom X, za </a:t>
            </a:r>
            <a:r>
              <a:rPr lang="en-US" altLang="en-US" sz="2000" i="1">
                <a:effectLst/>
              </a:rPr>
              <a:t>P</a:t>
            </a:r>
            <a:r>
              <a:rPr lang="sr-Latn-CS" altLang="en-US" sz="2000" i="1">
                <a:effectLst/>
              </a:rPr>
              <a:t>f</a:t>
            </a:r>
            <a:r>
              <a:rPr lang="en-US" altLang="en-US" sz="2000" i="1">
                <a:effectLst/>
              </a:rPr>
              <a:t> </a:t>
            </a:r>
            <a:r>
              <a:rPr lang="en-US" altLang="en-US" sz="2000">
                <a:effectLst/>
              </a:rPr>
              <a:t>= ½, guraće </a:t>
            </a:r>
            <a:r>
              <a:rPr lang="en-US" altLang="en-US" sz="2000" i="1">
                <a:effectLst/>
              </a:rPr>
              <a:t>PX</a:t>
            </a:r>
            <a:r>
              <a:rPr lang="en-US" altLang="en-US" sz="2000">
                <a:effectLst/>
              </a:rPr>
              <a:t>/</a:t>
            </a:r>
            <a:r>
              <a:rPr lang="en-US" altLang="en-US" sz="2000" i="1">
                <a:effectLst/>
              </a:rPr>
              <a:t>PY </a:t>
            </a:r>
            <a:r>
              <a:rPr lang="en-US" altLang="en-US" sz="2000">
                <a:effectLst/>
              </a:rPr>
              <a:t>naviše.</a:t>
            </a:r>
          </a:p>
          <a:p>
            <a:pPr eaLnBrk="1" hangingPunct="1">
              <a:lnSpc>
                <a:spcPct val="80000"/>
              </a:lnSpc>
            </a:pPr>
            <a:r>
              <a:rPr lang="sr-Latn-CS" altLang="en-US" sz="2000">
                <a:effectLst/>
              </a:rPr>
              <a:t> onda </a:t>
            </a:r>
            <a:r>
              <a:rPr lang="en-US" altLang="en-US" sz="2000">
                <a:effectLst/>
              </a:rPr>
              <a:t>Zemlja 1 </a:t>
            </a:r>
            <a:r>
              <a:rPr lang="en-US" altLang="en-US" sz="2000" i="1">
                <a:effectLst/>
              </a:rPr>
              <a:t>nudi više proizvod</a:t>
            </a:r>
            <a:r>
              <a:rPr lang="en-US" altLang="en-US" sz="2000">
                <a:effectLst/>
              </a:rPr>
              <a:t>a X </a:t>
            </a:r>
            <a:endParaRPr lang="sr-Latn-CS" altLang="en-US" sz="2000">
              <a:effectLst/>
            </a:endParaRPr>
          </a:p>
          <a:p>
            <a:pPr eaLnBrk="1" hangingPunct="1">
              <a:lnSpc>
                <a:spcPct val="80000"/>
              </a:lnSpc>
            </a:pPr>
            <a:r>
              <a:rPr lang="sr-Latn-CS" altLang="en-US" sz="2000">
                <a:effectLst/>
              </a:rPr>
              <a:t>Pomera se naviše duž krive</a:t>
            </a:r>
          </a:p>
          <a:p>
            <a:pPr eaLnBrk="1" hangingPunct="1">
              <a:lnSpc>
                <a:spcPct val="80000"/>
              </a:lnSpc>
            </a:pPr>
            <a:r>
              <a:rPr lang="en-US" altLang="en-US" sz="2000">
                <a:effectLst/>
              </a:rPr>
              <a:t>dok će Zemlja 2 smanjiti svoju</a:t>
            </a:r>
            <a:r>
              <a:rPr lang="sr-Latn-CS" altLang="en-US" sz="2000">
                <a:effectLst/>
              </a:rPr>
              <a:t> </a:t>
            </a:r>
            <a:r>
              <a:rPr lang="en-US" altLang="en-US" sz="2000">
                <a:effectLst/>
              </a:rPr>
              <a:t>uvoznu tražnju</a:t>
            </a:r>
            <a:endParaRPr lang="sr-Latn-CS" altLang="en-US" sz="2000">
              <a:effectLst/>
            </a:endParaRPr>
          </a:p>
        </p:txBody>
      </p:sp>
      <p:pic>
        <p:nvPicPr>
          <p:cNvPr id="29700" name="Picture 5">
            <a:extLst>
              <a:ext uri="{FF2B5EF4-FFF2-40B4-BE49-F238E27FC236}">
                <a16:creationId xmlns:a16="http://schemas.microsoft.com/office/drawing/2014/main" id="{1B18EAA8-EED6-4537-A17E-37D3909CB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27685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4" name="Oval 8">
            <a:extLst>
              <a:ext uri="{FF2B5EF4-FFF2-40B4-BE49-F238E27FC236}">
                <a16:creationId xmlns:a16="http://schemas.microsoft.com/office/drawing/2014/main" id="{1380666E-5627-47D8-BE1C-11DE1B84E800}"/>
              </a:ext>
            </a:extLst>
          </p:cNvPr>
          <p:cNvSpPr>
            <a:spLocks noChangeArrowheads="1"/>
          </p:cNvSpPr>
          <p:nvPr/>
        </p:nvSpPr>
        <p:spPr bwMode="auto">
          <a:xfrm>
            <a:off x="2667000" y="4572000"/>
            <a:ext cx="6096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2" name="Slide Number Placeholder 1">
            <a:extLst>
              <a:ext uri="{FF2B5EF4-FFF2-40B4-BE49-F238E27FC236}">
                <a16:creationId xmlns:a16="http://schemas.microsoft.com/office/drawing/2014/main" id="{35EFC9CF-1D44-44FD-8E27-16455AE9BD11}"/>
              </a:ext>
            </a:extLst>
          </p:cNvPr>
          <p:cNvSpPr>
            <a:spLocks noGrp="1"/>
          </p:cNvSpPr>
          <p:nvPr>
            <p:ph type="sldNum" sz="quarter" idx="12"/>
          </p:nvPr>
        </p:nvSpPr>
        <p:spPr/>
        <p:txBody>
          <a:bodyPr/>
          <a:lstStyle/>
          <a:p>
            <a:pPr>
              <a:defRPr/>
            </a:pPr>
            <a:fld id="{6281B611-CECF-4CCB-AED1-D98E28F34150}" type="slidenum">
              <a:rPr lang="en-US" smtClean="0"/>
              <a:pPr>
                <a:defRPr/>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9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90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890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89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815B-2277-4F15-9FA6-4045E057E1AC}"/>
              </a:ext>
            </a:extLst>
          </p:cNvPr>
          <p:cNvSpPr>
            <a:spLocks noGrp="1"/>
          </p:cNvSpPr>
          <p:nvPr>
            <p:ph type="title"/>
          </p:nvPr>
        </p:nvSpPr>
        <p:spPr/>
        <p:txBody>
          <a:bodyPr/>
          <a:lstStyle/>
          <a:p>
            <a:r>
              <a:rPr lang="sr-Latn-RS" dirty="0"/>
              <a:t>Šta bi bilo kad bi uveli carinu i prestali da uvoze tekstil?	</a:t>
            </a:r>
            <a:endParaRPr lang="en-GB" dirty="0"/>
          </a:p>
        </p:txBody>
      </p:sp>
      <p:sp>
        <p:nvSpPr>
          <p:cNvPr id="3" name="Content Placeholder 2">
            <a:extLst>
              <a:ext uri="{FF2B5EF4-FFF2-40B4-BE49-F238E27FC236}">
                <a16:creationId xmlns:a16="http://schemas.microsoft.com/office/drawing/2014/main" id="{C3D2BF1D-D008-4ED5-954D-3B2BD1534A30}"/>
              </a:ext>
            </a:extLst>
          </p:cNvPr>
          <p:cNvSpPr>
            <a:spLocks noGrp="1"/>
          </p:cNvSpPr>
          <p:nvPr>
            <p:ph idx="1"/>
          </p:nvPr>
        </p:nvSpPr>
        <p:spPr/>
        <p:txBody>
          <a:bodyPr/>
          <a:lstStyle/>
          <a:p>
            <a:r>
              <a:rPr lang="sr-Latn-RS" dirty="0"/>
              <a:t>Sve ostaje isto, u prvom kadru</a:t>
            </a:r>
          </a:p>
          <a:p>
            <a:r>
              <a:rPr lang="sr-Latn-RS" dirty="0"/>
              <a:t>U drugom kadru, siromaše svi ostali u zemlji</a:t>
            </a:r>
          </a:p>
          <a:p>
            <a:r>
              <a:rPr lang="sr-Latn-RS" dirty="0"/>
              <a:t>SAD počinje da zaostaje, a tekstil i dalje pojeftinjuje, pa propadaju i prodavci tekstila u SAD</a:t>
            </a:r>
          </a:p>
          <a:p>
            <a:r>
              <a:rPr lang="sr-Latn-RS" dirty="0"/>
              <a:t>Ono što je dobro samo za jednu interesnu grupu, na kratak rok, loše je za zemlju i za sve na dugi rok</a:t>
            </a:r>
          </a:p>
          <a:p>
            <a:endParaRPr lang="en-GB" dirty="0"/>
          </a:p>
        </p:txBody>
      </p:sp>
      <p:sp>
        <p:nvSpPr>
          <p:cNvPr id="4" name="Slide Number Placeholder 3">
            <a:extLst>
              <a:ext uri="{FF2B5EF4-FFF2-40B4-BE49-F238E27FC236}">
                <a16:creationId xmlns:a16="http://schemas.microsoft.com/office/drawing/2014/main" id="{F9D5778D-5131-4769-AAE6-05F51F50DE6A}"/>
              </a:ext>
            </a:extLst>
          </p:cNvPr>
          <p:cNvSpPr>
            <a:spLocks noGrp="1"/>
          </p:cNvSpPr>
          <p:nvPr>
            <p:ph type="sldNum" sz="quarter" idx="12"/>
          </p:nvPr>
        </p:nvSpPr>
        <p:spPr/>
        <p:txBody>
          <a:bodyPr/>
          <a:lstStyle/>
          <a:p>
            <a:pPr>
              <a:defRPr/>
            </a:pPr>
            <a:fld id="{1A55FB4D-EF57-4D4B-A13E-73FB1369E1D1}" type="slidenum">
              <a:rPr lang="en-US" smtClean="0"/>
              <a:pPr>
                <a:defRPr/>
              </a:pPr>
              <a:t>7</a:t>
            </a:fld>
            <a:endParaRPr lang="en-US"/>
          </a:p>
        </p:txBody>
      </p:sp>
    </p:spTree>
    <p:extLst>
      <p:ext uri="{BB962C8B-B14F-4D97-AF65-F5344CB8AC3E}">
        <p14:creationId xmlns:p14="http://schemas.microsoft.com/office/powerpoint/2010/main" val="4583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DAD2DBDB-6203-4C45-9FA2-661FF07E61AE}"/>
              </a:ext>
            </a:extLst>
          </p:cNvPr>
          <p:cNvSpPr>
            <a:spLocks noGrp="1" noChangeArrowheads="1"/>
          </p:cNvSpPr>
          <p:nvPr>
            <p:ph type="body" idx="1"/>
          </p:nvPr>
        </p:nvSpPr>
        <p:spPr>
          <a:xfrm>
            <a:off x="1077913" y="1646238"/>
            <a:ext cx="7543800" cy="4114800"/>
          </a:xfrm>
        </p:spPr>
        <p:txBody>
          <a:bodyPr/>
          <a:lstStyle/>
          <a:p>
            <a:pPr eaLnBrk="1" hangingPunct="1">
              <a:defRPr/>
            </a:pPr>
            <a:endParaRPr lang="en-US" dirty="0"/>
          </a:p>
        </p:txBody>
      </p:sp>
      <p:sp>
        <p:nvSpPr>
          <p:cNvPr id="276483" name="Rectangle 3">
            <a:extLst>
              <a:ext uri="{FF2B5EF4-FFF2-40B4-BE49-F238E27FC236}">
                <a16:creationId xmlns:a16="http://schemas.microsoft.com/office/drawing/2014/main" id="{F9869704-FF61-4D8D-90F2-E2829A2AC7A9}"/>
              </a:ext>
            </a:extLst>
          </p:cNvPr>
          <p:cNvSpPr>
            <a:spLocks noChangeArrowheads="1"/>
          </p:cNvSpPr>
          <p:nvPr/>
        </p:nvSpPr>
        <p:spPr bwMode="auto">
          <a:xfrm>
            <a:off x="0" y="0"/>
            <a:ext cx="4572000" cy="1431925"/>
          </a:xfrm>
          <a:prstGeom prst="rect">
            <a:avLst/>
          </a:prstGeom>
          <a:noFill/>
          <a:ln w="9525">
            <a:noFill/>
            <a:miter lim="800000"/>
            <a:headEnd/>
            <a:tailEnd/>
          </a:ln>
          <a:effectLst/>
        </p:spPr>
        <p:txBody>
          <a:bodyPr anchor="ctr"/>
          <a:lstStyle/>
          <a:p>
            <a:pPr eaLnBrk="1" hangingPunct="1">
              <a:defRPr/>
            </a:pPr>
            <a:r>
              <a:rPr lang="sr-Latn-CS" sz="4400" b="1" u="none">
                <a:solidFill>
                  <a:schemeClr val="tx2"/>
                </a:solidFill>
                <a:effectLst>
                  <a:outerShdw blurRad="38100" dist="38100" dir="2700000" algn="tl">
                    <a:srgbClr val="000000"/>
                  </a:outerShdw>
                </a:effectLst>
                <a:latin typeface="Tahoma" pitchFamily="34" charset="0"/>
              </a:rPr>
              <a:t>Izvodimo uvoznu tražnju</a:t>
            </a:r>
            <a:endParaRPr lang="en-US" sz="4400" b="1" u="none">
              <a:solidFill>
                <a:schemeClr val="tx2"/>
              </a:solidFill>
              <a:effectLst>
                <a:outerShdw blurRad="38100" dist="38100" dir="2700000" algn="tl">
                  <a:srgbClr val="000000"/>
                </a:outerShdw>
              </a:effectLst>
              <a:latin typeface="Tahoma" pitchFamily="34" charset="0"/>
            </a:endParaRPr>
          </a:p>
        </p:txBody>
      </p:sp>
      <p:sp>
        <p:nvSpPr>
          <p:cNvPr id="276484" name="Rectangle 4">
            <a:extLst>
              <a:ext uri="{FF2B5EF4-FFF2-40B4-BE49-F238E27FC236}">
                <a16:creationId xmlns:a16="http://schemas.microsoft.com/office/drawing/2014/main" id="{DC62ECDE-7653-4EFA-8F06-5D450EB4A0D1}"/>
              </a:ext>
            </a:extLst>
          </p:cNvPr>
          <p:cNvSpPr>
            <a:spLocks noChangeArrowheads="1"/>
          </p:cNvSpPr>
          <p:nvPr/>
        </p:nvSpPr>
        <p:spPr bwMode="auto">
          <a:xfrm>
            <a:off x="4191000" y="179388"/>
            <a:ext cx="510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pPr eaLnBrk="1" hangingPunct="1">
              <a:lnSpc>
                <a:spcPct val="80000"/>
              </a:lnSpc>
              <a:spcBef>
                <a:spcPct val="20000"/>
              </a:spcBef>
              <a:buClr>
                <a:schemeClr val="hlink"/>
              </a:buClr>
              <a:buSzPct val="70000"/>
              <a:buFont typeface="Wingdings" panose="05000000000000000000" pitchFamily="2" charset="2"/>
              <a:buChar char="n"/>
              <a:defRPr/>
            </a:pPr>
            <a:r>
              <a:rPr lang="en-US" altLang="en-US" sz="1050" u="none" dirty="0" err="1">
                <a:latin typeface="Tahoma" panose="020B0604030504040204" pitchFamily="34" charset="0"/>
              </a:rPr>
              <a:t>Višak</a:t>
            </a:r>
            <a:r>
              <a:rPr lang="en-US" altLang="en-US" sz="1050" u="none" dirty="0">
                <a:latin typeface="Tahoma" panose="020B0604030504040204" pitchFamily="34" charset="0"/>
              </a:rPr>
              <a:t> </a:t>
            </a:r>
            <a:r>
              <a:rPr lang="en-US" altLang="en-US" sz="1050" u="none" dirty="0" err="1">
                <a:latin typeface="Tahoma" panose="020B0604030504040204" pitchFamily="34" charset="0"/>
              </a:rPr>
              <a:t>uvozne</a:t>
            </a:r>
            <a:r>
              <a:rPr lang="en-US" altLang="en-US" sz="1050" u="none" dirty="0">
                <a:latin typeface="Tahoma" panose="020B0604030504040204" pitchFamily="34" charset="0"/>
              </a:rPr>
              <a:t> </a:t>
            </a:r>
            <a:r>
              <a:rPr lang="en-US" altLang="en-US" sz="1050" u="none" dirty="0" err="1">
                <a:latin typeface="Tahoma" panose="020B0604030504040204" pitchFamily="34" charset="0"/>
              </a:rPr>
              <a:t>tražnje</a:t>
            </a:r>
            <a:r>
              <a:rPr lang="en-US" altLang="en-US" sz="1050" u="none" dirty="0">
                <a:latin typeface="Tahoma" panose="020B0604030504040204" pitchFamily="34" charset="0"/>
              </a:rPr>
              <a:t> </a:t>
            </a:r>
            <a:r>
              <a:rPr lang="en-US" altLang="en-US" sz="1050" u="none" dirty="0" err="1">
                <a:latin typeface="Tahoma" panose="020B0604030504040204" pitchFamily="34" charset="0"/>
              </a:rPr>
              <a:t>Zemlje</a:t>
            </a:r>
            <a:r>
              <a:rPr lang="en-US" altLang="en-US" sz="1050" u="none" dirty="0">
                <a:latin typeface="Tahoma" panose="020B0604030504040204" pitchFamily="34" charset="0"/>
              </a:rPr>
              <a:t> 2 </a:t>
            </a:r>
            <a:r>
              <a:rPr lang="en-US" altLang="en-US" sz="1050" u="none" dirty="0" err="1">
                <a:latin typeface="Tahoma" panose="020B0604030504040204" pitchFamily="34" charset="0"/>
              </a:rPr>
              <a:t>za</a:t>
            </a:r>
            <a:r>
              <a:rPr lang="en-US" altLang="en-US" sz="1050" u="none" dirty="0">
                <a:latin typeface="Tahoma" panose="020B0604030504040204" pitchFamily="34" charset="0"/>
              </a:rPr>
              <a:t> </a:t>
            </a:r>
            <a:r>
              <a:rPr lang="en-US" altLang="en-US" sz="1050" u="none" dirty="0" err="1">
                <a:latin typeface="Tahoma" panose="020B0604030504040204" pitchFamily="34" charset="0"/>
              </a:rPr>
              <a:t>proizvodom</a:t>
            </a:r>
            <a:r>
              <a:rPr lang="en-US" altLang="en-US" sz="1050" u="none" dirty="0">
                <a:latin typeface="Tahoma" panose="020B0604030504040204" pitchFamily="34" charset="0"/>
              </a:rPr>
              <a:t> X, </a:t>
            </a:r>
            <a:r>
              <a:rPr lang="en-US" altLang="en-US" sz="1050" u="none" dirty="0" err="1">
                <a:latin typeface="Tahoma" panose="020B0604030504040204" pitchFamily="34" charset="0"/>
              </a:rPr>
              <a:t>za</a:t>
            </a:r>
            <a:r>
              <a:rPr lang="en-US" altLang="en-US" sz="1050" u="none" dirty="0">
                <a:latin typeface="Tahoma" panose="020B0604030504040204" pitchFamily="34" charset="0"/>
              </a:rPr>
              <a:t> </a:t>
            </a:r>
            <a:r>
              <a:rPr lang="en-US" altLang="en-US" sz="1050" i="1" u="none" dirty="0">
                <a:latin typeface="Tahoma" panose="020B0604030504040204" pitchFamily="34" charset="0"/>
              </a:rPr>
              <a:t>P</a:t>
            </a:r>
            <a:r>
              <a:rPr lang="sr-Latn-CS" altLang="en-US" sz="1050" i="1" u="none" baseline="-25000" dirty="0">
                <a:latin typeface="Tahoma" panose="020B0604030504040204" pitchFamily="34" charset="0"/>
              </a:rPr>
              <a:t>F</a:t>
            </a:r>
            <a:r>
              <a:rPr lang="en-US" altLang="en-US" sz="1050" u="none" dirty="0">
                <a:latin typeface="Tahoma" panose="020B0604030504040204" pitchFamily="34" charset="0"/>
              </a:rPr>
              <a:t>= ½, </a:t>
            </a:r>
            <a:r>
              <a:rPr lang="en-US" altLang="en-US" sz="1050" u="none" dirty="0" err="1">
                <a:latin typeface="Tahoma" panose="020B0604030504040204" pitchFamily="34" charset="0"/>
              </a:rPr>
              <a:t>guraće</a:t>
            </a:r>
            <a:r>
              <a:rPr lang="en-US" altLang="en-US" sz="1050" u="none" dirty="0">
                <a:latin typeface="Tahoma" panose="020B0604030504040204" pitchFamily="34" charset="0"/>
              </a:rPr>
              <a:t> </a:t>
            </a:r>
            <a:r>
              <a:rPr lang="en-US" altLang="en-US" sz="1050" i="1" u="none" dirty="0">
                <a:latin typeface="Tahoma" panose="020B0604030504040204" pitchFamily="34" charset="0"/>
              </a:rPr>
              <a:t>PX</a:t>
            </a:r>
            <a:r>
              <a:rPr lang="en-US" altLang="en-US" sz="1050" u="none" dirty="0">
                <a:latin typeface="Tahoma" panose="020B0604030504040204" pitchFamily="34" charset="0"/>
              </a:rPr>
              <a:t>/</a:t>
            </a:r>
            <a:r>
              <a:rPr lang="en-US" altLang="en-US" sz="1050" i="1" u="none" dirty="0">
                <a:latin typeface="Tahoma" panose="020B0604030504040204" pitchFamily="34" charset="0"/>
              </a:rPr>
              <a:t>PY </a:t>
            </a:r>
            <a:r>
              <a:rPr lang="en-US" altLang="en-US" sz="1050" u="none" dirty="0" err="1">
                <a:latin typeface="Tahoma" panose="020B0604030504040204" pitchFamily="34" charset="0"/>
              </a:rPr>
              <a:t>naviše</a:t>
            </a:r>
            <a:r>
              <a:rPr lang="en-US" altLang="en-US" sz="1050" u="none" dirty="0">
                <a:latin typeface="Tahoma" panose="020B0604030504040204" pitchFamily="34" charset="0"/>
              </a:rPr>
              <a:t>.</a:t>
            </a:r>
          </a:p>
          <a:p>
            <a:pPr eaLnBrk="1" hangingPunct="1">
              <a:lnSpc>
                <a:spcPct val="80000"/>
              </a:lnSpc>
              <a:spcBef>
                <a:spcPct val="20000"/>
              </a:spcBef>
              <a:buClr>
                <a:schemeClr val="hlink"/>
              </a:buClr>
              <a:buSzPct val="70000"/>
              <a:buFont typeface="Wingdings" panose="05000000000000000000" pitchFamily="2" charset="2"/>
              <a:buChar char="n"/>
              <a:defRPr/>
            </a:pPr>
            <a:r>
              <a:rPr lang="en-US" altLang="en-US" sz="1050" u="none" dirty="0" err="1">
                <a:latin typeface="Tahoma" panose="020B0604030504040204" pitchFamily="34" charset="0"/>
              </a:rPr>
              <a:t>Kada</a:t>
            </a:r>
            <a:r>
              <a:rPr lang="en-US" altLang="en-US" sz="1050" u="none" dirty="0">
                <a:latin typeface="Tahoma" panose="020B0604030504040204" pitchFamily="34" charset="0"/>
              </a:rPr>
              <a:t> se to </a:t>
            </a:r>
            <a:r>
              <a:rPr lang="en-US" altLang="en-US" sz="1050" u="none" dirty="0" err="1">
                <a:latin typeface="Tahoma" panose="020B0604030504040204" pitchFamily="34" charset="0"/>
              </a:rPr>
              <a:t>dogodi</a:t>
            </a:r>
            <a:r>
              <a:rPr lang="en-US" altLang="en-US" sz="1050" u="none" dirty="0">
                <a:latin typeface="Tahoma" panose="020B0604030504040204" pitchFamily="34" charset="0"/>
              </a:rPr>
              <a:t>, </a:t>
            </a:r>
            <a:r>
              <a:rPr lang="en-US" altLang="en-US" sz="1050" u="none" dirty="0" err="1">
                <a:latin typeface="Tahoma" panose="020B0604030504040204" pitchFamily="34" charset="0"/>
              </a:rPr>
              <a:t>Zemlja</a:t>
            </a:r>
            <a:r>
              <a:rPr lang="en-US" altLang="en-US" sz="1050" u="none" dirty="0">
                <a:latin typeface="Tahoma" panose="020B0604030504040204" pitchFamily="34" charset="0"/>
              </a:rPr>
              <a:t> 1 </a:t>
            </a:r>
            <a:r>
              <a:rPr lang="en-US" altLang="en-US" sz="1050" u="none" dirty="0" err="1">
                <a:latin typeface="Tahoma" panose="020B0604030504040204" pitchFamily="34" charset="0"/>
              </a:rPr>
              <a:t>će</a:t>
            </a:r>
            <a:r>
              <a:rPr lang="en-US" altLang="en-US" sz="1050" u="none" dirty="0">
                <a:latin typeface="Tahoma" panose="020B0604030504040204" pitchFamily="34" charset="0"/>
              </a:rPr>
              <a:t> </a:t>
            </a:r>
            <a:r>
              <a:rPr lang="en-US" altLang="en-US" sz="1050" u="none" dirty="0" err="1">
                <a:latin typeface="Tahoma" panose="020B0604030504040204" pitchFamily="34" charset="0"/>
              </a:rPr>
              <a:t>će</a:t>
            </a:r>
            <a:r>
              <a:rPr lang="sr-Latn-CS" altLang="en-US" sz="1050" u="none" dirty="0">
                <a:latin typeface="Tahoma" panose="020B0604030504040204" pitchFamily="34" charset="0"/>
              </a:rPr>
              <a:t> </a:t>
            </a:r>
            <a:r>
              <a:rPr lang="en-US" altLang="en-US" sz="1050" u="none" dirty="0">
                <a:latin typeface="Tahoma" panose="020B0604030504040204" pitchFamily="34" charset="0"/>
              </a:rPr>
              <a:t>se </a:t>
            </a:r>
            <a:r>
              <a:rPr lang="en-US" altLang="en-US" sz="1050" u="none" dirty="0" err="1">
                <a:latin typeface="Tahoma" panose="020B0604030504040204" pitchFamily="34" charset="0"/>
              </a:rPr>
              <a:t>pomeriti</a:t>
            </a:r>
            <a:r>
              <a:rPr lang="en-US" altLang="en-US" sz="1050" u="none" dirty="0">
                <a:latin typeface="Tahoma" panose="020B0604030504040204" pitchFamily="34" charset="0"/>
              </a:rPr>
              <a:t> </a:t>
            </a:r>
            <a:r>
              <a:rPr lang="en-US" altLang="en-US" sz="1050" u="none" dirty="0" err="1">
                <a:latin typeface="Tahoma" panose="020B0604030504040204" pitchFamily="34" charset="0"/>
              </a:rPr>
              <a:t>naviše</a:t>
            </a:r>
            <a:r>
              <a:rPr lang="en-US" altLang="en-US" sz="1050" u="none" dirty="0">
                <a:latin typeface="Tahoma" panose="020B0604030504040204" pitchFamily="34" charset="0"/>
              </a:rPr>
              <a:t> </a:t>
            </a:r>
            <a:endParaRPr lang="sr-Latn-CS" altLang="en-US" sz="1050" u="none" dirty="0">
              <a:latin typeface="Tahoma" panose="020B0604030504040204" pitchFamily="34" charset="0"/>
            </a:endParaRPr>
          </a:p>
          <a:p>
            <a:pPr eaLnBrk="1" hangingPunct="1">
              <a:lnSpc>
                <a:spcPct val="80000"/>
              </a:lnSpc>
              <a:spcBef>
                <a:spcPct val="20000"/>
              </a:spcBef>
              <a:buClr>
                <a:schemeClr val="hlink"/>
              </a:buClr>
              <a:buSzPct val="70000"/>
              <a:buFont typeface="Wingdings" panose="05000000000000000000" pitchFamily="2" charset="2"/>
              <a:buChar char="n"/>
              <a:defRPr/>
            </a:pPr>
            <a:r>
              <a:rPr lang="en-US" altLang="en-US" sz="1050" u="none" dirty="0" err="1">
                <a:latin typeface="Tahoma" panose="020B0604030504040204" pitchFamily="34" charset="0"/>
              </a:rPr>
              <a:t>dok</a:t>
            </a:r>
            <a:r>
              <a:rPr lang="en-US" altLang="en-US" sz="1050" u="none" dirty="0">
                <a:latin typeface="Tahoma" panose="020B0604030504040204" pitchFamily="34" charset="0"/>
              </a:rPr>
              <a:t> </a:t>
            </a:r>
            <a:r>
              <a:rPr lang="en-US" altLang="en-US" sz="1050" u="none" dirty="0" err="1">
                <a:latin typeface="Tahoma" panose="020B0604030504040204" pitchFamily="34" charset="0"/>
              </a:rPr>
              <a:t>će</a:t>
            </a:r>
            <a:r>
              <a:rPr lang="en-US" altLang="en-US" sz="1050" u="none" dirty="0">
                <a:latin typeface="Tahoma" panose="020B0604030504040204" pitchFamily="34" charset="0"/>
              </a:rPr>
              <a:t> </a:t>
            </a:r>
            <a:r>
              <a:rPr lang="en-US" altLang="en-US" sz="1050" u="none" dirty="0" err="1">
                <a:latin typeface="Tahoma" panose="020B0604030504040204" pitchFamily="34" charset="0"/>
              </a:rPr>
              <a:t>Zemlja</a:t>
            </a:r>
            <a:r>
              <a:rPr lang="en-US" altLang="en-US" sz="1050" u="none" dirty="0">
                <a:latin typeface="Tahoma" panose="020B0604030504040204" pitchFamily="34" charset="0"/>
              </a:rPr>
              <a:t> 2 </a:t>
            </a:r>
            <a:r>
              <a:rPr lang="en-US" altLang="en-US" sz="1050" u="none" dirty="0" err="1">
                <a:latin typeface="Tahoma" panose="020B0604030504040204" pitchFamily="34" charset="0"/>
              </a:rPr>
              <a:t>smanjiti</a:t>
            </a:r>
            <a:r>
              <a:rPr lang="en-US" altLang="en-US" sz="1050" u="none" dirty="0">
                <a:latin typeface="Tahoma" panose="020B0604030504040204" pitchFamily="34" charset="0"/>
              </a:rPr>
              <a:t> </a:t>
            </a:r>
            <a:r>
              <a:rPr lang="en-US" altLang="en-US" sz="1050" u="none" dirty="0" err="1">
                <a:latin typeface="Tahoma" panose="020B0604030504040204" pitchFamily="34" charset="0"/>
              </a:rPr>
              <a:t>svoju</a:t>
            </a:r>
            <a:r>
              <a:rPr lang="sr-Latn-CS" altLang="en-US" sz="1050" u="none" dirty="0">
                <a:latin typeface="Tahoma" panose="020B0604030504040204" pitchFamily="34" charset="0"/>
              </a:rPr>
              <a:t> </a:t>
            </a:r>
            <a:r>
              <a:rPr lang="en-US" altLang="en-US" sz="1050" u="none" dirty="0" err="1">
                <a:latin typeface="Tahoma" panose="020B0604030504040204" pitchFamily="34" charset="0"/>
              </a:rPr>
              <a:t>uvoznu</a:t>
            </a:r>
            <a:r>
              <a:rPr lang="en-US" altLang="en-US" sz="1050" u="none" dirty="0">
                <a:latin typeface="Tahoma" panose="020B0604030504040204" pitchFamily="34" charset="0"/>
              </a:rPr>
              <a:t> </a:t>
            </a:r>
            <a:r>
              <a:rPr lang="en-US" altLang="en-US" sz="1050" u="none" dirty="0" err="1">
                <a:latin typeface="Tahoma" panose="020B0604030504040204" pitchFamily="34" charset="0"/>
              </a:rPr>
              <a:t>tražnju</a:t>
            </a:r>
            <a:r>
              <a:rPr lang="en-US" altLang="en-US" sz="1050" u="none" dirty="0">
                <a:latin typeface="Tahoma" panose="020B0604030504040204" pitchFamily="34" charset="0"/>
              </a:rPr>
              <a:t> </a:t>
            </a:r>
            <a:r>
              <a:rPr lang="en-US" altLang="en-US" sz="1050" u="none" dirty="0" err="1">
                <a:latin typeface="Tahoma" panose="020B0604030504040204" pitchFamily="34" charset="0"/>
              </a:rPr>
              <a:t>za</a:t>
            </a:r>
            <a:r>
              <a:rPr lang="en-US" altLang="en-US" sz="1050" u="none" dirty="0">
                <a:latin typeface="Tahoma" panose="020B0604030504040204" pitchFamily="34" charset="0"/>
              </a:rPr>
              <a:t> </a:t>
            </a:r>
            <a:r>
              <a:rPr lang="en-US" altLang="en-US" sz="1050" u="none" dirty="0" err="1">
                <a:latin typeface="Tahoma" panose="020B0604030504040204" pitchFamily="34" charset="0"/>
              </a:rPr>
              <a:t>proizvodom</a:t>
            </a:r>
            <a:r>
              <a:rPr lang="en-US" altLang="en-US" sz="1050" u="none" dirty="0">
                <a:latin typeface="Tahoma" panose="020B0604030504040204" pitchFamily="34" charset="0"/>
              </a:rPr>
              <a:t> X (</a:t>
            </a:r>
            <a:r>
              <a:rPr lang="en-US" altLang="en-US" sz="1050" u="none" dirty="0" err="1">
                <a:latin typeface="Tahoma" panose="020B0604030504040204" pitchFamily="34" charset="0"/>
              </a:rPr>
              <a:t>tj</a:t>
            </a:r>
            <a:r>
              <a:rPr lang="en-US" altLang="en-US" sz="1050" u="none" dirty="0">
                <a:latin typeface="Tahoma" panose="020B0604030504040204" pitchFamily="34" charset="0"/>
              </a:rPr>
              <a:t>., </a:t>
            </a:r>
            <a:r>
              <a:rPr lang="en-US" altLang="en-US" sz="1050" u="none" dirty="0" err="1">
                <a:latin typeface="Tahoma" panose="020B0604030504040204" pitchFamily="34" charset="0"/>
              </a:rPr>
              <a:t>Zemlja</a:t>
            </a:r>
            <a:r>
              <a:rPr lang="en-US" altLang="en-US" sz="1050" u="none" dirty="0">
                <a:latin typeface="Tahoma" panose="020B0604030504040204" pitchFamily="34" charset="0"/>
              </a:rPr>
              <a:t> 2 </a:t>
            </a:r>
            <a:r>
              <a:rPr lang="en-US" altLang="en-US" sz="1050" u="none" dirty="0" err="1">
                <a:latin typeface="Tahoma" panose="020B0604030504040204" pitchFamily="34" charset="0"/>
              </a:rPr>
              <a:t>će</a:t>
            </a:r>
            <a:r>
              <a:rPr lang="en-US" altLang="en-US" sz="1050" u="none" dirty="0">
                <a:latin typeface="Tahoma" panose="020B0604030504040204" pitchFamily="34" charset="0"/>
              </a:rPr>
              <a:t> se </a:t>
            </a:r>
            <a:r>
              <a:rPr lang="en-US" altLang="en-US" sz="1050" u="none" dirty="0" err="1">
                <a:latin typeface="Tahoma" panose="020B0604030504040204" pitchFamily="34" charset="0"/>
              </a:rPr>
              <a:t>pomeriti</a:t>
            </a:r>
            <a:r>
              <a:rPr lang="en-US" altLang="en-US" sz="1050" u="none" dirty="0">
                <a:latin typeface="Tahoma" panose="020B0604030504040204" pitchFamily="34" charset="0"/>
              </a:rPr>
              <a:t> </a:t>
            </a:r>
            <a:r>
              <a:rPr lang="en-US" altLang="en-US" sz="1050" u="none" dirty="0" err="1">
                <a:latin typeface="Tahoma" panose="020B0604030504040204" pitchFamily="34" charset="0"/>
              </a:rPr>
              <a:t>niz</a:t>
            </a:r>
            <a:r>
              <a:rPr lang="en-US" altLang="en-US" sz="1050" u="none" dirty="0">
                <a:latin typeface="Tahoma" panose="020B0604030504040204" pitchFamily="34" charset="0"/>
              </a:rPr>
              <a:t> </a:t>
            </a:r>
            <a:r>
              <a:rPr lang="en-US" altLang="en-US" sz="1050" u="none" dirty="0" err="1">
                <a:latin typeface="Tahoma" panose="020B0604030504040204" pitchFamily="34" charset="0"/>
              </a:rPr>
              <a:t>svoju</a:t>
            </a:r>
            <a:r>
              <a:rPr lang="en-US" altLang="en-US" sz="1050" u="none" dirty="0">
                <a:latin typeface="Tahoma" panose="020B0604030504040204" pitchFamily="34" charset="0"/>
              </a:rPr>
              <a:t> </a:t>
            </a:r>
            <a:r>
              <a:rPr lang="en-US" altLang="en-US" sz="1050" u="none" dirty="0" err="1">
                <a:latin typeface="Tahoma" panose="020B0604030504040204" pitchFamily="34" charset="0"/>
              </a:rPr>
              <a:t>krivu</a:t>
            </a:r>
            <a:r>
              <a:rPr lang="en-US" altLang="en-US" sz="1050" u="none" dirty="0">
                <a:latin typeface="Tahoma" panose="020B0604030504040204" pitchFamily="34" charset="0"/>
              </a:rPr>
              <a:t> </a:t>
            </a:r>
            <a:r>
              <a:rPr lang="sr-Latn-CS" altLang="en-US" sz="1050" u="none" dirty="0">
                <a:latin typeface="Tahoma" panose="020B0604030504040204" pitchFamily="34" charset="0"/>
              </a:rPr>
              <a:t>rel. </a:t>
            </a:r>
            <a:r>
              <a:rPr lang="en-US" altLang="en-US" sz="1050" u="none" dirty="0" err="1">
                <a:latin typeface="Tahoma" panose="020B0604030504040204" pitchFamily="34" charset="0"/>
              </a:rPr>
              <a:t>ponude</a:t>
            </a:r>
            <a:r>
              <a:rPr lang="en-US" altLang="en-US" sz="1050" u="none" dirty="0">
                <a:latin typeface="Tahoma" panose="020B0604030504040204" pitchFamily="34" charset="0"/>
              </a:rPr>
              <a:t>). </a:t>
            </a:r>
            <a:endParaRPr lang="sr-Latn-CS" altLang="en-US" sz="1050" u="none" dirty="0">
              <a:latin typeface="Tahoma" panose="020B0604030504040204" pitchFamily="34" charset="0"/>
            </a:endParaRPr>
          </a:p>
        </p:txBody>
      </p:sp>
      <p:pic>
        <p:nvPicPr>
          <p:cNvPr id="30725" name="Picture 5">
            <a:extLst>
              <a:ext uri="{FF2B5EF4-FFF2-40B4-BE49-F238E27FC236}">
                <a16:creationId xmlns:a16="http://schemas.microsoft.com/office/drawing/2014/main" id="{D99EF45F-81F6-4D89-9561-7741735DA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27685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6" name="Line 6">
            <a:extLst>
              <a:ext uri="{FF2B5EF4-FFF2-40B4-BE49-F238E27FC236}">
                <a16:creationId xmlns:a16="http://schemas.microsoft.com/office/drawing/2014/main" id="{C6E19057-2114-44B4-B18A-16600013B8A2}"/>
              </a:ext>
            </a:extLst>
          </p:cNvPr>
          <p:cNvSpPr>
            <a:spLocks noChangeShapeType="1"/>
          </p:cNvSpPr>
          <p:nvPr/>
        </p:nvSpPr>
        <p:spPr bwMode="auto">
          <a:xfrm flipV="1">
            <a:off x="1066800" y="2438400"/>
            <a:ext cx="6858000" cy="34290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487" name="Freeform 7">
            <a:extLst>
              <a:ext uri="{FF2B5EF4-FFF2-40B4-BE49-F238E27FC236}">
                <a16:creationId xmlns:a16="http://schemas.microsoft.com/office/drawing/2014/main" id="{534963A6-C11A-46EE-9044-9A17EA47D249}"/>
              </a:ext>
            </a:extLst>
          </p:cNvPr>
          <p:cNvSpPr>
            <a:spLocks/>
          </p:cNvSpPr>
          <p:nvPr/>
        </p:nvSpPr>
        <p:spPr bwMode="auto">
          <a:xfrm>
            <a:off x="1066800" y="2641600"/>
            <a:ext cx="6248400" cy="3149600"/>
          </a:xfrm>
          <a:custGeom>
            <a:avLst/>
            <a:gdLst>
              <a:gd name="T0" fmla="*/ 0 w 3936"/>
              <a:gd name="T1" fmla="*/ 2147483646 h 1984"/>
              <a:gd name="T2" fmla="*/ 2147483646 w 3936"/>
              <a:gd name="T3" fmla="*/ 2147483646 h 1984"/>
              <a:gd name="T4" fmla="*/ 2147483646 w 3936"/>
              <a:gd name="T5" fmla="*/ 2147483646 h 1984"/>
              <a:gd name="T6" fmla="*/ 2147483646 w 3936"/>
              <a:gd name="T7" fmla="*/ 2147483646 h 1984"/>
              <a:gd name="T8" fmla="*/ 2147483646 w 3936"/>
              <a:gd name="T9" fmla="*/ 2147483646 h 1984"/>
              <a:gd name="T10" fmla="*/ 2147483646 w 3936"/>
              <a:gd name="T11" fmla="*/ 2147483646 h 1984"/>
              <a:gd name="T12" fmla="*/ 2147483646 w 3936"/>
              <a:gd name="T13" fmla="*/ 2147483646 h 1984"/>
              <a:gd name="T14" fmla="*/ 0 60000 65536"/>
              <a:gd name="T15" fmla="*/ 0 60000 65536"/>
              <a:gd name="T16" fmla="*/ 0 60000 65536"/>
              <a:gd name="T17" fmla="*/ 0 60000 65536"/>
              <a:gd name="T18" fmla="*/ 0 60000 65536"/>
              <a:gd name="T19" fmla="*/ 0 60000 65536"/>
              <a:gd name="T20" fmla="*/ 0 60000 65536"/>
              <a:gd name="T21" fmla="*/ 0 w 3936"/>
              <a:gd name="T22" fmla="*/ 0 h 1984"/>
              <a:gd name="T23" fmla="*/ 3936 w 3936"/>
              <a:gd name="T24" fmla="*/ 1984 h 1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984">
                <a:moveTo>
                  <a:pt x="0" y="1984"/>
                </a:moveTo>
                <a:cubicBezTo>
                  <a:pt x="44" y="1724"/>
                  <a:pt x="88" y="1464"/>
                  <a:pt x="240" y="1216"/>
                </a:cubicBezTo>
                <a:cubicBezTo>
                  <a:pt x="392" y="968"/>
                  <a:pt x="664" y="680"/>
                  <a:pt x="912" y="496"/>
                </a:cubicBezTo>
                <a:cubicBezTo>
                  <a:pt x="1160" y="312"/>
                  <a:pt x="1472" y="192"/>
                  <a:pt x="1728" y="112"/>
                </a:cubicBezTo>
                <a:cubicBezTo>
                  <a:pt x="1984" y="32"/>
                  <a:pt x="2208" y="32"/>
                  <a:pt x="2448" y="16"/>
                </a:cubicBezTo>
                <a:cubicBezTo>
                  <a:pt x="2688" y="0"/>
                  <a:pt x="2920" y="8"/>
                  <a:pt x="3168" y="16"/>
                </a:cubicBezTo>
                <a:cubicBezTo>
                  <a:pt x="3416" y="24"/>
                  <a:pt x="3808" y="48"/>
                  <a:pt x="3936" y="64"/>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28" name="Line 8">
            <a:extLst>
              <a:ext uri="{FF2B5EF4-FFF2-40B4-BE49-F238E27FC236}">
                <a16:creationId xmlns:a16="http://schemas.microsoft.com/office/drawing/2014/main" id="{4211DADD-99D5-4BC9-A46D-768645F5809A}"/>
              </a:ext>
            </a:extLst>
          </p:cNvPr>
          <p:cNvSpPr>
            <a:spLocks noChangeShapeType="1"/>
          </p:cNvSpPr>
          <p:nvPr/>
        </p:nvSpPr>
        <p:spPr bwMode="auto">
          <a:xfrm>
            <a:off x="990600" y="58674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489" name="Line 9">
            <a:extLst>
              <a:ext uri="{FF2B5EF4-FFF2-40B4-BE49-F238E27FC236}">
                <a16:creationId xmlns:a16="http://schemas.microsoft.com/office/drawing/2014/main" id="{018F97B5-30A2-4B3F-8F81-6022652C7B83}"/>
              </a:ext>
            </a:extLst>
          </p:cNvPr>
          <p:cNvSpPr>
            <a:spLocks noChangeShapeType="1"/>
          </p:cNvSpPr>
          <p:nvPr/>
        </p:nvSpPr>
        <p:spPr bwMode="auto">
          <a:xfrm>
            <a:off x="7315200" y="27432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490" name="Text Box 10">
            <a:extLst>
              <a:ext uri="{FF2B5EF4-FFF2-40B4-BE49-F238E27FC236}">
                <a16:creationId xmlns:a16="http://schemas.microsoft.com/office/drawing/2014/main" id="{6CE7F058-C435-44E3-8970-D5643FDA2725}"/>
              </a:ext>
            </a:extLst>
          </p:cNvPr>
          <p:cNvSpPr txBox="1">
            <a:spLocks noChangeArrowheads="1"/>
          </p:cNvSpPr>
          <p:nvPr/>
        </p:nvSpPr>
        <p:spPr bwMode="auto">
          <a:xfrm>
            <a:off x="7391400" y="5486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latin typeface="Verdana" panose="020B0604030504040204" pitchFamily="34" charset="0"/>
              </a:rPr>
              <a:t>N</a:t>
            </a:r>
            <a:endParaRPr lang="en-US" altLang="en-US" sz="1800" b="1" u="none">
              <a:latin typeface="Verdana" panose="020B0604030504040204" pitchFamily="34" charset="0"/>
            </a:endParaRPr>
          </a:p>
        </p:txBody>
      </p:sp>
      <p:sp>
        <p:nvSpPr>
          <p:cNvPr id="30731" name="AutoShape 11">
            <a:extLst>
              <a:ext uri="{FF2B5EF4-FFF2-40B4-BE49-F238E27FC236}">
                <a16:creationId xmlns:a16="http://schemas.microsoft.com/office/drawing/2014/main" id="{BF2DD7A7-DE41-4418-BFEF-98D3E16DA036}"/>
              </a:ext>
            </a:extLst>
          </p:cNvPr>
          <p:cNvSpPr>
            <a:spLocks/>
          </p:cNvSpPr>
          <p:nvPr/>
        </p:nvSpPr>
        <p:spPr bwMode="auto">
          <a:xfrm rot="-5400000">
            <a:off x="1905000" y="5410200"/>
            <a:ext cx="381000" cy="2057400"/>
          </a:xfrm>
          <a:prstGeom prst="leftBrace">
            <a:avLst>
              <a:gd name="adj1" fmla="val 45000"/>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76492" name="AutoShape 12">
            <a:extLst>
              <a:ext uri="{FF2B5EF4-FFF2-40B4-BE49-F238E27FC236}">
                <a16:creationId xmlns:a16="http://schemas.microsoft.com/office/drawing/2014/main" id="{0DB5252E-5768-4B6A-850C-DB3FEF741EBD}"/>
              </a:ext>
            </a:extLst>
          </p:cNvPr>
          <p:cNvSpPr>
            <a:spLocks/>
          </p:cNvSpPr>
          <p:nvPr/>
        </p:nvSpPr>
        <p:spPr bwMode="auto">
          <a:xfrm rot="-5400000">
            <a:off x="4000500" y="2933700"/>
            <a:ext cx="381000" cy="6248400"/>
          </a:xfrm>
          <a:prstGeom prst="leftBrace">
            <a:avLst>
              <a:gd name="adj1" fmla="val 136667"/>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30733" name="Text Box 13">
            <a:extLst>
              <a:ext uri="{FF2B5EF4-FFF2-40B4-BE49-F238E27FC236}">
                <a16:creationId xmlns:a16="http://schemas.microsoft.com/office/drawing/2014/main" id="{B0854E42-BEDE-4BF3-A1D6-8BE6AF9B2A1D}"/>
              </a:ext>
            </a:extLst>
          </p:cNvPr>
          <p:cNvSpPr txBox="1">
            <a:spLocks noChangeArrowheads="1"/>
          </p:cNvSpPr>
          <p:nvPr/>
        </p:nvSpPr>
        <p:spPr bwMode="auto">
          <a:xfrm>
            <a:off x="1077913" y="6034088"/>
            <a:ext cx="2676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latin typeface="Verdana" panose="020B0604030504040204" pitchFamily="34" charset="0"/>
              </a:rPr>
              <a:t>Izvozna ponuda OC</a:t>
            </a:r>
            <a:endParaRPr lang="en-US" altLang="en-US" sz="1800" b="1" u="none">
              <a:latin typeface="Verdana" panose="020B0604030504040204" pitchFamily="34" charset="0"/>
            </a:endParaRPr>
          </a:p>
        </p:txBody>
      </p:sp>
      <p:sp>
        <p:nvSpPr>
          <p:cNvPr id="276494" name="Text Box 14">
            <a:extLst>
              <a:ext uri="{FF2B5EF4-FFF2-40B4-BE49-F238E27FC236}">
                <a16:creationId xmlns:a16="http://schemas.microsoft.com/office/drawing/2014/main" id="{C44566DB-B253-4548-983D-8B756983B44E}"/>
              </a:ext>
            </a:extLst>
          </p:cNvPr>
          <p:cNvSpPr txBox="1">
            <a:spLocks noChangeArrowheads="1"/>
          </p:cNvSpPr>
          <p:nvPr/>
        </p:nvSpPr>
        <p:spPr bwMode="auto">
          <a:xfrm>
            <a:off x="3744913" y="6262688"/>
            <a:ext cx="255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latin typeface="Verdana" panose="020B0604030504040204" pitchFamily="34" charset="0"/>
              </a:rPr>
              <a:t>Uvozna tražnja CN</a:t>
            </a:r>
            <a:endParaRPr lang="en-US" altLang="en-US" sz="1800" b="1" u="none">
              <a:latin typeface="Verdana" panose="020B0604030504040204" pitchFamily="34" charset="0"/>
            </a:endParaRPr>
          </a:p>
        </p:txBody>
      </p:sp>
      <p:sp>
        <p:nvSpPr>
          <p:cNvPr id="2" name="Slide Number Placeholder 1">
            <a:extLst>
              <a:ext uri="{FF2B5EF4-FFF2-40B4-BE49-F238E27FC236}">
                <a16:creationId xmlns:a16="http://schemas.microsoft.com/office/drawing/2014/main" id="{DB9C482A-4DF9-4A3F-8B6A-69876B707D12}"/>
              </a:ext>
            </a:extLst>
          </p:cNvPr>
          <p:cNvSpPr>
            <a:spLocks noGrp="1"/>
          </p:cNvSpPr>
          <p:nvPr>
            <p:ph type="sldNum" sz="quarter" idx="12"/>
          </p:nvPr>
        </p:nvSpPr>
        <p:spPr/>
        <p:txBody>
          <a:bodyPr/>
          <a:lstStyle/>
          <a:p>
            <a:pPr>
              <a:defRPr/>
            </a:pPr>
            <a:fld id="{1A55FB4D-EF57-4D4B-A13E-73FB1369E1D1}" type="slidenum">
              <a:rPr lang="en-US" smtClean="0"/>
              <a:pPr>
                <a:defRPr/>
              </a:pPr>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4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4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4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4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49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90" grpId="0"/>
      <p:bldP spid="276492" grpId="0" animBg="1"/>
      <p:bldP spid="27649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CD42B502-A6BE-466A-BF98-3A0BB45DB792}"/>
              </a:ext>
            </a:extLst>
          </p:cNvPr>
          <p:cNvSpPr>
            <a:spLocks noGrp="1" noChangeArrowheads="1"/>
          </p:cNvSpPr>
          <p:nvPr>
            <p:ph type="title"/>
          </p:nvPr>
        </p:nvSpPr>
        <p:spPr>
          <a:xfrm>
            <a:off x="228600" y="304800"/>
            <a:ext cx="8382000" cy="1431925"/>
          </a:xfrm>
        </p:spPr>
        <p:txBody>
          <a:bodyPr/>
          <a:lstStyle/>
          <a:p>
            <a:pPr eaLnBrk="1" hangingPunct="1">
              <a:defRPr/>
            </a:pPr>
            <a:r>
              <a:rPr lang="sr-Latn-CS" dirty="0"/>
              <a:t>A višak uvozne tražnje je... </a:t>
            </a:r>
            <a:r>
              <a:rPr lang="sr-Latn-CS" dirty="0" err="1"/>
              <a:t>CN</a:t>
            </a:r>
            <a:r>
              <a:rPr lang="en-GB" dirty="0"/>
              <a:t>... </a:t>
            </a:r>
            <a:r>
              <a:rPr lang="en-GB" dirty="0" err="1"/>
              <a:t>pomera</a:t>
            </a:r>
            <a:r>
              <a:rPr lang="en-GB" dirty="0"/>
              <a:t> Pf </a:t>
            </a:r>
            <a:r>
              <a:rPr lang="en-GB" dirty="0" err="1"/>
              <a:t>sa</a:t>
            </a:r>
            <a:r>
              <a:rPr lang="en-GB" dirty="0"/>
              <a:t> </a:t>
            </a:r>
            <a:r>
              <a:rPr lang="sr-Latn-RS" dirty="0"/>
              <a:t>1/2</a:t>
            </a:r>
            <a:r>
              <a:rPr lang="en-GB" dirty="0"/>
              <a:t> </a:t>
            </a:r>
            <a:r>
              <a:rPr lang="en-GB" dirty="0" err="1"/>
              <a:t>na</a:t>
            </a:r>
            <a:r>
              <a:rPr lang="en-GB" dirty="0"/>
              <a:t> 1 </a:t>
            </a:r>
            <a:endParaRPr lang="en-US" dirty="0"/>
          </a:p>
        </p:txBody>
      </p:sp>
      <p:sp>
        <p:nvSpPr>
          <p:cNvPr id="277507" name="Rectangle 3">
            <a:extLst>
              <a:ext uri="{FF2B5EF4-FFF2-40B4-BE49-F238E27FC236}">
                <a16:creationId xmlns:a16="http://schemas.microsoft.com/office/drawing/2014/main" id="{4859D726-3D95-4008-85D6-233BDF5FD8C5}"/>
              </a:ext>
            </a:extLst>
          </p:cNvPr>
          <p:cNvSpPr>
            <a:spLocks noChangeArrowheads="1"/>
          </p:cNvSpPr>
          <p:nvPr/>
        </p:nvSpPr>
        <p:spPr bwMode="auto">
          <a:xfrm>
            <a:off x="304800" y="-76200"/>
            <a:ext cx="891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0000"/>
              </a:lnSpc>
            </a:pPr>
            <a:endParaRPr lang="sr-Latn-CS" altLang="en-US" sz="2000" u="none"/>
          </a:p>
        </p:txBody>
      </p:sp>
      <p:sp>
        <p:nvSpPr>
          <p:cNvPr id="31748" name="Line 4">
            <a:extLst>
              <a:ext uri="{FF2B5EF4-FFF2-40B4-BE49-F238E27FC236}">
                <a16:creationId xmlns:a16="http://schemas.microsoft.com/office/drawing/2014/main" id="{209C6DC9-2A92-4BD8-8BB0-F9F4B26B2FA6}"/>
              </a:ext>
            </a:extLst>
          </p:cNvPr>
          <p:cNvSpPr>
            <a:spLocks noChangeShapeType="1"/>
          </p:cNvSpPr>
          <p:nvPr/>
        </p:nvSpPr>
        <p:spPr bwMode="auto">
          <a:xfrm>
            <a:off x="990600" y="58674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1749" name="Group 5">
            <a:extLst>
              <a:ext uri="{FF2B5EF4-FFF2-40B4-BE49-F238E27FC236}">
                <a16:creationId xmlns:a16="http://schemas.microsoft.com/office/drawing/2014/main" id="{FFBDD941-52B1-4182-9892-1E9247626F95}"/>
              </a:ext>
            </a:extLst>
          </p:cNvPr>
          <p:cNvGrpSpPr>
            <a:grpSpLocks/>
          </p:cNvGrpSpPr>
          <p:nvPr/>
        </p:nvGrpSpPr>
        <p:grpSpPr bwMode="auto">
          <a:xfrm>
            <a:off x="0" y="1981200"/>
            <a:ext cx="7924800" cy="4876800"/>
            <a:chOff x="0" y="1248"/>
            <a:chExt cx="4992" cy="3072"/>
          </a:xfrm>
        </p:grpSpPr>
        <p:pic>
          <p:nvPicPr>
            <p:cNvPr id="31752" name="Picture 6">
              <a:extLst>
                <a:ext uri="{FF2B5EF4-FFF2-40B4-BE49-F238E27FC236}">
                  <a16:creationId xmlns:a16="http://schemas.microsoft.com/office/drawing/2014/main" id="{195BE48A-3D3A-4B83-8B39-A5AEF7371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8"/>
              <a:ext cx="3324" cy="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Line 7">
              <a:extLst>
                <a:ext uri="{FF2B5EF4-FFF2-40B4-BE49-F238E27FC236}">
                  <a16:creationId xmlns:a16="http://schemas.microsoft.com/office/drawing/2014/main" id="{AFE58C8A-7ABB-4FD9-8367-D8FBA0592996}"/>
                </a:ext>
              </a:extLst>
            </p:cNvPr>
            <p:cNvSpPr>
              <a:spLocks noChangeShapeType="1"/>
            </p:cNvSpPr>
            <p:nvPr/>
          </p:nvSpPr>
          <p:spPr bwMode="auto">
            <a:xfrm flipV="1">
              <a:off x="672" y="1536"/>
              <a:ext cx="4320" cy="216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4" name="Freeform 8">
              <a:extLst>
                <a:ext uri="{FF2B5EF4-FFF2-40B4-BE49-F238E27FC236}">
                  <a16:creationId xmlns:a16="http://schemas.microsoft.com/office/drawing/2014/main" id="{BD7DDD02-7F6B-4D40-B667-3C623B47AA53}"/>
                </a:ext>
              </a:extLst>
            </p:cNvPr>
            <p:cNvSpPr>
              <a:spLocks/>
            </p:cNvSpPr>
            <p:nvPr/>
          </p:nvSpPr>
          <p:spPr bwMode="auto">
            <a:xfrm>
              <a:off x="672" y="1680"/>
              <a:ext cx="3936" cy="1984"/>
            </a:xfrm>
            <a:custGeom>
              <a:avLst/>
              <a:gdLst>
                <a:gd name="T0" fmla="*/ 0 w 3936"/>
                <a:gd name="T1" fmla="*/ 1984 h 1984"/>
                <a:gd name="T2" fmla="*/ 240 w 3936"/>
                <a:gd name="T3" fmla="*/ 1216 h 1984"/>
                <a:gd name="T4" fmla="*/ 912 w 3936"/>
                <a:gd name="T5" fmla="*/ 496 h 1984"/>
                <a:gd name="T6" fmla="*/ 1728 w 3936"/>
                <a:gd name="T7" fmla="*/ 112 h 1984"/>
                <a:gd name="T8" fmla="*/ 2448 w 3936"/>
                <a:gd name="T9" fmla="*/ 16 h 1984"/>
                <a:gd name="T10" fmla="*/ 3168 w 3936"/>
                <a:gd name="T11" fmla="*/ 16 h 1984"/>
                <a:gd name="T12" fmla="*/ 3936 w 3936"/>
                <a:gd name="T13" fmla="*/ 64 h 1984"/>
                <a:gd name="T14" fmla="*/ 0 60000 65536"/>
                <a:gd name="T15" fmla="*/ 0 60000 65536"/>
                <a:gd name="T16" fmla="*/ 0 60000 65536"/>
                <a:gd name="T17" fmla="*/ 0 60000 65536"/>
                <a:gd name="T18" fmla="*/ 0 60000 65536"/>
                <a:gd name="T19" fmla="*/ 0 60000 65536"/>
                <a:gd name="T20" fmla="*/ 0 60000 65536"/>
                <a:gd name="T21" fmla="*/ 0 w 3936"/>
                <a:gd name="T22" fmla="*/ 0 h 1984"/>
                <a:gd name="T23" fmla="*/ 3936 w 3936"/>
                <a:gd name="T24" fmla="*/ 1984 h 1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984">
                  <a:moveTo>
                    <a:pt x="0" y="1984"/>
                  </a:moveTo>
                  <a:cubicBezTo>
                    <a:pt x="44" y="1724"/>
                    <a:pt x="88" y="1464"/>
                    <a:pt x="240" y="1216"/>
                  </a:cubicBezTo>
                  <a:cubicBezTo>
                    <a:pt x="392" y="968"/>
                    <a:pt x="664" y="680"/>
                    <a:pt x="912" y="496"/>
                  </a:cubicBezTo>
                  <a:cubicBezTo>
                    <a:pt x="1160" y="312"/>
                    <a:pt x="1472" y="192"/>
                    <a:pt x="1728" y="112"/>
                  </a:cubicBezTo>
                  <a:cubicBezTo>
                    <a:pt x="1984" y="32"/>
                    <a:pt x="2208" y="32"/>
                    <a:pt x="2448" y="16"/>
                  </a:cubicBezTo>
                  <a:cubicBezTo>
                    <a:pt x="2688" y="0"/>
                    <a:pt x="2920" y="8"/>
                    <a:pt x="3168" y="16"/>
                  </a:cubicBezTo>
                  <a:cubicBezTo>
                    <a:pt x="3416" y="24"/>
                    <a:pt x="3808" y="48"/>
                    <a:pt x="3936" y="64"/>
                  </a:cubicBezTo>
                </a:path>
              </a:pathLst>
            </a:cu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55" name="Line 9">
              <a:extLst>
                <a:ext uri="{FF2B5EF4-FFF2-40B4-BE49-F238E27FC236}">
                  <a16:creationId xmlns:a16="http://schemas.microsoft.com/office/drawing/2014/main" id="{B9272D75-F90E-49D5-98EA-A177BD04B701}"/>
                </a:ext>
              </a:extLst>
            </p:cNvPr>
            <p:cNvSpPr>
              <a:spLocks noChangeShapeType="1"/>
            </p:cNvSpPr>
            <p:nvPr/>
          </p:nvSpPr>
          <p:spPr bwMode="auto">
            <a:xfrm>
              <a:off x="4608" y="172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6" name="Text Box 10">
              <a:extLst>
                <a:ext uri="{FF2B5EF4-FFF2-40B4-BE49-F238E27FC236}">
                  <a16:creationId xmlns:a16="http://schemas.microsoft.com/office/drawing/2014/main" id="{68B4A00E-F81B-465F-AF67-E95DABC52EC5}"/>
                </a:ext>
              </a:extLst>
            </p:cNvPr>
            <p:cNvSpPr txBox="1">
              <a:spLocks noChangeArrowheads="1"/>
            </p:cNvSpPr>
            <p:nvPr/>
          </p:nvSpPr>
          <p:spPr bwMode="auto">
            <a:xfrm>
              <a:off x="4656" y="34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latin typeface="Verdana" panose="020B0604030504040204" pitchFamily="34" charset="0"/>
                </a:rPr>
                <a:t>N</a:t>
              </a:r>
              <a:endParaRPr lang="en-US" altLang="en-US" sz="1800" b="1" u="none">
                <a:latin typeface="Verdana" panose="020B0604030504040204" pitchFamily="34" charset="0"/>
              </a:endParaRPr>
            </a:p>
          </p:txBody>
        </p:sp>
        <p:sp>
          <p:nvSpPr>
            <p:cNvPr id="31757" name="AutoShape 11">
              <a:extLst>
                <a:ext uri="{FF2B5EF4-FFF2-40B4-BE49-F238E27FC236}">
                  <a16:creationId xmlns:a16="http://schemas.microsoft.com/office/drawing/2014/main" id="{A1023CBA-6A40-49A6-8904-BA5AE3A1DFB3}"/>
                </a:ext>
              </a:extLst>
            </p:cNvPr>
            <p:cNvSpPr>
              <a:spLocks/>
            </p:cNvSpPr>
            <p:nvPr/>
          </p:nvSpPr>
          <p:spPr bwMode="auto">
            <a:xfrm rot="-5400000">
              <a:off x="1200" y="3408"/>
              <a:ext cx="240" cy="1296"/>
            </a:xfrm>
            <a:prstGeom prst="leftBrace">
              <a:avLst>
                <a:gd name="adj1" fmla="val 45000"/>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31758" name="AutoShape 12">
              <a:extLst>
                <a:ext uri="{FF2B5EF4-FFF2-40B4-BE49-F238E27FC236}">
                  <a16:creationId xmlns:a16="http://schemas.microsoft.com/office/drawing/2014/main" id="{E1C7093C-4E42-4B08-8632-8FD3D0ED2D89}"/>
                </a:ext>
              </a:extLst>
            </p:cNvPr>
            <p:cNvSpPr>
              <a:spLocks/>
            </p:cNvSpPr>
            <p:nvPr/>
          </p:nvSpPr>
          <p:spPr bwMode="auto">
            <a:xfrm rot="-5400000">
              <a:off x="2520" y="2232"/>
              <a:ext cx="240" cy="3936"/>
            </a:xfrm>
            <a:prstGeom prst="leftBrace">
              <a:avLst>
                <a:gd name="adj1" fmla="val 136667"/>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31759" name="Text Box 13">
              <a:extLst>
                <a:ext uri="{FF2B5EF4-FFF2-40B4-BE49-F238E27FC236}">
                  <a16:creationId xmlns:a16="http://schemas.microsoft.com/office/drawing/2014/main" id="{9EDA0257-9C51-41EE-A8B6-77B5CA470293}"/>
                </a:ext>
              </a:extLst>
            </p:cNvPr>
            <p:cNvSpPr txBox="1">
              <a:spLocks noChangeArrowheads="1"/>
            </p:cNvSpPr>
            <p:nvPr/>
          </p:nvSpPr>
          <p:spPr bwMode="auto">
            <a:xfrm>
              <a:off x="679" y="3801"/>
              <a:ext cx="16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latin typeface="Verdana" panose="020B0604030504040204" pitchFamily="34" charset="0"/>
                </a:rPr>
                <a:t>Izvozna ponuda OC</a:t>
              </a:r>
              <a:endParaRPr lang="en-US" altLang="en-US" sz="1800" b="1" u="none">
                <a:latin typeface="Verdana" panose="020B0604030504040204" pitchFamily="34" charset="0"/>
              </a:endParaRPr>
            </a:p>
          </p:txBody>
        </p:sp>
        <p:sp>
          <p:nvSpPr>
            <p:cNvPr id="31760" name="Text Box 14">
              <a:extLst>
                <a:ext uri="{FF2B5EF4-FFF2-40B4-BE49-F238E27FC236}">
                  <a16:creationId xmlns:a16="http://schemas.microsoft.com/office/drawing/2014/main" id="{67CDA67A-7A4F-4073-BE4C-9C369963CEC8}"/>
                </a:ext>
              </a:extLst>
            </p:cNvPr>
            <p:cNvSpPr txBox="1">
              <a:spLocks noChangeArrowheads="1"/>
            </p:cNvSpPr>
            <p:nvPr/>
          </p:nvSpPr>
          <p:spPr bwMode="auto">
            <a:xfrm>
              <a:off x="2359" y="3945"/>
              <a:ext cx="1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latin typeface="Verdana" panose="020B0604030504040204" pitchFamily="34" charset="0"/>
                </a:rPr>
                <a:t>Uvozna tražnja CN</a:t>
              </a:r>
              <a:endParaRPr lang="en-US" altLang="en-US" sz="1800" b="1" u="none">
                <a:latin typeface="Verdana" panose="020B0604030504040204" pitchFamily="34" charset="0"/>
              </a:endParaRPr>
            </a:p>
          </p:txBody>
        </p:sp>
      </p:grpSp>
      <p:sp>
        <p:nvSpPr>
          <p:cNvPr id="277519" name="Line 15">
            <a:extLst>
              <a:ext uri="{FF2B5EF4-FFF2-40B4-BE49-F238E27FC236}">
                <a16:creationId xmlns:a16="http://schemas.microsoft.com/office/drawing/2014/main" id="{72513A38-964F-4B33-95AE-1DE6103C71AE}"/>
              </a:ext>
            </a:extLst>
          </p:cNvPr>
          <p:cNvSpPr>
            <a:spLocks noChangeShapeType="1"/>
          </p:cNvSpPr>
          <p:nvPr/>
        </p:nvSpPr>
        <p:spPr bwMode="auto">
          <a:xfrm>
            <a:off x="3124200" y="5867400"/>
            <a:ext cx="41910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TextBox 16">
            <a:extLst>
              <a:ext uri="{FF2B5EF4-FFF2-40B4-BE49-F238E27FC236}">
                <a16:creationId xmlns:a16="http://schemas.microsoft.com/office/drawing/2014/main" id="{836EB9B2-EB48-4C55-A8D4-AFE1166F61A7}"/>
              </a:ext>
            </a:extLst>
          </p:cNvPr>
          <p:cNvSpPr txBox="1"/>
          <p:nvPr/>
        </p:nvSpPr>
        <p:spPr>
          <a:xfrm>
            <a:off x="4648200" y="5837238"/>
            <a:ext cx="2895600" cy="252412"/>
          </a:xfrm>
          <a:prstGeom prst="rect">
            <a:avLst/>
          </a:prstGeom>
          <a:noFill/>
        </p:spPr>
        <p:txBody>
          <a:bodyPr>
            <a:spAutoFit/>
          </a:bodyPr>
          <a:lstStyle/>
          <a:p>
            <a:pPr>
              <a:defRPr/>
            </a:pPr>
            <a:r>
              <a:rPr lang="en-GB" sz="1050" b="1" u="none" dirty="0">
                <a:solidFill>
                  <a:schemeClr val="accent6">
                    <a:lumMod val="50000"/>
                  </a:schemeClr>
                </a:solidFill>
              </a:rPr>
              <a:t>70        </a:t>
            </a:r>
            <a:r>
              <a:rPr lang="en-GB" sz="1050" b="1" u="none" dirty="0">
                <a:solidFill>
                  <a:schemeClr val="accent5"/>
                </a:solidFill>
              </a:rPr>
              <a:t>80</a:t>
            </a:r>
            <a:r>
              <a:rPr lang="en-GB" sz="1050" b="1" u="none" dirty="0">
                <a:solidFill>
                  <a:schemeClr val="accent6">
                    <a:lumMod val="50000"/>
                  </a:schemeClr>
                </a:solidFill>
              </a:rPr>
              <a:t>         </a:t>
            </a:r>
            <a:r>
              <a:rPr lang="en-GB" sz="1050" b="1" u="none" dirty="0">
                <a:solidFill>
                  <a:schemeClr val="accent5"/>
                </a:solidFill>
              </a:rPr>
              <a:t>90         100        120</a:t>
            </a:r>
            <a:r>
              <a:rPr lang="en-GB" sz="1050" b="1" u="none" dirty="0">
                <a:solidFill>
                  <a:schemeClr val="accent6">
                    <a:lumMod val="50000"/>
                  </a:schemeClr>
                </a:solidFill>
              </a:rPr>
              <a:t> </a:t>
            </a:r>
          </a:p>
        </p:txBody>
      </p:sp>
      <p:sp>
        <p:nvSpPr>
          <p:cNvPr id="2" name="Slide Number Placeholder 1">
            <a:extLst>
              <a:ext uri="{FF2B5EF4-FFF2-40B4-BE49-F238E27FC236}">
                <a16:creationId xmlns:a16="http://schemas.microsoft.com/office/drawing/2014/main" id="{0C7D144D-B446-472A-846A-93C74BBAB1C0}"/>
              </a:ext>
            </a:extLst>
          </p:cNvPr>
          <p:cNvSpPr>
            <a:spLocks noGrp="1"/>
          </p:cNvSpPr>
          <p:nvPr>
            <p:ph type="sldNum" sz="quarter" idx="12"/>
          </p:nvPr>
        </p:nvSpPr>
        <p:spPr/>
        <p:txBody>
          <a:bodyPr/>
          <a:lstStyle/>
          <a:p>
            <a:pPr>
              <a:defRPr/>
            </a:pPr>
            <a:fld id="{D74A7B3E-259B-4B32-A2AD-F766DFA8EE20}" type="slidenum">
              <a:rPr lang="en-US" smtClean="0"/>
              <a:pPr>
                <a:defRPr/>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75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7519"/>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62CB2B94-C32E-4978-9CCB-CDBEFD95E808}"/>
              </a:ext>
            </a:extLst>
          </p:cNvPr>
          <p:cNvSpPr>
            <a:spLocks noGrp="1" noChangeArrowheads="1"/>
          </p:cNvSpPr>
          <p:nvPr>
            <p:ph type="title"/>
          </p:nvPr>
        </p:nvSpPr>
        <p:spPr/>
        <p:txBody>
          <a:bodyPr/>
          <a:lstStyle/>
          <a:p>
            <a:pPr eaLnBrk="1" hangingPunct="1">
              <a:defRPr/>
            </a:pPr>
            <a:r>
              <a:rPr lang="sr-Latn-CS" sz="4000"/>
              <a:t>Kriva relativne ponude bliža je osi na kojoj se nalazi</a:t>
            </a:r>
            <a:endParaRPr lang="en-US" sz="4000"/>
          </a:p>
        </p:txBody>
      </p:sp>
      <p:sp>
        <p:nvSpPr>
          <p:cNvPr id="260099" name="Rectangle 3">
            <a:extLst>
              <a:ext uri="{FF2B5EF4-FFF2-40B4-BE49-F238E27FC236}">
                <a16:creationId xmlns:a16="http://schemas.microsoft.com/office/drawing/2014/main" id="{C7771A23-A60E-44E9-A242-27BE44596FC3}"/>
              </a:ext>
            </a:extLst>
          </p:cNvPr>
          <p:cNvSpPr>
            <a:spLocks noGrp="1" noChangeArrowheads="1"/>
          </p:cNvSpPr>
          <p:nvPr>
            <p:ph type="body" idx="1"/>
          </p:nvPr>
        </p:nvSpPr>
        <p:spPr>
          <a:xfrm>
            <a:off x="838200" y="1411288"/>
            <a:ext cx="7543800" cy="4114800"/>
          </a:xfrm>
        </p:spPr>
        <p:txBody>
          <a:bodyPr/>
          <a:lstStyle/>
          <a:p>
            <a:pPr eaLnBrk="1" hangingPunct="1">
              <a:defRPr/>
            </a:pPr>
            <a:endParaRPr lang="en-US" dirty="0"/>
          </a:p>
          <a:p>
            <a:pPr eaLnBrk="1" hangingPunct="1">
              <a:defRPr/>
            </a:pPr>
            <a:r>
              <a:rPr lang="en-US" dirty="0"/>
              <a:t>a.  </a:t>
            </a:r>
            <a:r>
              <a:rPr lang="sr-Latn-CS" dirty="0"/>
              <a:t>Uvozno dobro</a:t>
            </a:r>
          </a:p>
          <a:p>
            <a:pPr eaLnBrk="1" hangingPunct="1">
              <a:defRPr/>
            </a:pPr>
            <a:r>
              <a:rPr lang="en-US" dirty="0"/>
              <a:t>b.  </a:t>
            </a:r>
            <a:r>
              <a:rPr lang="sr-Latn-CS" dirty="0"/>
              <a:t>Izvozno dobro</a:t>
            </a:r>
          </a:p>
          <a:p>
            <a:pPr eaLnBrk="1" hangingPunct="1">
              <a:defRPr/>
            </a:pPr>
            <a:r>
              <a:rPr lang="sr-Latn-CS" dirty="0"/>
              <a:t>c</a:t>
            </a:r>
            <a:r>
              <a:rPr lang="en-US" dirty="0"/>
              <a:t>.  </a:t>
            </a:r>
            <a:r>
              <a:rPr lang="sr-Latn-CS" dirty="0"/>
              <a:t>Bilo koje </a:t>
            </a:r>
            <a:r>
              <a:rPr lang="sr-Latn-CS" dirty="0" err="1"/>
              <a:t>dobr</a:t>
            </a:r>
            <a:r>
              <a:rPr lang="en-US" dirty="0"/>
              <a:t>o</a:t>
            </a:r>
            <a:endParaRPr lang="sr-Latn-CS" dirty="0"/>
          </a:p>
          <a:p>
            <a:pPr eaLnBrk="1" hangingPunct="1">
              <a:defRPr/>
            </a:pPr>
            <a:r>
              <a:rPr lang="en-US" dirty="0"/>
              <a:t>d.  </a:t>
            </a:r>
            <a:r>
              <a:rPr lang="sr-Latn-CS" dirty="0" err="1"/>
              <a:t>Nerazmenljivo</a:t>
            </a:r>
            <a:r>
              <a:rPr lang="sr-Latn-CS" dirty="0"/>
              <a:t> dobro</a:t>
            </a:r>
            <a:endParaRPr lang="en-GB" dirty="0"/>
          </a:p>
          <a:p>
            <a:pPr eaLnBrk="1" hangingPunct="1">
              <a:defRPr/>
            </a:pPr>
            <a:endParaRPr lang="en-GB" dirty="0"/>
          </a:p>
          <a:p>
            <a:pPr eaLnBrk="1" hangingPunct="1">
              <a:defRPr/>
            </a:pPr>
            <a:r>
              <a:rPr lang="en-GB" dirty="0" err="1"/>
              <a:t>Za</a:t>
            </a:r>
            <a:r>
              <a:rPr lang="sr-Latn-RS" dirty="0"/>
              <a:t>što? IZVOZNA JE</a:t>
            </a:r>
          </a:p>
          <a:p>
            <a:pPr eaLnBrk="1" hangingPunct="1">
              <a:defRPr/>
            </a:pPr>
            <a:r>
              <a:rPr lang="sr-Latn-RS" dirty="0"/>
              <a:t>ROBA RELATIVNO </a:t>
            </a:r>
          </a:p>
          <a:p>
            <a:pPr eaLnBrk="1" hangingPunct="1">
              <a:defRPr/>
            </a:pPr>
            <a:r>
              <a:rPr lang="sr-Latn-RS" dirty="0"/>
              <a:t>JEFTINIJA</a:t>
            </a:r>
            <a:endParaRPr lang="en-US" dirty="0"/>
          </a:p>
        </p:txBody>
      </p:sp>
      <p:sp>
        <p:nvSpPr>
          <p:cNvPr id="4" name="Rectangle 3">
            <a:extLst>
              <a:ext uri="{FF2B5EF4-FFF2-40B4-BE49-F238E27FC236}">
                <a16:creationId xmlns:a16="http://schemas.microsoft.com/office/drawing/2014/main" id="{F479C014-5E5C-43F9-9C83-8F00E0C44E21}"/>
              </a:ext>
            </a:extLst>
          </p:cNvPr>
          <p:cNvSpPr>
            <a:spLocks noChangeArrowheads="1"/>
          </p:cNvSpPr>
          <p:nvPr/>
        </p:nvSpPr>
        <p:spPr bwMode="auto">
          <a:xfrm>
            <a:off x="457200" y="2576513"/>
            <a:ext cx="7467600" cy="533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pic>
        <p:nvPicPr>
          <p:cNvPr id="5" name="Picture 4">
            <a:extLst>
              <a:ext uri="{FF2B5EF4-FFF2-40B4-BE49-F238E27FC236}">
                <a16:creationId xmlns:a16="http://schemas.microsoft.com/office/drawing/2014/main" id="{7295C469-8BCC-44B6-8C40-0BEC93985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175" y="2057400"/>
            <a:ext cx="40608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3991CEB7-4D74-4C3E-8474-C49AE0588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54488"/>
            <a:ext cx="38100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364D6E9-0EFE-4083-8847-090C211F5D66}"/>
              </a:ext>
            </a:extLst>
          </p:cNvPr>
          <p:cNvSpPr>
            <a:spLocks noGrp="1"/>
          </p:cNvSpPr>
          <p:nvPr>
            <p:ph type="sldNum" sz="quarter" idx="12"/>
          </p:nvPr>
        </p:nvSpPr>
        <p:spPr/>
        <p:txBody>
          <a:bodyPr/>
          <a:lstStyle/>
          <a:p>
            <a:pPr>
              <a:defRPr/>
            </a:pPr>
            <a:fld id="{1A55FB4D-EF57-4D4B-A13E-73FB1369E1D1}" type="slidenum">
              <a:rPr lang="en-US" smtClean="0"/>
              <a:pPr>
                <a:defRPr/>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animEffect transition="in" filter="blinds(horizontal)">
                                      <p:cBhvr>
                                        <p:cTn id="19" dur="500"/>
                                        <p:tgtEl>
                                          <p:spTgt spid="260099">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60099">
                                            <p:txEl>
                                              <p:pRg st="7" end="7"/>
                                            </p:txEl>
                                          </p:spTgt>
                                        </p:tgtEl>
                                        <p:attrNameLst>
                                          <p:attrName>style.visibility</p:attrName>
                                        </p:attrNameLst>
                                      </p:cBhvr>
                                      <p:to>
                                        <p:strVal val="visible"/>
                                      </p:to>
                                    </p:set>
                                    <p:animEffect transition="in" filter="blinds(horizontal)">
                                      <p:cBhvr>
                                        <p:cTn id="22" dur="500"/>
                                        <p:tgtEl>
                                          <p:spTgt spid="260099">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60099">
                                            <p:txEl>
                                              <p:pRg st="8" end="8"/>
                                            </p:txEl>
                                          </p:spTgt>
                                        </p:tgtEl>
                                        <p:attrNameLst>
                                          <p:attrName>style.visibility</p:attrName>
                                        </p:attrNameLst>
                                      </p:cBhvr>
                                      <p:to>
                                        <p:strVal val="visible"/>
                                      </p:to>
                                    </p:set>
                                    <p:animEffect transition="in" filter="blinds(horizontal)">
                                      <p:cBhvr>
                                        <p:cTn id="25" dur="500"/>
                                        <p:tgtEl>
                                          <p:spTgt spid="260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946FC1CF-831F-4970-B3EC-1CA14F8F809F}"/>
              </a:ext>
            </a:extLst>
          </p:cNvPr>
          <p:cNvSpPr>
            <a:spLocks noGrp="1" noChangeArrowheads="1"/>
          </p:cNvSpPr>
          <p:nvPr>
            <p:ph type="title"/>
          </p:nvPr>
        </p:nvSpPr>
        <p:spPr/>
        <p:txBody>
          <a:bodyPr/>
          <a:lstStyle/>
          <a:p>
            <a:pPr eaLnBrk="1" hangingPunct="1">
              <a:defRPr/>
            </a:pPr>
            <a:r>
              <a:rPr lang="en-US" sz="4000" dirty="0"/>
              <a:t>  </a:t>
            </a:r>
            <a:r>
              <a:rPr lang="sr-Latn-CS" sz="4000" dirty="0"/>
              <a:t>Ako su odnosi razmene Zemlje 1 jednaki </a:t>
            </a:r>
            <a:r>
              <a:rPr lang="en-US" sz="4000" dirty="0"/>
              <a:t>1.5</a:t>
            </a:r>
            <a:r>
              <a:rPr lang="sr-Latn-CS" sz="4000" dirty="0"/>
              <a:t>, u Zemlji 2 su:</a:t>
            </a:r>
            <a:endParaRPr lang="en-US" sz="4000" dirty="0"/>
          </a:p>
        </p:txBody>
      </p:sp>
      <p:sp>
        <p:nvSpPr>
          <p:cNvPr id="265219" name="Rectangle 3">
            <a:extLst>
              <a:ext uri="{FF2B5EF4-FFF2-40B4-BE49-F238E27FC236}">
                <a16:creationId xmlns:a16="http://schemas.microsoft.com/office/drawing/2014/main" id="{5C9BD9EA-78D0-464A-B32A-45A3F0E5A825}"/>
              </a:ext>
            </a:extLst>
          </p:cNvPr>
          <p:cNvSpPr>
            <a:spLocks noGrp="1" noChangeArrowheads="1"/>
          </p:cNvSpPr>
          <p:nvPr>
            <p:ph type="body" idx="1"/>
          </p:nvPr>
        </p:nvSpPr>
        <p:spPr/>
        <p:txBody>
          <a:bodyPr/>
          <a:lstStyle/>
          <a:p>
            <a:pPr eaLnBrk="1" hangingPunct="1">
              <a:defRPr/>
            </a:pPr>
            <a:endParaRPr lang="en-US" dirty="0"/>
          </a:p>
          <a:p>
            <a:pPr eaLnBrk="1" hangingPunct="1">
              <a:defRPr/>
            </a:pPr>
            <a:r>
              <a:rPr lang="en-US" dirty="0"/>
              <a:t>a.  3/4</a:t>
            </a:r>
          </a:p>
          <a:p>
            <a:pPr eaLnBrk="1" hangingPunct="1">
              <a:defRPr/>
            </a:pPr>
            <a:r>
              <a:rPr lang="en-US" dirty="0"/>
              <a:t>b.  2/3</a:t>
            </a:r>
          </a:p>
          <a:p>
            <a:pPr eaLnBrk="1" hangingPunct="1">
              <a:defRPr/>
            </a:pPr>
            <a:r>
              <a:rPr lang="en-US" dirty="0"/>
              <a:t>c.  3/2</a:t>
            </a:r>
          </a:p>
          <a:p>
            <a:pPr eaLnBrk="1" hangingPunct="1">
              <a:defRPr/>
            </a:pPr>
            <a:r>
              <a:rPr lang="en-US" dirty="0"/>
              <a:t>d.  4/3</a:t>
            </a:r>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
        <p:nvSpPr>
          <p:cNvPr id="4" name="Rectangle 3">
            <a:extLst>
              <a:ext uri="{FF2B5EF4-FFF2-40B4-BE49-F238E27FC236}">
                <a16:creationId xmlns:a16="http://schemas.microsoft.com/office/drawing/2014/main" id="{7D8EA1B0-0434-4AFD-981F-1F160FE6A4CB}"/>
              </a:ext>
            </a:extLst>
          </p:cNvPr>
          <p:cNvSpPr>
            <a:spLocks noChangeArrowheads="1"/>
          </p:cNvSpPr>
          <p:nvPr/>
        </p:nvSpPr>
        <p:spPr bwMode="auto">
          <a:xfrm>
            <a:off x="381000" y="3733800"/>
            <a:ext cx="7467600" cy="533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graphicFrame>
        <p:nvGraphicFramePr>
          <p:cNvPr id="33797" name="Object 5">
            <a:extLst>
              <a:ext uri="{FF2B5EF4-FFF2-40B4-BE49-F238E27FC236}">
                <a16:creationId xmlns:a16="http://schemas.microsoft.com/office/drawing/2014/main" id="{52FECFEC-1433-46BB-9696-836FF2325D6D}"/>
              </a:ext>
            </a:extLst>
          </p:cNvPr>
          <p:cNvGraphicFramePr>
            <a:graphicFrameLocks noChangeAspect="1"/>
          </p:cNvGraphicFramePr>
          <p:nvPr/>
        </p:nvGraphicFramePr>
        <p:xfrm>
          <a:off x="4394200" y="3340100"/>
          <a:ext cx="355600" cy="177800"/>
        </p:xfrm>
        <a:graphic>
          <a:graphicData uri="http://schemas.openxmlformats.org/presentationml/2006/ole">
            <mc:AlternateContent xmlns:mc="http://schemas.openxmlformats.org/markup-compatibility/2006">
              <mc:Choice xmlns:v="urn:schemas-microsoft-com:vml" Requires="v">
                <p:oleObj spid="_x0000_s1032" name="Equation" r:id="rId3" imgW="355138" imgH="177569" progId="Equation.3">
                  <p:embed/>
                </p:oleObj>
              </mc:Choice>
              <mc:Fallback>
                <p:oleObj name="Equation" r:id="rId3" imgW="355138" imgH="177569" progId="Equation.3">
                  <p:embed/>
                  <p:pic>
                    <p:nvPicPr>
                      <p:cNvPr id="33797" name="Object 5">
                        <a:extLst>
                          <a:ext uri="{FF2B5EF4-FFF2-40B4-BE49-F238E27FC236}">
                            <a16:creationId xmlns:a16="http://schemas.microsoft.com/office/drawing/2014/main" id="{52FECFEC-1433-46BB-9696-836FF2325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340100"/>
                        <a:ext cx="355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B18CB3-C9A0-45B8-850E-DB496725B4DE}"/>
              </a:ext>
            </a:extLst>
          </p:cNvPr>
          <p:cNvSpPr>
            <a:spLocks noGrp="1"/>
          </p:cNvSpPr>
          <p:nvPr>
            <p:ph type="sldNum" sz="quarter" idx="12"/>
          </p:nvPr>
        </p:nvSpPr>
        <p:spPr/>
        <p:txBody>
          <a:bodyPr/>
          <a:lstStyle/>
          <a:p>
            <a:pPr>
              <a:defRPr/>
            </a:pPr>
            <a:fld id="{1A55FB4D-EF57-4D4B-A13E-73FB1369E1D1}" type="slidenum">
              <a:rPr lang="en-US" smtClean="0"/>
              <a:pPr>
                <a:defRPr/>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grpId="1" nodeType="clickEffect">
                                  <p:stCondLst>
                                    <p:cond delay="0"/>
                                  </p:stCondLst>
                                  <p:childTnLst>
                                    <p:animMotion origin="layout" path="M 0 -3.33333E-6 L 0 -0.08333 " pathEditMode="relative" rAng="0" ptsTypes="AA">
                                      <p:cBhvr>
                                        <p:cTn id="10" dur="2000" fill="hold"/>
                                        <p:tgtEl>
                                          <p:spTgt spid="4"/>
                                        </p:tgtEl>
                                        <p:attrNameLst>
                                          <p:attrName>ppt_x</p:attrName>
                                          <p:attrName>ppt_y</p:attrName>
                                        </p:attrNameLst>
                                      </p:cBhvr>
                                      <p:rCtr x="0"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522CC657-573D-4F0C-8526-4A85929279D6}"/>
              </a:ext>
            </a:extLst>
          </p:cNvPr>
          <p:cNvSpPr>
            <a:spLocks noGrp="1" noChangeArrowheads="1"/>
          </p:cNvSpPr>
          <p:nvPr>
            <p:ph type="title"/>
          </p:nvPr>
        </p:nvSpPr>
        <p:spPr/>
        <p:txBody>
          <a:bodyPr/>
          <a:lstStyle/>
          <a:p>
            <a:pPr eaLnBrk="1" hangingPunct="1">
              <a:defRPr/>
            </a:pPr>
            <a:r>
              <a:rPr lang="sr-Latn-CS" sz="4000"/>
              <a:t>Ako raste tražnja za uvoznim dobrom</a:t>
            </a:r>
            <a:r>
              <a:rPr lang="en-US" sz="4000"/>
              <a:t>:</a:t>
            </a:r>
            <a:br>
              <a:rPr lang="en-US" sz="4000"/>
            </a:br>
            <a:endParaRPr lang="en-US" sz="4000"/>
          </a:p>
        </p:txBody>
      </p:sp>
      <p:sp>
        <p:nvSpPr>
          <p:cNvPr id="269315" name="Rectangle 3">
            <a:extLst>
              <a:ext uri="{FF2B5EF4-FFF2-40B4-BE49-F238E27FC236}">
                <a16:creationId xmlns:a16="http://schemas.microsoft.com/office/drawing/2014/main" id="{EAFBF9A0-B1F9-4052-849A-4E8A0F85D349}"/>
              </a:ext>
            </a:extLst>
          </p:cNvPr>
          <p:cNvSpPr>
            <a:spLocks noGrp="1" noChangeArrowheads="1"/>
          </p:cNvSpPr>
          <p:nvPr>
            <p:ph type="body" idx="1"/>
          </p:nvPr>
        </p:nvSpPr>
        <p:spPr/>
        <p:txBody>
          <a:bodyPr/>
          <a:lstStyle/>
          <a:p>
            <a:pPr eaLnBrk="1" hangingPunct="1">
              <a:defRPr/>
            </a:pPr>
            <a:r>
              <a:rPr lang="en-US" dirty="0"/>
              <a:t>a.  </a:t>
            </a:r>
            <a:r>
              <a:rPr lang="sr-Latn-CS" dirty="0"/>
              <a:t>Odnosi razmene ostaju isti</a:t>
            </a:r>
          </a:p>
          <a:p>
            <a:pPr eaLnBrk="1" hangingPunct="1">
              <a:defRPr/>
            </a:pPr>
            <a:r>
              <a:rPr lang="en-US" dirty="0"/>
              <a:t>b.  </a:t>
            </a:r>
            <a:r>
              <a:rPr lang="sr-Latn-CS" dirty="0"/>
              <a:t>Odnosi razmene se pogoršavaju</a:t>
            </a:r>
          </a:p>
          <a:p>
            <a:pPr eaLnBrk="1" hangingPunct="1">
              <a:defRPr/>
            </a:pPr>
            <a:r>
              <a:rPr lang="sr-Latn-CS" dirty="0"/>
              <a:t>c</a:t>
            </a:r>
            <a:r>
              <a:rPr lang="en-US" dirty="0"/>
              <a:t>.  </a:t>
            </a:r>
            <a:r>
              <a:rPr lang="sr-Latn-CS" dirty="0"/>
              <a:t>Odnosi razmene se pogoršavaju u susednoj zemlji</a:t>
            </a:r>
          </a:p>
          <a:p>
            <a:pPr eaLnBrk="1" hangingPunct="1">
              <a:defRPr/>
            </a:pPr>
            <a:r>
              <a:rPr lang="en-US" dirty="0"/>
              <a:t>d.  </a:t>
            </a:r>
            <a:r>
              <a:rPr lang="sr-Latn-CS" dirty="0"/>
              <a:t>Nemamo jednoznačan rezultat</a:t>
            </a:r>
          </a:p>
          <a:p>
            <a:pPr eaLnBrk="1" hangingPunct="1">
              <a:defRPr/>
            </a:pPr>
            <a:endParaRPr lang="sr-Latn-CS" dirty="0"/>
          </a:p>
          <a:p>
            <a:pPr eaLnBrk="1" hangingPunct="1">
              <a:defRPr/>
            </a:pPr>
            <a:r>
              <a:rPr lang="sr-Latn-CS" dirty="0"/>
              <a:t>Slično pitanje – ako raste carina ... </a:t>
            </a:r>
            <a:endParaRPr lang="en-US" dirty="0"/>
          </a:p>
        </p:txBody>
      </p:sp>
      <p:sp>
        <p:nvSpPr>
          <p:cNvPr id="4" name="Rectangle 3">
            <a:extLst>
              <a:ext uri="{FF2B5EF4-FFF2-40B4-BE49-F238E27FC236}">
                <a16:creationId xmlns:a16="http://schemas.microsoft.com/office/drawing/2014/main" id="{AEBE74DE-ADC0-4DA2-A67E-44277F0FE1F0}"/>
              </a:ext>
            </a:extLst>
          </p:cNvPr>
          <p:cNvSpPr>
            <a:spLocks noChangeArrowheads="1"/>
          </p:cNvSpPr>
          <p:nvPr/>
        </p:nvSpPr>
        <p:spPr bwMode="auto">
          <a:xfrm>
            <a:off x="838200" y="2590800"/>
            <a:ext cx="7467600" cy="685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48BFD306-5695-4234-9C32-946CD29B77BC}"/>
              </a:ext>
            </a:extLst>
          </p:cNvPr>
          <p:cNvSpPr>
            <a:spLocks noGrp="1"/>
          </p:cNvSpPr>
          <p:nvPr>
            <p:ph type="sldNum" sz="quarter" idx="12"/>
          </p:nvPr>
        </p:nvSpPr>
        <p:spPr/>
        <p:txBody>
          <a:bodyPr/>
          <a:lstStyle/>
          <a:p>
            <a:pPr>
              <a:defRPr/>
            </a:pPr>
            <a:fld id="{1A55FB4D-EF57-4D4B-A13E-73FB1369E1D1}" type="slidenum">
              <a:rPr lang="en-US" smtClean="0"/>
              <a:pPr>
                <a:defRPr/>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69315">
                                            <p:txEl>
                                              <p:pRg st="5" end="5"/>
                                            </p:txEl>
                                          </p:spTgt>
                                        </p:tgtEl>
                                        <p:attrNameLst>
                                          <p:attrName>style.visibility</p:attrName>
                                        </p:attrNameLst>
                                      </p:cBhvr>
                                      <p:to>
                                        <p:strVal val="visible"/>
                                      </p:to>
                                    </p:set>
                                    <p:animEffect transition="in" filter="blinds(horizontal)">
                                      <p:cBhvr>
                                        <p:cTn id="11" dur="500"/>
                                        <p:tgtEl>
                                          <p:spTgt spid="269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4641D78-686D-4CC3-AF2A-279F9BED0A19}"/>
              </a:ext>
            </a:extLst>
          </p:cNvPr>
          <p:cNvSpPr>
            <a:spLocks noGrp="1" noChangeArrowheads="1"/>
          </p:cNvSpPr>
          <p:nvPr>
            <p:ph type="title"/>
          </p:nvPr>
        </p:nvSpPr>
        <p:spPr>
          <a:xfrm>
            <a:off x="1066800" y="304800"/>
            <a:ext cx="8077200" cy="1431925"/>
          </a:xfrm>
        </p:spPr>
        <p:txBody>
          <a:bodyPr/>
          <a:lstStyle/>
          <a:p>
            <a:pPr algn="ctr" eaLnBrk="1" hangingPunct="1">
              <a:defRPr/>
            </a:pPr>
            <a:r>
              <a:rPr lang="sr-Latn-CS"/>
              <a:t>	Parcijalna ravnoteža u izvozu robe X</a:t>
            </a:r>
            <a:endParaRPr lang="en-US"/>
          </a:p>
        </p:txBody>
      </p:sp>
      <p:sp>
        <p:nvSpPr>
          <p:cNvPr id="35843" name="Text Box 3">
            <a:extLst>
              <a:ext uri="{FF2B5EF4-FFF2-40B4-BE49-F238E27FC236}">
                <a16:creationId xmlns:a16="http://schemas.microsoft.com/office/drawing/2014/main" id="{FC918744-1BF5-4B8F-BB9F-A6F2E9614CDD}"/>
              </a:ext>
            </a:extLst>
          </p:cNvPr>
          <p:cNvSpPr txBox="1">
            <a:spLocks noChangeArrowheads="1"/>
          </p:cNvSpPr>
          <p:nvPr/>
        </p:nvSpPr>
        <p:spPr bwMode="auto">
          <a:xfrm>
            <a:off x="5943600" y="1995488"/>
            <a:ext cx="2805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latin typeface="Verdana" panose="020B0604030504040204" pitchFamily="34" charset="0"/>
              </a:rPr>
              <a:t>Izvodimo ponudu iz </a:t>
            </a:r>
            <a:endParaRPr lang="en-US" altLang="en-US" sz="1800" b="1" u="none">
              <a:latin typeface="Verdana" panose="020B0604030504040204" pitchFamily="34" charset="0"/>
            </a:endParaRPr>
          </a:p>
        </p:txBody>
      </p:sp>
      <p:pic>
        <p:nvPicPr>
          <p:cNvPr id="35844" name="Picture 4">
            <a:extLst>
              <a:ext uri="{FF2B5EF4-FFF2-40B4-BE49-F238E27FC236}">
                <a16:creationId xmlns:a16="http://schemas.microsoft.com/office/drawing/2014/main" id="{AEEF2E49-D314-4494-9E22-80EE49BAE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81313"/>
            <a:ext cx="25876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a:extLst>
              <a:ext uri="{FF2B5EF4-FFF2-40B4-BE49-F238E27FC236}">
                <a16:creationId xmlns:a16="http://schemas.microsoft.com/office/drawing/2014/main" id="{4FC954B0-3894-4C55-B00A-5A57E177E415}"/>
              </a:ext>
            </a:extLst>
          </p:cNvPr>
          <p:cNvSpPr txBox="1">
            <a:spLocks noChangeArrowheads="1"/>
          </p:cNvSpPr>
          <p:nvPr/>
        </p:nvSpPr>
        <p:spPr bwMode="auto">
          <a:xfrm>
            <a:off x="6003925" y="490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b="1" u="none">
              <a:latin typeface="Verdana" panose="020B0604030504040204" pitchFamily="34" charset="0"/>
            </a:endParaRPr>
          </a:p>
        </p:txBody>
      </p:sp>
      <p:sp>
        <p:nvSpPr>
          <p:cNvPr id="35846" name="Text Box 6">
            <a:extLst>
              <a:ext uri="{FF2B5EF4-FFF2-40B4-BE49-F238E27FC236}">
                <a16:creationId xmlns:a16="http://schemas.microsoft.com/office/drawing/2014/main" id="{7310FDB0-F42D-426E-B310-C9900AA2275F}"/>
              </a:ext>
            </a:extLst>
          </p:cNvPr>
          <p:cNvSpPr txBox="1">
            <a:spLocks noChangeArrowheads="1"/>
          </p:cNvSpPr>
          <p:nvPr/>
        </p:nvSpPr>
        <p:spPr bwMode="auto">
          <a:xfrm>
            <a:off x="7312025" y="5016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b="1" u="none">
              <a:latin typeface="Verdana" panose="020B0604030504040204" pitchFamily="34" charset="0"/>
            </a:endParaRPr>
          </a:p>
        </p:txBody>
      </p:sp>
      <p:pic>
        <p:nvPicPr>
          <p:cNvPr id="35847" name="Picture 7">
            <a:extLst>
              <a:ext uri="{FF2B5EF4-FFF2-40B4-BE49-F238E27FC236}">
                <a16:creationId xmlns:a16="http://schemas.microsoft.com/office/drawing/2014/main" id="{8AB7B7AE-A819-468E-B657-506218CB99D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 y="1854200"/>
            <a:ext cx="5446713" cy="3860800"/>
          </a:xfrm>
          <a:noFill/>
          <a:extLst>
            <a:ext uri="{909E8E84-426E-40DD-AFC4-6F175D3DCCD1}">
              <a14:hiddenFill xmlns:a14="http://schemas.microsoft.com/office/drawing/2010/main">
                <a:solidFill>
                  <a:srgbClr val="FFFFFF"/>
                </a:solidFill>
              </a14:hiddenFill>
            </a:ext>
          </a:extLst>
        </p:spPr>
      </p:pic>
      <p:sp>
        <p:nvSpPr>
          <p:cNvPr id="35848" name="Text Box 8">
            <a:extLst>
              <a:ext uri="{FF2B5EF4-FFF2-40B4-BE49-F238E27FC236}">
                <a16:creationId xmlns:a16="http://schemas.microsoft.com/office/drawing/2014/main" id="{EB6ED761-7C9E-4BC1-8F5F-AACF84846FBE}"/>
              </a:ext>
            </a:extLst>
          </p:cNvPr>
          <p:cNvSpPr txBox="1">
            <a:spLocks noChangeArrowheads="1"/>
          </p:cNvSpPr>
          <p:nvPr/>
        </p:nvSpPr>
        <p:spPr bwMode="auto">
          <a:xfrm>
            <a:off x="2489200" y="2489200"/>
            <a:ext cx="221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600" b="1" u="none">
                <a:solidFill>
                  <a:schemeClr val="bg1"/>
                </a:solidFill>
                <a:latin typeface="Verdana" panose="020B0604030504040204" pitchFamily="34" charset="0"/>
              </a:rPr>
              <a:t>Ponuda Zemlje 1</a:t>
            </a:r>
            <a:endParaRPr lang="en-US" altLang="en-US" sz="1600" b="1" u="none">
              <a:solidFill>
                <a:schemeClr val="bg1"/>
              </a:solidFill>
              <a:latin typeface="Verdana" panose="020B0604030504040204" pitchFamily="34" charset="0"/>
            </a:endParaRPr>
          </a:p>
        </p:txBody>
      </p:sp>
      <p:sp>
        <p:nvSpPr>
          <p:cNvPr id="35849" name="Text Box 9">
            <a:extLst>
              <a:ext uri="{FF2B5EF4-FFF2-40B4-BE49-F238E27FC236}">
                <a16:creationId xmlns:a16="http://schemas.microsoft.com/office/drawing/2014/main" id="{1224355F-ADED-40EC-8823-FD1C021F2842}"/>
              </a:ext>
            </a:extLst>
          </p:cNvPr>
          <p:cNvSpPr txBox="1">
            <a:spLocks noChangeArrowheads="1"/>
          </p:cNvSpPr>
          <p:nvPr/>
        </p:nvSpPr>
        <p:spPr bwMode="auto">
          <a:xfrm>
            <a:off x="3817938" y="4165600"/>
            <a:ext cx="2278062"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600" b="1" u="none">
                <a:solidFill>
                  <a:schemeClr val="bg1"/>
                </a:solidFill>
                <a:latin typeface="Verdana" panose="020B0604030504040204" pitchFamily="34" charset="0"/>
              </a:rPr>
              <a:t>Tražnja Zemlje</a:t>
            </a:r>
            <a:r>
              <a:rPr lang="sr-Latn-CS" altLang="en-US" sz="1800" b="1" u="none">
                <a:solidFill>
                  <a:schemeClr val="bg1"/>
                </a:solidFill>
                <a:latin typeface="Verdana" panose="020B0604030504040204" pitchFamily="34" charset="0"/>
              </a:rPr>
              <a:t> 2</a:t>
            </a:r>
            <a:endParaRPr lang="en-US" altLang="en-US" sz="1800" b="1" u="none">
              <a:solidFill>
                <a:schemeClr val="bg1"/>
              </a:solidFill>
              <a:latin typeface="Verdana" panose="020B0604030504040204" pitchFamily="34" charset="0"/>
            </a:endParaRPr>
          </a:p>
        </p:txBody>
      </p:sp>
      <p:sp>
        <p:nvSpPr>
          <p:cNvPr id="35850" name="Freeform 10">
            <a:extLst>
              <a:ext uri="{FF2B5EF4-FFF2-40B4-BE49-F238E27FC236}">
                <a16:creationId xmlns:a16="http://schemas.microsoft.com/office/drawing/2014/main" id="{1305BD36-8293-495D-AA27-CCF4A1B1828D}"/>
              </a:ext>
            </a:extLst>
          </p:cNvPr>
          <p:cNvSpPr>
            <a:spLocks/>
          </p:cNvSpPr>
          <p:nvPr/>
        </p:nvSpPr>
        <p:spPr bwMode="auto">
          <a:xfrm rot="4423013">
            <a:off x="1448594" y="2321719"/>
            <a:ext cx="2752725" cy="2598737"/>
          </a:xfrm>
          <a:custGeom>
            <a:avLst/>
            <a:gdLst>
              <a:gd name="T0" fmla="*/ 0 w 1536"/>
              <a:gd name="T1" fmla="*/ 2147483646 h 1392"/>
              <a:gd name="T2" fmla="*/ 2147483646 w 1536"/>
              <a:gd name="T3" fmla="*/ 2147483646 h 1392"/>
              <a:gd name="T4" fmla="*/ 2147483646 w 1536"/>
              <a:gd name="T5" fmla="*/ 2147483646 h 1392"/>
              <a:gd name="T6" fmla="*/ 2147483646 w 1536"/>
              <a:gd name="T7" fmla="*/ 2147483646 h 1392"/>
              <a:gd name="T8" fmla="*/ 2147483646 w 1536"/>
              <a:gd name="T9" fmla="*/ 2147483646 h 1392"/>
              <a:gd name="T10" fmla="*/ 2147483646 w 1536"/>
              <a:gd name="T11" fmla="*/ 0 h 1392"/>
              <a:gd name="T12" fmla="*/ 0 60000 65536"/>
              <a:gd name="T13" fmla="*/ 0 60000 65536"/>
              <a:gd name="T14" fmla="*/ 0 60000 65536"/>
              <a:gd name="T15" fmla="*/ 0 60000 65536"/>
              <a:gd name="T16" fmla="*/ 0 60000 65536"/>
              <a:gd name="T17" fmla="*/ 0 60000 65536"/>
              <a:gd name="T18" fmla="*/ 0 w 1536"/>
              <a:gd name="T19" fmla="*/ 0 h 1392"/>
              <a:gd name="T20" fmla="*/ 1536 w 1536"/>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536" h="1392">
                <a:moveTo>
                  <a:pt x="0" y="1392"/>
                </a:moveTo>
                <a:cubicBezTo>
                  <a:pt x="144" y="1388"/>
                  <a:pt x="288" y="1384"/>
                  <a:pt x="432" y="1344"/>
                </a:cubicBezTo>
                <a:cubicBezTo>
                  <a:pt x="576" y="1304"/>
                  <a:pt x="728" y="1248"/>
                  <a:pt x="864" y="1152"/>
                </a:cubicBezTo>
                <a:cubicBezTo>
                  <a:pt x="1000" y="1056"/>
                  <a:pt x="1152" y="904"/>
                  <a:pt x="1248" y="768"/>
                </a:cubicBezTo>
                <a:cubicBezTo>
                  <a:pt x="1344" y="632"/>
                  <a:pt x="1392" y="464"/>
                  <a:pt x="1440" y="336"/>
                </a:cubicBezTo>
                <a:cubicBezTo>
                  <a:pt x="1488" y="208"/>
                  <a:pt x="1528" y="56"/>
                  <a:pt x="1536"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51" name="Freeform 11">
            <a:extLst>
              <a:ext uri="{FF2B5EF4-FFF2-40B4-BE49-F238E27FC236}">
                <a16:creationId xmlns:a16="http://schemas.microsoft.com/office/drawing/2014/main" id="{5F80B327-6F04-4C52-93B4-C68CF67EBEE8}"/>
              </a:ext>
            </a:extLst>
          </p:cNvPr>
          <p:cNvSpPr>
            <a:spLocks/>
          </p:cNvSpPr>
          <p:nvPr/>
        </p:nvSpPr>
        <p:spPr bwMode="auto">
          <a:xfrm>
            <a:off x="304800" y="2768600"/>
            <a:ext cx="2133600" cy="2209800"/>
          </a:xfrm>
          <a:custGeom>
            <a:avLst/>
            <a:gdLst>
              <a:gd name="T0" fmla="*/ 0 w 1536"/>
              <a:gd name="T1" fmla="*/ 2147483646 h 1392"/>
              <a:gd name="T2" fmla="*/ 2147483646 w 1536"/>
              <a:gd name="T3" fmla="*/ 2147483646 h 1392"/>
              <a:gd name="T4" fmla="*/ 2147483646 w 1536"/>
              <a:gd name="T5" fmla="*/ 2147483646 h 1392"/>
              <a:gd name="T6" fmla="*/ 2147483646 w 1536"/>
              <a:gd name="T7" fmla="*/ 2147483646 h 1392"/>
              <a:gd name="T8" fmla="*/ 2147483646 w 1536"/>
              <a:gd name="T9" fmla="*/ 2147483646 h 1392"/>
              <a:gd name="T10" fmla="*/ 2147483646 w 1536"/>
              <a:gd name="T11" fmla="*/ 0 h 1392"/>
              <a:gd name="T12" fmla="*/ 0 60000 65536"/>
              <a:gd name="T13" fmla="*/ 0 60000 65536"/>
              <a:gd name="T14" fmla="*/ 0 60000 65536"/>
              <a:gd name="T15" fmla="*/ 0 60000 65536"/>
              <a:gd name="T16" fmla="*/ 0 60000 65536"/>
              <a:gd name="T17" fmla="*/ 0 60000 65536"/>
              <a:gd name="T18" fmla="*/ 0 w 1536"/>
              <a:gd name="T19" fmla="*/ 0 h 1392"/>
              <a:gd name="T20" fmla="*/ 1536 w 1536"/>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536" h="1392">
                <a:moveTo>
                  <a:pt x="0" y="1392"/>
                </a:moveTo>
                <a:cubicBezTo>
                  <a:pt x="144" y="1388"/>
                  <a:pt x="288" y="1384"/>
                  <a:pt x="432" y="1344"/>
                </a:cubicBezTo>
                <a:cubicBezTo>
                  <a:pt x="576" y="1304"/>
                  <a:pt x="728" y="1248"/>
                  <a:pt x="864" y="1152"/>
                </a:cubicBezTo>
                <a:cubicBezTo>
                  <a:pt x="1000" y="1056"/>
                  <a:pt x="1152" y="904"/>
                  <a:pt x="1248" y="768"/>
                </a:cubicBezTo>
                <a:cubicBezTo>
                  <a:pt x="1344" y="632"/>
                  <a:pt x="1392" y="464"/>
                  <a:pt x="1440" y="336"/>
                </a:cubicBezTo>
                <a:cubicBezTo>
                  <a:pt x="1488" y="208"/>
                  <a:pt x="1528" y="56"/>
                  <a:pt x="1536" y="0"/>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52" name="Line 12">
            <a:extLst>
              <a:ext uri="{FF2B5EF4-FFF2-40B4-BE49-F238E27FC236}">
                <a16:creationId xmlns:a16="http://schemas.microsoft.com/office/drawing/2014/main" id="{27B7AB8A-B4F7-45F3-AA07-0EAC56BA886D}"/>
              </a:ext>
            </a:extLst>
          </p:cNvPr>
          <p:cNvSpPr>
            <a:spLocks noChangeShapeType="1"/>
          </p:cNvSpPr>
          <p:nvPr/>
        </p:nvSpPr>
        <p:spPr bwMode="auto">
          <a:xfrm flipH="1">
            <a:off x="2667000" y="2362200"/>
            <a:ext cx="5105400" cy="914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853" name="Freeform 13">
            <a:extLst>
              <a:ext uri="{FF2B5EF4-FFF2-40B4-BE49-F238E27FC236}">
                <a16:creationId xmlns:a16="http://schemas.microsoft.com/office/drawing/2014/main" id="{71452F45-D836-4E4F-86FA-61B0885B8E97}"/>
              </a:ext>
            </a:extLst>
          </p:cNvPr>
          <p:cNvSpPr>
            <a:spLocks/>
          </p:cNvSpPr>
          <p:nvPr/>
        </p:nvSpPr>
        <p:spPr bwMode="auto">
          <a:xfrm>
            <a:off x="6097588" y="3092450"/>
            <a:ext cx="1533525" cy="1708150"/>
          </a:xfrm>
          <a:custGeom>
            <a:avLst/>
            <a:gdLst>
              <a:gd name="T0" fmla="*/ 0 w 2064"/>
              <a:gd name="T1" fmla="*/ 2147483646 h 3024"/>
              <a:gd name="T2" fmla="*/ 2147483646 w 2064"/>
              <a:gd name="T3" fmla="*/ 2147483646 h 3024"/>
              <a:gd name="T4" fmla="*/ 2147483646 w 2064"/>
              <a:gd name="T5" fmla="*/ 2147483646 h 3024"/>
              <a:gd name="T6" fmla="*/ 2147483646 w 2064"/>
              <a:gd name="T7" fmla="*/ 2147483646 h 3024"/>
              <a:gd name="T8" fmla="*/ 2147483646 w 2064"/>
              <a:gd name="T9" fmla="*/ 2147483646 h 3024"/>
              <a:gd name="T10" fmla="*/ 2147483646 w 2064"/>
              <a:gd name="T11" fmla="*/ 2147483646 h 3024"/>
              <a:gd name="T12" fmla="*/ 2147483646 w 2064"/>
              <a:gd name="T13" fmla="*/ 0 h 3024"/>
              <a:gd name="T14" fmla="*/ 0 60000 65536"/>
              <a:gd name="T15" fmla="*/ 0 60000 65536"/>
              <a:gd name="T16" fmla="*/ 0 60000 65536"/>
              <a:gd name="T17" fmla="*/ 0 60000 65536"/>
              <a:gd name="T18" fmla="*/ 0 60000 65536"/>
              <a:gd name="T19" fmla="*/ 0 60000 65536"/>
              <a:gd name="T20" fmla="*/ 0 60000 65536"/>
              <a:gd name="T21" fmla="*/ 0 w 2064"/>
              <a:gd name="T22" fmla="*/ 0 h 3024"/>
              <a:gd name="T23" fmla="*/ 2064 w 2064"/>
              <a:gd name="T24" fmla="*/ 3024 h 3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4" h="3024">
                <a:moveTo>
                  <a:pt x="0" y="3024"/>
                </a:moveTo>
                <a:cubicBezTo>
                  <a:pt x="152" y="2980"/>
                  <a:pt x="304" y="2936"/>
                  <a:pt x="480" y="2832"/>
                </a:cubicBezTo>
                <a:cubicBezTo>
                  <a:pt x="656" y="2728"/>
                  <a:pt x="912" y="2528"/>
                  <a:pt x="1056" y="2400"/>
                </a:cubicBezTo>
                <a:cubicBezTo>
                  <a:pt x="1200" y="2272"/>
                  <a:pt x="1232" y="2208"/>
                  <a:pt x="1344" y="2064"/>
                </a:cubicBezTo>
                <a:cubicBezTo>
                  <a:pt x="1456" y="1920"/>
                  <a:pt x="1624" y="1752"/>
                  <a:pt x="1728" y="1536"/>
                </a:cubicBezTo>
                <a:cubicBezTo>
                  <a:pt x="1832" y="1320"/>
                  <a:pt x="1912" y="1024"/>
                  <a:pt x="1968" y="768"/>
                </a:cubicBezTo>
                <a:cubicBezTo>
                  <a:pt x="2024" y="512"/>
                  <a:pt x="2040" y="128"/>
                  <a:pt x="2064" y="0"/>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54" name="Line 14">
            <a:extLst>
              <a:ext uri="{FF2B5EF4-FFF2-40B4-BE49-F238E27FC236}">
                <a16:creationId xmlns:a16="http://schemas.microsoft.com/office/drawing/2014/main" id="{37D94F0F-2123-49F3-B4B5-0C847A1A38C2}"/>
              </a:ext>
            </a:extLst>
          </p:cNvPr>
          <p:cNvSpPr>
            <a:spLocks noChangeShapeType="1"/>
          </p:cNvSpPr>
          <p:nvPr/>
        </p:nvSpPr>
        <p:spPr bwMode="auto">
          <a:xfrm flipH="1">
            <a:off x="7696200" y="2362200"/>
            <a:ext cx="304800" cy="609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a:extLst>
              <a:ext uri="{FF2B5EF4-FFF2-40B4-BE49-F238E27FC236}">
                <a16:creationId xmlns:a16="http://schemas.microsoft.com/office/drawing/2014/main" id="{FB6D0A85-65DE-4738-8260-AD88F24D0B58}"/>
              </a:ext>
            </a:extLst>
          </p:cNvPr>
          <p:cNvSpPr>
            <a:spLocks noGrp="1"/>
          </p:cNvSpPr>
          <p:nvPr>
            <p:ph type="sldNum" sz="quarter" idx="12"/>
          </p:nvPr>
        </p:nvSpPr>
        <p:spPr/>
        <p:txBody>
          <a:bodyPr/>
          <a:lstStyle/>
          <a:p>
            <a:pPr>
              <a:defRPr/>
            </a:pPr>
            <a:fld id="{1A55FB4D-EF57-4D4B-A13E-73FB1369E1D1}"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7ECB79D6-F341-4B32-B4E6-F3B5A2CEF935}"/>
              </a:ext>
            </a:extLst>
          </p:cNvPr>
          <p:cNvSpPr>
            <a:spLocks noGrp="1" noChangeArrowheads="1"/>
          </p:cNvSpPr>
          <p:nvPr>
            <p:ph type="body" sz="half" idx="1"/>
          </p:nvPr>
        </p:nvSpPr>
        <p:spPr/>
        <p:txBody>
          <a:bodyPr/>
          <a:lstStyle/>
          <a:p>
            <a:pPr marL="609600" indent="-609600" eaLnBrk="1" hangingPunct="1">
              <a:lnSpc>
                <a:spcPct val="80000"/>
              </a:lnSpc>
              <a:buFont typeface="Wingdings" panose="05000000000000000000" pitchFamily="2" charset="2"/>
              <a:buNone/>
              <a:defRPr/>
            </a:pPr>
            <a:r>
              <a:rPr lang="en-US" sz="2400" b="1" dirty="0"/>
              <a:t>2.  </a:t>
            </a:r>
            <a:r>
              <a:rPr lang="sr-Latn-CS" sz="2400" b="1" dirty="0"/>
              <a:t>Ako je relativna cena proizvoda X iznad ravnotežne cene</a:t>
            </a:r>
            <a:endParaRPr lang="en-US" sz="2400" b="1" dirty="0"/>
          </a:p>
          <a:p>
            <a:pPr marL="990600" lvl="1" indent="-533400" eaLnBrk="1" hangingPunct="1">
              <a:lnSpc>
                <a:spcPct val="80000"/>
              </a:lnSpc>
              <a:buFontTx/>
              <a:buAutoNum type="alphaLcPeriod"/>
              <a:defRPr/>
            </a:pPr>
            <a:r>
              <a:rPr lang="en-GB" sz="2000" dirty="0"/>
              <a:t>Pad</a:t>
            </a:r>
            <a:r>
              <a:rPr lang="sr-Latn-CS" sz="2000" dirty="0"/>
              <a:t> uvozne tražnje prevazilazi višak izvozne ponude </a:t>
            </a:r>
          </a:p>
          <a:p>
            <a:pPr marL="990600" lvl="1" indent="-533400" eaLnBrk="1" hangingPunct="1">
              <a:lnSpc>
                <a:spcPct val="80000"/>
              </a:lnSpc>
              <a:buFontTx/>
              <a:buAutoNum type="alphaLcPeriod"/>
              <a:defRPr/>
            </a:pPr>
            <a:r>
              <a:rPr lang="en-GB" sz="2000" dirty="0" err="1"/>
              <a:t>Stagnacija</a:t>
            </a:r>
            <a:r>
              <a:rPr lang="en-GB" sz="2000" dirty="0"/>
              <a:t> </a:t>
            </a:r>
            <a:r>
              <a:rPr lang="sr-Latn-CS" sz="2000" dirty="0" err="1"/>
              <a:t>uvozn</a:t>
            </a:r>
            <a:r>
              <a:rPr lang="en-GB" sz="2000" dirty="0"/>
              <a:t>e</a:t>
            </a:r>
            <a:r>
              <a:rPr lang="sr-Latn-CS" sz="2000" dirty="0"/>
              <a:t> </a:t>
            </a:r>
            <a:r>
              <a:rPr lang="sr-Latn-CS" sz="2000" dirty="0" err="1"/>
              <a:t>tražnj</a:t>
            </a:r>
            <a:r>
              <a:rPr lang="en-GB" sz="2000" dirty="0"/>
              <a:t>e </a:t>
            </a:r>
            <a:r>
              <a:rPr lang="en-GB" sz="2000" dirty="0" err="1"/>
              <a:t>ve</a:t>
            </a:r>
            <a:r>
              <a:rPr lang="sr-Latn-RS" sz="2000" dirty="0"/>
              <a:t>ća je</a:t>
            </a:r>
            <a:r>
              <a:rPr lang="sr-Latn-CS" sz="2000" dirty="0"/>
              <a:t> od izvozne ponude </a:t>
            </a:r>
          </a:p>
          <a:p>
            <a:pPr marL="990600" lvl="1" indent="-533400" eaLnBrk="1" hangingPunct="1">
              <a:lnSpc>
                <a:spcPct val="80000"/>
              </a:lnSpc>
              <a:buFontTx/>
              <a:buAutoNum type="alphaLcPeriod"/>
              <a:defRPr/>
            </a:pPr>
            <a:r>
              <a:rPr lang="sr-Latn-CS" sz="2000" dirty="0"/>
              <a:t>Relativna cena proizvoda X će pasti </a:t>
            </a:r>
          </a:p>
          <a:p>
            <a:pPr marL="990600" lvl="1" indent="-533400" eaLnBrk="1" hangingPunct="1">
              <a:lnSpc>
                <a:spcPct val="80000"/>
              </a:lnSpc>
              <a:buFontTx/>
              <a:buAutoNum type="alphaLcPeriod"/>
              <a:defRPr/>
            </a:pPr>
            <a:r>
              <a:rPr lang="sr-Latn-CS" sz="2000" dirty="0"/>
              <a:t>Sve je tačno</a:t>
            </a:r>
            <a:endParaRPr lang="en-US" sz="2000" dirty="0"/>
          </a:p>
        </p:txBody>
      </p:sp>
      <p:sp>
        <p:nvSpPr>
          <p:cNvPr id="278531" name="Rectangle 3">
            <a:extLst>
              <a:ext uri="{FF2B5EF4-FFF2-40B4-BE49-F238E27FC236}">
                <a16:creationId xmlns:a16="http://schemas.microsoft.com/office/drawing/2014/main" id="{0056678A-E3E3-4FB3-A5DC-1E75A28E6955}"/>
              </a:ext>
            </a:extLst>
          </p:cNvPr>
          <p:cNvSpPr>
            <a:spLocks noChangeArrowheads="1"/>
          </p:cNvSpPr>
          <p:nvPr/>
        </p:nvSpPr>
        <p:spPr bwMode="auto">
          <a:xfrm>
            <a:off x="2057400" y="4800600"/>
            <a:ext cx="2438400" cy="533400"/>
          </a:xfrm>
          <a:prstGeom prst="rect">
            <a:avLst/>
          </a:prstGeom>
          <a:solidFill>
            <a:schemeClr val="accent1">
              <a:alpha val="45882"/>
            </a:schemeClr>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78532" name="Rectangle 4">
            <a:extLst>
              <a:ext uri="{FF2B5EF4-FFF2-40B4-BE49-F238E27FC236}">
                <a16:creationId xmlns:a16="http://schemas.microsoft.com/office/drawing/2014/main" id="{47AE5B78-6E7E-49FC-8B42-0AACDB918C71}"/>
              </a:ext>
            </a:extLst>
          </p:cNvPr>
          <p:cNvSpPr>
            <a:spLocks noGrp="1" noChangeArrowheads="1"/>
          </p:cNvSpPr>
          <p:nvPr>
            <p:ph type="title"/>
          </p:nvPr>
        </p:nvSpPr>
        <p:spPr/>
        <p:txBody>
          <a:bodyPr/>
          <a:lstStyle/>
          <a:p>
            <a:pPr eaLnBrk="1" hangingPunct="1">
              <a:defRPr/>
            </a:pPr>
            <a:r>
              <a:rPr lang="sr-Latn-CS"/>
              <a:t>zadatak</a:t>
            </a:r>
            <a:endParaRPr lang="en-US"/>
          </a:p>
        </p:txBody>
      </p:sp>
      <p:sp>
        <p:nvSpPr>
          <p:cNvPr id="278533" name="Rectangle 5">
            <a:extLst>
              <a:ext uri="{FF2B5EF4-FFF2-40B4-BE49-F238E27FC236}">
                <a16:creationId xmlns:a16="http://schemas.microsoft.com/office/drawing/2014/main" id="{B34674E4-21A2-4545-AFEB-988EE159E561}"/>
              </a:ext>
            </a:extLst>
          </p:cNvPr>
          <p:cNvSpPr>
            <a:spLocks noGrp="1" noChangeArrowheads="1"/>
          </p:cNvSpPr>
          <p:nvPr>
            <p:ph type="body" sz="half" idx="2"/>
          </p:nvPr>
        </p:nvSpPr>
        <p:spPr/>
        <p:txBody>
          <a:bodyPr/>
          <a:lstStyle/>
          <a:p>
            <a:pPr eaLnBrk="1" hangingPunct="1">
              <a:lnSpc>
                <a:spcPct val="80000"/>
              </a:lnSpc>
              <a:defRPr/>
            </a:pPr>
            <a:endParaRPr lang="en-US" sz="2400" dirty="0"/>
          </a:p>
        </p:txBody>
      </p:sp>
      <p:pic>
        <p:nvPicPr>
          <p:cNvPr id="278534" name="Picture 6">
            <a:extLst>
              <a:ext uri="{FF2B5EF4-FFF2-40B4-BE49-F238E27FC236}">
                <a16:creationId xmlns:a16="http://schemas.microsoft.com/office/drawing/2014/main" id="{DBDFC4D1-48F1-4751-85BB-245AA3317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
            <a:ext cx="31242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Line 7">
            <a:extLst>
              <a:ext uri="{FF2B5EF4-FFF2-40B4-BE49-F238E27FC236}">
                <a16:creationId xmlns:a16="http://schemas.microsoft.com/office/drawing/2014/main" id="{AC457DB0-79E3-47AE-B134-7E571616F6C0}"/>
              </a:ext>
            </a:extLst>
          </p:cNvPr>
          <p:cNvSpPr>
            <a:spLocks noChangeShapeType="1"/>
          </p:cNvSpPr>
          <p:nvPr/>
        </p:nvSpPr>
        <p:spPr bwMode="auto">
          <a:xfrm>
            <a:off x="6019800" y="1066800"/>
            <a:ext cx="457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6872" name="Picture 6">
            <a:extLst>
              <a:ext uri="{FF2B5EF4-FFF2-40B4-BE49-F238E27FC236}">
                <a16:creationId xmlns:a16="http://schemas.microsoft.com/office/drawing/2014/main" id="{21EB7534-078F-4A35-AB37-3B4548E40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668588"/>
            <a:ext cx="339407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7">
            <a:extLst>
              <a:ext uri="{FF2B5EF4-FFF2-40B4-BE49-F238E27FC236}">
                <a16:creationId xmlns:a16="http://schemas.microsoft.com/office/drawing/2014/main" id="{AB10E6E1-523E-42E7-8072-2E63328FDFE5}"/>
              </a:ext>
            </a:extLst>
          </p:cNvPr>
          <p:cNvSpPr>
            <a:spLocks noChangeShapeType="1"/>
          </p:cNvSpPr>
          <p:nvPr/>
        </p:nvSpPr>
        <p:spPr bwMode="auto">
          <a:xfrm flipV="1">
            <a:off x="5691188" y="2819400"/>
            <a:ext cx="2157412" cy="23526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7">
            <a:extLst>
              <a:ext uri="{FF2B5EF4-FFF2-40B4-BE49-F238E27FC236}">
                <a16:creationId xmlns:a16="http://schemas.microsoft.com/office/drawing/2014/main" id="{20E76162-9117-445E-BA24-C69642FD93DB}"/>
              </a:ext>
            </a:extLst>
          </p:cNvPr>
          <p:cNvSpPr>
            <a:spLocks noChangeShapeType="1"/>
          </p:cNvSpPr>
          <p:nvPr/>
        </p:nvSpPr>
        <p:spPr bwMode="auto">
          <a:xfrm flipV="1">
            <a:off x="5659438" y="2971800"/>
            <a:ext cx="2265362" cy="224313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a:extLst>
              <a:ext uri="{FF2B5EF4-FFF2-40B4-BE49-F238E27FC236}">
                <a16:creationId xmlns:a16="http://schemas.microsoft.com/office/drawing/2014/main" id="{E72921F0-EA26-4A01-AA6C-FDCDEDAAD826}"/>
              </a:ext>
            </a:extLst>
          </p:cNvPr>
          <p:cNvSpPr>
            <a:spLocks noGrp="1"/>
          </p:cNvSpPr>
          <p:nvPr>
            <p:ph type="sldNum" sz="quarter" idx="12"/>
          </p:nvPr>
        </p:nvSpPr>
        <p:spPr/>
        <p:txBody>
          <a:bodyPr/>
          <a:lstStyle/>
          <a:p>
            <a:pPr>
              <a:defRPr/>
            </a:pPr>
            <a:fld id="{6281B611-CECF-4CCB-AED1-D98E28F34150}" type="slidenum">
              <a:rPr lang="en-US" smtClean="0"/>
              <a:pPr>
                <a:defRPr/>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85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0321AECD-75B7-461B-AA11-17DC8108BEE0}"/>
              </a:ext>
            </a:extLst>
          </p:cNvPr>
          <p:cNvSpPr>
            <a:spLocks noGrp="1" noChangeArrowheads="1"/>
          </p:cNvSpPr>
          <p:nvPr>
            <p:ph type="title"/>
          </p:nvPr>
        </p:nvSpPr>
        <p:spPr/>
        <p:txBody>
          <a:bodyPr/>
          <a:lstStyle/>
          <a:p>
            <a:pPr eaLnBrk="1" hangingPunct="1">
              <a:defRPr/>
            </a:pPr>
            <a:r>
              <a:rPr lang="sr-Latn-CS" sz="4000" dirty="0"/>
              <a:t>Izvođenje krive indiferentnosti trgovine (TI)</a:t>
            </a:r>
            <a:endParaRPr lang="en-US" sz="4000" dirty="0"/>
          </a:p>
        </p:txBody>
      </p:sp>
      <p:pic>
        <p:nvPicPr>
          <p:cNvPr id="37891" name="Picture 3">
            <a:extLst>
              <a:ext uri="{FF2B5EF4-FFF2-40B4-BE49-F238E27FC236}">
                <a16:creationId xmlns:a16="http://schemas.microsoft.com/office/drawing/2014/main" id="{C0E572E6-220A-4DD9-987F-DB4636FB2F7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752600"/>
            <a:ext cx="6559550" cy="3940175"/>
          </a:xfrm>
          <a:noFill/>
          <a:extLst>
            <a:ext uri="{909E8E84-426E-40DD-AFC4-6F175D3DCCD1}">
              <a14:hiddenFill xmlns:a14="http://schemas.microsoft.com/office/drawing/2010/main">
                <a:solidFill>
                  <a:srgbClr val="FFFFFF"/>
                </a:solidFill>
              </a14:hiddenFill>
            </a:ext>
          </a:extLst>
        </p:spPr>
      </p:pic>
      <p:sp>
        <p:nvSpPr>
          <p:cNvPr id="279557" name="Freeform 5">
            <a:extLst>
              <a:ext uri="{FF2B5EF4-FFF2-40B4-BE49-F238E27FC236}">
                <a16:creationId xmlns:a16="http://schemas.microsoft.com/office/drawing/2014/main" id="{B121520E-DC93-4E71-AA74-B097C3240F60}"/>
              </a:ext>
            </a:extLst>
          </p:cNvPr>
          <p:cNvSpPr>
            <a:spLocks/>
          </p:cNvSpPr>
          <p:nvPr/>
        </p:nvSpPr>
        <p:spPr bwMode="auto">
          <a:xfrm>
            <a:off x="2286000" y="3429000"/>
            <a:ext cx="3048000" cy="15240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79558" name="Freeform 6">
            <a:extLst>
              <a:ext uri="{FF2B5EF4-FFF2-40B4-BE49-F238E27FC236}">
                <a16:creationId xmlns:a16="http://schemas.microsoft.com/office/drawing/2014/main" id="{320727EF-BBB8-4BFE-A26A-52613C617976}"/>
              </a:ext>
            </a:extLst>
          </p:cNvPr>
          <p:cNvSpPr>
            <a:spLocks/>
          </p:cNvSpPr>
          <p:nvPr/>
        </p:nvSpPr>
        <p:spPr bwMode="auto">
          <a:xfrm>
            <a:off x="4495800" y="2362200"/>
            <a:ext cx="3048000" cy="15240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37894" name="Line 7">
            <a:extLst>
              <a:ext uri="{FF2B5EF4-FFF2-40B4-BE49-F238E27FC236}">
                <a16:creationId xmlns:a16="http://schemas.microsoft.com/office/drawing/2014/main" id="{3B6DDF4B-B244-43CB-A515-41575F21F475}"/>
              </a:ext>
            </a:extLst>
          </p:cNvPr>
          <p:cNvSpPr>
            <a:spLocks noChangeShapeType="1"/>
          </p:cNvSpPr>
          <p:nvPr/>
        </p:nvSpPr>
        <p:spPr bwMode="auto">
          <a:xfrm>
            <a:off x="7010400" y="1524000"/>
            <a:ext cx="914400" cy="838200"/>
          </a:xfrm>
          <a:prstGeom prst="line">
            <a:avLst/>
          </a:prstGeom>
          <a:noFill/>
          <a:ln w="476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5" name="Oval 8">
            <a:extLst>
              <a:ext uri="{FF2B5EF4-FFF2-40B4-BE49-F238E27FC236}">
                <a16:creationId xmlns:a16="http://schemas.microsoft.com/office/drawing/2014/main" id="{10DFEED9-196E-4AA0-8510-9C433CCC40C9}"/>
              </a:ext>
            </a:extLst>
          </p:cNvPr>
          <p:cNvSpPr>
            <a:spLocks noChangeArrowheads="1"/>
          </p:cNvSpPr>
          <p:nvPr/>
        </p:nvSpPr>
        <p:spPr bwMode="auto">
          <a:xfrm>
            <a:off x="7696200" y="2438400"/>
            <a:ext cx="457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37896" name="Oval 9">
            <a:extLst>
              <a:ext uri="{FF2B5EF4-FFF2-40B4-BE49-F238E27FC236}">
                <a16:creationId xmlns:a16="http://schemas.microsoft.com/office/drawing/2014/main" id="{516417CF-6109-4806-89FE-711724C620A7}"/>
              </a:ext>
            </a:extLst>
          </p:cNvPr>
          <p:cNvSpPr>
            <a:spLocks noChangeArrowheads="1"/>
          </p:cNvSpPr>
          <p:nvPr/>
        </p:nvSpPr>
        <p:spPr bwMode="auto">
          <a:xfrm>
            <a:off x="3200400" y="4953000"/>
            <a:ext cx="457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37897" name="Text Box 10">
            <a:extLst>
              <a:ext uri="{FF2B5EF4-FFF2-40B4-BE49-F238E27FC236}">
                <a16:creationId xmlns:a16="http://schemas.microsoft.com/office/drawing/2014/main" id="{5307280B-7EDE-4036-9C61-A38DF2AEF68B}"/>
              </a:ext>
            </a:extLst>
          </p:cNvPr>
          <p:cNvSpPr txBox="1">
            <a:spLocks noChangeArrowheads="1"/>
          </p:cNvSpPr>
          <p:nvPr/>
        </p:nvSpPr>
        <p:spPr bwMode="auto">
          <a:xfrm>
            <a:off x="1752600" y="19050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600" b="1">
                <a:solidFill>
                  <a:schemeClr val="bg1"/>
                </a:solidFill>
                <a:latin typeface="Verdana" panose="020B0604030504040204" pitchFamily="34" charset="0"/>
              </a:rPr>
              <a:t>“Obična” kriva indiferencije </a:t>
            </a:r>
            <a:endParaRPr lang="en-US" altLang="en-US" sz="1600" b="1">
              <a:solidFill>
                <a:schemeClr val="bg1"/>
              </a:solidFill>
              <a:latin typeface="Verdana" panose="020B0604030504040204" pitchFamily="34" charset="0"/>
            </a:endParaRPr>
          </a:p>
        </p:txBody>
      </p:sp>
      <p:cxnSp>
        <p:nvCxnSpPr>
          <p:cNvPr id="37898" name="Straight Arrow Connector 18">
            <a:extLst>
              <a:ext uri="{FF2B5EF4-FFF2-40B4-BE49-F238E27FC236}">
                <a16:creationId xmlns:a16="http://schemas.microsoft.com/office/drawing/2014/main" id="{EA71DF1C-63DA-4AE8-A68E-4A9A921283F8}"/>
              </a:ext>
            </a:extLst>
          </p:cNvPr>
          <p:cNvCxnSpPr>
            <a:cxnSpLocks noChangeShapeType="1"/>
          </p:cNvCxnSpPr>
          <p:nvPr/>
        </p:nvCxnSpPr>
        <p:spPr bwMode="auto">
          <a:xfrm>
            <a:off x="3657600" y="2286000"/>
            <a:ext cx="1219200" cy="3810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899" name="Rectangle 19">
            <a:extLst>
              <a:ext uri="{FF2B5EF4-FFF2-40B4-BE49-F238E27FC236}">
                <a16:creationId xmlns:a16="http://schemas.microsoft.com/office/drawing/2014/main" id="{25CBF96C-A870-4113-84C0-5F250C8DB751}"/>
              </a:ext>
            </a:extLst>
          </p:cNvPr>
          <p:cNvSpPr>
            <a:spLocks noChangeArrowheads="1"/>
          </p:cNvSpPr>
          <p:nvPr/>
        </p:nvSpPr>
        <p:spPr bwMode="auto">
          <a:xfrm>
            <a:off x="1143000" y="5678488"/>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b="1">
                <a:latin typeface="Verdana" panose="020B0604030504040204" pitchFamily="34" charset="0"/>
              </a:rPr>
              <a:t> </a:t>
            </a:r>
            <a:r>
              <a:rPr lang="en-GB" altLang="en-US" sz="1800" b="1" u="none">
                <a:latin typeface="Verdana" panose="020B0604030504040204" pitchFamily="34" charset="0"/>
              </a:rPr>
              <a:t>krive indiferentnosti trgovine pokazuju različite situacije</a:t>
            </a:r>
            <a:endParaRPr lang="en-US" altLang="en-US" sz="1800" b="1" u="none">
              <a:latin typeface="Verdana" panose="020B0604030504040204" pitchFamily="34" charset="0"/>
            </a:endParaRPr>
          </a:p>
          <a:p>
            <a:pPr>
              <a:spcBef>
                <a:spcPct val="0"/>
              </a:spcBef>
              <a:buClrTx/>
              <a:buSzTx/>
              <a:buFontTx/>
              <a:buNone/>
            </a:pPr>
            <a:r>
              <a:rPr lang="en-GB" altLang="en-US" sz="1800" b="1" u="none">
                <a:latin typeface="Verdana" panose="020B0604030504040204" pitchFamily="34" charset="0"/>
              </a:rPr>
              <a:t> </a:t>
            </a:r>
            <a:r>
              <a:rPr lang="en-US" altLang="en-US" sz="1800" b="1" u="none">
                <a:latin typeface="Verdana" panose="020B0604030504040204" pitchFamily="34" charset="0"/>
              </a:rPr>
              <a:t>u razmeni </a:t>
            </a:r>
            <a:r>
              <a:rPr lang="en-GB" altLang="en-US" sz="1800" b="1" u="none">
                <a:latin typeface="Verdana" panose="020B0604030504040204" pitchFamily="34" charset="0"/>
              </a:rPr>
              <a:t> koje daju jednako blagostanje. </a:t>
            </a:r>
          </a:p>
        </p:txBody>
      </p:sp>
      <p:sp>
        <p:nvSpPr>
          <p:cNvPr id="21" name="Freeform 6">
            <a:extLst>
              <a:ext uri="{FF2B5EF4-FFF2-40B4-BE49-F238E27FC236}">
                <a16:creationId xmlns:a16="http://schemas.microsoft.com/office/drawing/2014/main" id="{6B5E5BA3-C0EF-48BE-A524-499A9E6950C6}"/>
              </a:ext>
            </a:extLst>
          </p:cNvPr>
          <p:cNvSpPr>
            <a:spLocks/>
          </p:cNvSpPr>
          <p:nvPr/>
        </p:nvSpPr>
        <p:spPr bwMode="auto">
          <a:xfrm>
            <a:off x="4876800" y="1768475"/>
            <a:ext cx="2971800" cy="1431925"/>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 name="Slide Number Placeholder 1">
            <a:extLst>
              <a:ext uri="{FF2B5EF4-FFF2-40B4-BE49-F238E27FC236}">
                <a16:creationId xmlns:a16="http://schemas.microsoft.com/office/drawing/2014/main" id="{995B30FA-53E7-4DE0-AB53-4886E6BA79A3}"/>
              </a:ext>
            </a:extLst>
          </p:cNvPr>
          <p:cNvSpPr>
            <a:spLocks noGrp="1"/>
          </p:cNvSpPr>
          <p:nvPr>
            <p:ph type="sldNum" sz="quarter" idx="12"/>
          </p:nvPr>
        </p:nvSpPr>
        <p:spPr/>
        <p:txBody>
          <a:bodyPr/>
          <a:lstStyle/>
          <a:p>
            <a:pPr>
              <a:defRPr/>
            </a:pPr>
            <a:fld id="{1A55FB4D-EF57-4D4B-A13E-73FB1369E1D1}" type="slidenum">
              <a:rPr lang="en-US" smtClean="0"/>
              <a:pPr>
                <a:defRPr/>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9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95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9B7EEF9-D5E2-4C9A-8A97-8726C912A64E}"/>
              </a:ext>
            </a:extLst>
          </p:cNvPr>
          <p:cNvSpPr>
            <a:spLocks noGrp="1" noChangeArrowheads="1"/>
          </p:cNvSpPr>
          <p:nvPr>
            <p:ph type="title"/>
          </p:nvPr>
        </p:nvSpPr>
        <p:spPr>
          <a:xfrm>
            <a:off x="0" y="304800"/>
            <a:ext cx="9144000" cy="1431925"/>
          </a:xfrm>
        </p:spPr>
        <p:txBody>
          <a:bodyPr/>
          <a:lstStyle/>
          <a:p>
            <a:pPr eaLnBrk="1" hangingPunct="1"/>
            <a:r>
              <a:rPr lang="en-US" altLang="en-US" sz="4000" b="0">
                <a:effectLst/>
              </a:rPr>
              <a:t>Da bi dostigao društvenu krivu indiferencije III  blok proizvodnje mora da se pomera naviše</a:t>
            </a:r>
          </a:p>
        </p:txBody>
      </p:sp>
      <p:pic>
        <p:nvPicPr>
          <p:cNvPr id="38915" name="Picture 3">
            <a:extLst>
              <a:ext uri="{FF2B5EF4-FFF2-40B4-BE49-F238E27FC236}">
                <a16:creationId xmlns:a16="http://schemas.microsoft.com/office/drawing/2014/main" id="{5CD8C68C-BE39-45E0-A6D1-17C900BF4F8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06513" y="1981200"/>
            <a:ext cx="7064375" cy="4114800"/>
          </a:xfrm>
          <a:noFill/>
          <a:extLst>
            <a:ext uri="{909E8E84-426E-40DD-AFC4-6F175D3DCCD1}">
              <a14:hiddenFill xmlns:a14="http://schemas.microsoft.com/office/drawing/2010/main">
                <a:solidFill>
                  <a:srgbClr val="FFFFFF"/>
                </a:solidFill>
              </a14:hiddenFill>
            </a:ext>
          </a:extLst>
        </p:spPr>
      </p:pic>
      <p:sp>
        <p:nvSpPr>
          <p:cNvPr id="280580" name="Freeform 4">
            <a:extLst>
              <a:ext uri="{FF2B5EF4-FFF2-40B4-BE49-F238E27FC236}">
                <a16:creationId xmlns:a16="http://schemas.microsoft.com/office/drawing/2014/main" id="{A8EB47A7-E678-4D7F-B8B0-3B38AA270B63}"/>
              </a:ext>
            </a:extLst>
          </p:cNvPr>
          <p:cNvSpPr>
            <a:spLocks/>
          </p:cNvSpPr>
          <p:nvPr/>
        </p:nvSpPr>
        <p:spPr bwMode="auto">
          <a:xfrm>
            <a:off x="2667000" y="3962400"/>
            <a:ext cx="2667000" cy="12954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0581" name="Freeform 5">
            <a:extLst>
              <a:ext uri="{FF2B5EF4-FFF2-40B4-BE49-F238E27FC236}">
                <a16:creationId xmlns:a16="http://schemas.microsoft.com/office/drawing/2014/main" id="{F9C17A4D-BFB2-48D4-9073-A2825E950A40}"/>
              </a:ext>
            </a:extLst>
          </p:cNvPr>
          <p:cNvSpPr>
            <a:spLocks/>
          </p:cNvSpPr>
          <p:nvPr/>
        </p:nvSpPr>
        <p:spPr bwMode="auto">
          <a:xfrm>
            <a:off x="1905000" y="3733800"/>
            <a:ext cx="2667000" cy="12954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0582" name="Line 6">
            <a:extLst>
              <a:ext uri="{FF2B5EF4-FFF2-40B4-BE49-F238E27FC236}">
                <a16:creationId xmlns:a16="http://schemas.microsoft.com/office/drawing/2014/main" id="{E91CEF97-DB93-4314-BDD5-34EA02770418}"/>
              </a:ext>
            </a:extLst>
          </p:cNvPr>
          <p:cNvSpPr>
            <a:spLocks noChangeShapeType="1"/>
          </p:cNvSpPr>
          <p:nvPr/>
        </p:nvSpPr>
        <p:spPr bwMode="auto">
          <a:xfrm>
            <a:off x="3962400" y="3733800"/>
            <a:ext cx="2514600" cy="381000"/>
          </a:xfrm>
          <a:prstGeom prst="line">
            <a:avLst/>
          </a:prstGeom>
          <a:noFill/>
          <a:ln w="476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0583" name="Freeform 7">
            <a:extLst>
              <a:ext uri="{FF2B5EF4-FFF2-40B4-BE49-F238E27FC236}">
                <a16:creationId xmlns:a16="http://schemas.microsoft.com/office/drawing/2014/main" id="{9292C6BD-0ED8-4924-A061-411B109DF71E}"/>
              </a:ext>
            </a:extLst>
          </p:cNvPr>
          <p:cNvSpPr>
            <a:spLocks/>
          </p:cNvSpPr>
          <p:nvPr/>
        </p:nvSpPr>
        <p:spPr bwMode="auto">
          <a:xfrm>
            <a:off x="3886200" y="2819400"/>
            <a:ext cx="2590800" cy="12954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 name="Slide Number Placeholder 1">
            <a:extLst>
              <a:ext uri="{FF2B5EF4-FFF2-40B4-BE49-F238E27FC236}">
                <a16:creationId xmlns:a16="http://schemas.microsoft.com/office/drawing/2014/main" id="{DF5A8F9C-FAFB-404C-8002-258F12313654}"/>
              </a:ext>
            </a:extLst>
          </p:cNvPr>
          <p:cNvSpPr>
            <a:spLocks noGrp="1"/>
          </p:cNvSpPr>
          <p:nvPr>
            <p:ph type="sldNum" sz="quarter" idx="12"/>
          </p:nvPr>
        </p:nvSpPr>
        <p:spPr/>
        <p:txBody>
          <a:bodyPr/>
          <a:lstStyle/>
          <a:p>
            <a:pPr>
              <a:defRPr/>
            </a:pPr>
            <a:fld id="{1A55FB4D-EF57-4D4B-A13E-73FB1369E1D1}" type="slidenum">
              <a:rPr lang="en-US" smtClean="0"/>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05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0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F9F2639F-8529-4B50-B550-66C51EDE678D}"/>
              </a:ext>
            </a:extLst>
          </p:cNvPr>
          <p:cNvSpPr>
            <a:spLocks noGrp="1" noChangeArrowheads="1"/>
          </p:cNvSpPr>
          <p:nvPr>
            <p:ph type="title"/>
          </p:nvPr>
        </p:nvSpPr>
        <p:spPr>
          <a:xfrm>
            <a:off x="1066800" y="304800"/>
            <a:ext cx="8077200" cy="1431925"/>
          </a:xfrm>
        </p:spPr>
        <p:txBody>
          <a:bodyPr/>
          <a:lstStyle/>
          <a:p>
            <a:pPr eaLnBrk="1" hangingPunct="1">
              <a:defRPr/>
            </a:pPr>
            <a:r>
              <a:rPr lang="sr-Latn-CS" dirty="0"/>
              <a:t>Formalno izvođenje </a:t>
            </a:r>
            <a:r>
              <a:rPr lang="vi-VN" dirty="0"/>
              <a:t> krive relativne ponude Zemlje 1 </a:t>
            </a:r>
            <a:r>
              <a:rPr lang="sr-Latn-CS" dirty="0"/>
              <a:t> S	</a:t>
            </a:r>
            <a:endParaRPr lang="en-US" dirty="0"/>
          </a:p>
        </p:txBody>
      </p:sp>
      <p:pic>
        <p:nvPicPr>
          <p:cNvPr id="39939" name="Picture 3">
            <a:extLst>
              <a:ext uri="{FF2B5EF4-FFF2-40B4-BE49-F238E27FC236}">
                <a16:creationId xmlns:a16="http://schemas.microsoft.com/office/drawing/2014/main" id="{AE96075F-01B6-432B-A6BC-3A44BE952A0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371600"/>
            <a:ext cx="6486525" cy="5910263"/>
          </a:xfrm>
          <a:noFill/>
          <a:extLst>
            <a:ext uri="{909E8E84-426E-40DD-AFC4-6F175D3DCCD1}">
              <a14:hiddenFill xmlns:a14="http://schemas.microsoft.com/office/drawing/2010/main">
                <a:solidFill>
                  <a:srgbClr val="FFFFFF"/>
                </a:solidFill>
              </a14:hiddenFill>
            </a:ext>
          </a:extLst>
        </p:spPr>
      </p:pic>
      <p:sp>
        <p:nvSpPr>
          <p:cNvPr id="39940" name="Freeform 4">
            <a:extLst>
              <a:ext uri="{FF2B5EF4-FFF2-40B4-BE49-F238E27FC236}">
                <a16:creationId xmlns:a16="http://schemas.microsoft.com/office/drawing/2014/main" id="{D6BFB39A-43F7-4395-B09E-5E9CE058F97A}"/>
              </a:ext>
            </a:extLst>
          </p:cNvPr>
          <p:cNvSpPr>
            <a:spLocks/>
          </p:cNvSpPr>
          <p:nvPr/>
        </p:nvSpPr>
        <p:spPr bwMode="auto">
          <a:xfrm>
            <a:off x="4191000" y="5486400"/>
            <a:ext cx="990600" cy="685800"/>
          </a:xfrm>
          <a:custGeom>
            <a:avLst/>
            <a:gdLst>
              <a:gd name="T0" fmla="*/ 0 w 624"/>
              <a:gd name="T1" fmla="*/ 2147483646 h 432"/>
              <a:gd name="T2" fmla="*/ 2147483646 w 624"/>
              <a:gd name="T3" fmla="*/ 2147483646 h 432"/>
              <a:gd name="T4" fmla="*/ 2147483646 w 624"/>
              <a:gd name="T5" fmla="*/ 0 h 432"/>
              <a:gd name="T6" fmla="*/ 0 60000 65536"/>
              <a:gd name="T7" fmla="*/ 0 60000 65536"/>
              <a:gd name="T8" fmla="*/ 0 60000 65536"/>
              <a:gd name="T9" fmla="*/ 0 w 624"/>
              <a:gd name="T10" fmla="*/ 0 h 432"/>
              <a:gd name="T11" fmla="*/ 624 w 624"/>
              <a:gd name="T12" fmla="*/ 432 h 432"/>
            </a:gdLst>
            <a:ahLst/>
            <a:cxnLst>
              <a:cxn ang="T6">
                <a:pos x="T0" y="T1"/>
              </a:cxn>
              <a:cxn ang="T7">
                <a:pos x="T2" y="T3"/>
              </a:cxn>
              <a:cxn ang="T8">
                <a:pos x="T4" y="T5"/>
              </a:cxn>
            </a:cxnLst>
            <a:rect l="T9" t="T10" r="T11" b="T12"/>
            <a:pathLst>
              <a:path w="624" h="432">
                <a:moveTo>
                  <a:pt x="0" y="432"/>
                </a:moveTo>
                <a:cubicBezTo>
                  <a:pt x="116" y="396"/>
                  <a:pt x="232" y="360"/>
                  <a:pt x="336" y="288"/>
                </a:cubicBezTo>
                <a:cubicBezTo>
                  <a:pt x="440" y="216"/>
                  <a:pt x="536" y="104"/>
                  <a:pt x="62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941" name="Freeform 5">
            <a:extLst>
              <a:ext uri="{FF2B5EF4-FFF2-40B4-BE49-F238E27FC236}">
                <a16:creationId xmlns:a16="http://schemas.microsoft.com/office/drawing/2014/main" id="{560A68CD-C1BD-4513-8878-CBE190CD9159}"/>
              </a:ext>
            </a:extLst>
          </p:cNvPr>
          <p:cNvSpPr>
            <a:spLocks/>
          </p:cNvSpPr>
          <p:nvPr/>
        </p:nvSpPr>
        <p:spPr bwMode="auto">
          <a:xfrm>
            <a:off x="4191000" y="2057400"/>
            <a:ext cx="1701800" cy="4038600"/>
          </a:xfrm>
          <a:custGeom>
            <a:avLst/>
            <a:gdLst>
              <a:gd name="T0" fmla="*/ 0 w 1072"/>
              <a:gd name="T1" fmla="*/ 2147483646 h 2544"/>
              <a:gd name="T2" fmla="*/ 2147483646 w 1072"/>
              <a:gd name="T3" fmla="*/ 2147483646 h 2544"/>
              <a:gd name="T4" fmla="*/ 2147483646 w 1072"/>
              <a:gd name="T5" fmla="*/ 2147483646 h 2544"/>
              <a:gd name="T6" fmla="*/ 2147483646 w 1072"/>
              <a:gd name="T7" fmla="*/ 2147483646 h 2544"/>
              <a:gd name="T8" fmla="*/ 2147483646 w 1072"/>
              <a:gd name="T9" fmla="*/ 2147483646 h 2544"/>
              <a:gd name="T10" fmla="*/ 2147483646 w 1072"/>
              <a:gd name="T11" fmla="*/ 2147483646 h 2544"/>
              <a:gd name="T12" fmla="*/ 2147483646 w 1072"/>
              <a:gd name="T13" fmla="*/ 2147483646 h 2544"/>
              <a:gd name="T14" fmla="*/ 2147483646 w 1072"/>
              <a:gd name="T15" fmla="*/ 2147483646 h 2544"/>
              <a:gd name="T16" fmla="*/ 2147483646 w 1072"/>
              <a:gd name="T17" fmla="*/ 2147483646 h 2544"/>
              <a:gd name="T18" fmla="*/ 2147483646 w 1072"/>
              <a:gd name="T19" fmla="*/ 2147483646 h 2544"/>
              <a:gd name="T20" fmla="*/ 2147483646 w 1072"/>
              <a:gd name="T21" fmla="*/ 2147483646 h 2544"/>
              <a:gd name="T22" fmla="*/ 2147483646 w 1072"/>
              <a:gd name="T23" fmla="*/ 2147483646 h 2544"/>
              <a:gd name="T24" fmla="*/ 2147483646 w 1072"/>
              <a:gd name="T25" fmla="*/ 0 h 25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2"/>
              <a:gd name="T40" fmla="*/ 0 h 2544"/>
              <a:gd name="T41" fmla="*/ 1072 w 1072"/>
              <a:gd name="T42" fmla="*/ 2544 h 25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2" h="2544">
                <a:moveTo>
                  <a:pt x="0" y="2544"/>
                </a:moveTo>
                <a:cubicBezTo>
                  <a:pt x="80" y="2536"/>
                  <a:pt x="160" y="2528"/>
                  <a:pt x="240" y="2496"/>
                </a:cubicBezTo>
                <a:cubicBezTo>
                  <a:pt x="320" y="2464"/>
                  <a:pt x="416" y="2400"/>
                  <a:pt x="480" y="2352"/>
                </a:cubicBezTo>
                <a:cubicBezTo>
                  <a:pt x="544" y="2304"/>
                  <a:pt x="576" y="2264"/>
                  <a:pt x="624" y="2208"/>
                </a:cubicBezTo>
                <a:cubicBezTo>
                  <a:pt x="672" y="2152"/>
                  <a:pt x="712" y="2112"/>
                  <a:pt x="768" y="2016"/>
                </a:cubicBezTo>
                <a:cubicBezTo>
                  <a:pt x="824" y="1920"/>
                  <a:pt x="912" y="1752"/>
                  <a:pt x="960" y="1632"/>
                </a:cubicBezTo>
                <a:cubicBezTo>
                  <a:pt x="1008" y="1512"/>
                  <a:pt x="1040" y="1400"/>
                  <a:pt x="1056" y="1296"/>
                </a:cubicBezTo>
                <a:cubicBezTo>
                  <a:pt x="1072" y="1192"/>
                  <a:pt x="1056" y="1088"/>
                  <a:pt x="1056" y="1008"/>
                </a:cubicBezTo>
                <a:cubicBezTo>
                  <a:pt x="1056" y="928"/>
                  <a:pt x="1064" y="888"/>
                  <a:pt x="1056" y="816"/>
                </a:cubicBezTo>
                <a:cubicBezTo>
                  <a:pt x="1048" y="744"/>
                  <a:pt x="1040" y="656"/>
                  <a:pt x="1008" y="576"/>
                </a:cubicBezTo>
                <a:cubicBezTo>
                  <a:pt x="976" y="496"/>
                  <a:pt x="920" y="408"/>
                  <a:pt x="864" y="336"/>
                </a:cubicBezTo>
                <a:cubicBezTo>
                  <a:pt x="808" y="264"/>
                  <a:pt x="744" y="200"/>
                  <a:pt x="672" y="144"/>
                </a:cubicBezTo>
                <a:cubicBezTo>
                  <a:pt x="600" y="88"/>
                  <a:pt x="480" y="24"/>
                  <a:pt x="432" y="0"/>
                </a:cubicBezTo>
              </a:path>
            </a:pathLst>
          </a:custGeom>
          <a:noFill/>
          <a:ln w="762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 name="Slide Number Placeholder 1">
            <a:extLst>
              <a:ext uri="{FF2B5EF4-FFF2-40B4-BE49-F238E27FC236}">
                <a16:creationId xmlns:a16="http://schemas.microsoft.com/office/drawing/2014/main" id="{2F8F55A4-5341-411A-A578-6BE0A655EEA1}"/>
              </a:ext>
            </a:extLst>
          </p:cNvPr>
          <p:cNvSpPr>
            <a:spLocks noGrp="1"/>
          </p:cNvSpPr>
          <p:nvPr>
            <p:ph type="sldNum" sz="quarter" idx="12"/>
          </p:nvPr>
        </p:nvSpPr>
        <p:spPr/>
        <p:txBody>
          <a:bodyPr/>
          <a:lstStyle/>
          <a:p>
            <a:pPr>
              <a:defRPr/>
            </a:pPr>
            <a:fld id="{1A55FB4D-EF57-4D4B-A13E-73FB1369E1D1}" type="slidenum">
              <a:rPr lang="en-US" smtClean="0"/>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sz="quarter"/>
          </p:nvPr>
        </p:nvSpPr>
        <p:spPr/>
        <p:txBody>
          <a:bodyPr/>
          <a:lstStyle/>
          <a:p>
            <a:pPr eaLnBrk="1" hangingPunct="1">
              <a:defRPr/>
            </a:pPr>
            <a:r>
              <a:rPr lang="sr-Latn-CS" dirty="0"/>
              <a:t>3. Poglavlje – slika 1: rastući oportunitetni troškovi</a:t>
            </a:r>
            <a:endParaRPr lang="en-US" dirty="0"/>
          </a:p>
        </p:txBody>
      </p:sp>
      <p:sp>
        <p:nvSpPr>
          <p:cNvPr id="58384" name="Rectangle 16"/>
          <p:cNvSpPr>
            <a:spLocks noChangeArrowheads="1"/>
          </p:cNvSpPr>
          <p:nvPr/>
        </p:nvSpPr>
        <p:spPr bwMode="auto">
          <a:xfrm>
            <a:off x="609600" y="42672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85" name="Rectangle 17"/>
          <p:cNvSpPr>
            <a:spLocks noChangeArrowheads="1"/>
          </p:cNvSpPr>
          <p:nvPr/>
        </p:nvSpPr>
        <p:spPr bwMode="auto">
          <a:xfrm>
            <a:off x="5448300" y="43434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86" name="Rectangle 18"/>
          <p:cNvSpPr>
            <a:spLocks noChangeArrowheads="1"/>
          </p:cNvSpPr>
          <p:nvPr/>
        </p:nvSpPr>
        <p:spPr bwMode="auto">
          <a:xfrm>
            <a:off x="3810000" y="4191000"/>
            <a:ext cx="27051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88" name="Rectangle 20"/>
          <p:cNvSpPr>
            <a:spLocks noChangeArrowheads="1"/>
          </p:cNvSpPr>
          <p:nvPr/>
        </p:nvSpPr>
        <p:spPr bwMode="auto">
          <a:xfrm>
            <a:off x="2286000" y="41148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89" name="Rectangle 21"/>
          <p:cNvSpPr>
            <a:spLocks noChangeArrowheads="1"/>
          </p:cNvSpPr>
          <p:nvPr/>
        </p:nvSpPr>
        <p:spPr bwMode="auto">
          <a:xfrm>
            <a:off x="-304800" y="42672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91" name="Rectangle 23"/>
          <p:cNvSpPr>
            <a:spLocks noChangeArrowheads="1"/>
          </p:cNvSpPr>
          <p:nvPr/>
        </p:nvSpPr>
        <p:spPr bwMode="auto">
          <a:xfrm>
            <a:off x="609600" y="42672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sp>
        <p:nvSpPr>
          <p:cNvPr id="58394" name="Rectangle 26"/>
          <p:cNvSpPr>
            <a:spLocks noChangeArrowheads="1"/>
          </p:cNvSpPr>
          <p:nvPr/>
        </p:nvSpPr>
        <p:spPr bwMode="auto">
          <a:xfrm>
            <a:off x="914400" y="4572000"/>
            <a:ext cx="36957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endParaRPr lang="en-US" sz="2400" u="none">
              <a:effectLst>
                <a:outerShdw blurRad="38100" dist="38100" dir="2700000" algn="tl">
                  <a:srgbClr val="000000"/>
                </a:outerShdw>
              </a:effectLst>
              <a:latin typeface="Tahoma" pitchFamily="34" charset="0"/>
            </a:endParaRPr>
          </a:p>
        </p:txBody>
      </p:sp>
      <p:grpSp>
        <p:nvGrpSpPr>
          <p:cNvPr id="11274" name="Group 37"/>
          <p:cNvGrpSpPr>
            <a:grpSpLocks/>
          </p:cNvGrpSpPr>
          <p:nvPr/>
        </p:nvGrpSpPr>
        <p:grpSpPr bwMode="auto">
          <a:xfrm>
            <a:off x="169046" y="2438400"/>
            <a:ext cx="4724400" cy="2971800"/>
            <a:chOff x="0" y="1488"/>
            <a:chExt cx="1392" cy="960"/>
          </a:xfrm>
        </p:grpSpPr>
        <p:pic>
          <p:nvPicPr>
            <p:cNvPr id="11275" name="Picture 8"/>
            <p:cNvPicPr preferRelativeResize="0">
              <a:picLocks noChangeAspect="1" noChangeArrowheads="1"/>
            </p:cNvPicPr>
            <p:nvPr/>
          </p:nvPicPr>
          <p:blipFill>
            <a:blip r:embed="rId2" cstate="print"/>
            <a:srcRect/>
            <a:stretch>
              <a:fillRect/>
            </a:stretch>
          </p:blipFill>
          <p:spPr bwMode="auto">
            <a:xfrm>
              <a:off x="0" y="1695"/>
              <a:ext cx="1392" cy="753"/>
            </a:xfrm>
            <a:prstGeom prst="rect">
              <a:avLst/>
            </a:prstGeom>
            <a:noFill/>
            <a:ln w="9525">
              <a:noFill/>
              <a:miter lim="800000"/>
              <a:headEnd/>
              <a:tailEnd/>
            </a:ln>
          </p:spPr>
        </p:pic>
        <p:sp>
          <p:nvSpPr>
            <p:cNvPr id="58397" name="Rectangle 29"/>
            <p:cNvSpPr>
              <a:spLocks noChangeArrowheads="1"/>
            </p:cNvSpPr>
            <p:nvPr/>
          </p:nvSpPr>
          <p:spPr bwMode="auto">
            <a:xfrm>
              <a:off x="48" y="1488"/>
              <a:ext cx="1344" cy="24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None/>
                <a:defRPr/>
              </a:pPr>
              <a:r>
                <a:rPr lang="sr-Latn-CS" sz="1600" b="1" u="none" dirty="0">
                  <a:effectLst>
                    <a:outerShdw blurRad="38100" dist="38100" dir="2700000" algn="tl">
                      <a:srgbClr val="000000"/>
                    </a:outerShdw>
                  </a:effectLst>
                  <a:latin typeface="Tahoma" pitchFamily="34" charset="0"/>
                </a:rPr>
                <a:t>1. Rastući troškovi</a:t>
              </a:r>
              <a:endParaRPr lang="en-US" sz="1600" b="1" u="none" dirty="0">
                <a:effectLst>
                  <a:outerShdw blurRad="38100" dist="38100" dir="2700000" algn="tl">
                    <a:srgbClr val="000000"/>
                  </a:outerShdw>
                </a:effectLst>
                <a:latin typeface="Tahoma" pitchFamily="34" charset="0"/>
              </a:endParaRPr>
            </a:p>
          </p:txBody>
        </p:sp>
      </p:grpSp>
      <p:pic>
        <p:nvPicPr>
          <p:cNvPr id="15" name="Picture 4">
            <a:extLst>
              <a:ext uri="{FF2B5EF4-FFF2-40B4-BE49-F238E27FC236}">
                <a16:creationId xmlns:a16="http://schemas.microsoft.com/office/drawing/2014/main" id="{436B5679-B6CB-48D1-8D69-22D677C48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91" t="7640" r="47826" b="83830"/>
          <a:stretch/>
        </p:blipFill>
        <p:spPr bwMode="auto">
          <a:xfrm>
            <a:off x="1360503" y="4093701"/>
            <a:ext cx="401043" cy="2319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D2BBCD0-C240-4EA5-935C-B0198201F3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91" t="7640" r="47826" b="83830"/>
          <a:stretch/>
        </p:blipFill>
        <p:spPr bwMode="auto">
          <a:xfrm>
            <a:off x="3591722" y="3172472"/>
            <a:ext cx="401043" cy="2319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6426750-C4EF-421B-8386-5A29568913E1}"/>
              </a:ext>
            </a:extLst>
          </p:cNvPr>
          <p:cNvSpPr>
            <a:spLocks noGrp="1"/>
          </p:cNvSpPr>
          <p:nvPr>
            <p:ph type="sldNum" sz="quarter" idx="12"/>
          </p:nvPr>
        </p:nvSpPr>
        <p:spPr/>
        <p:txBody>
          <a:bodyPr/>
          <a:lstStyle/>
          <a:p>
            <a:pPr>
              <a:defRPr/>
            </a:pPr>
            <a:fld id="{0EB90419-D94C-4785-8E0D-29671D9C6649}"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E479CA34-43FA-4C1F-9A82-63E18BB54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366713"/>
            <a:ext cx="709295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7" name="Rectangle 3">
            <a:extLst>
              <a:ext uri="{FF2B5EF4-FFF2-40B4-BE49-F238E27FC236}">
                <a16:creationId xmlns:a16="http://schemas.microsoft.com/office/drawing/2014/main" id="{CF700878-E011-4FA1-8129-D53C0F9E1118}"/>
              </a:ext>
            </a:extLst>
          </p:cNvPr>
          <p:cNvSpPr>
            <a:spLocks noChangeArrowheads="1"/>
          </p:cNvSpPr>
          <p:nvPr/>
        </p:nvSpPr>
        <p:spPr bwMode="auto">
          <a:xfrm>
            <a:off x="-76200" y="0"/>
            <a:ext cx="4648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82628" name="Rectangle 4">
            <a:extLst>
              <a:ext uri="{FF2B5EF4-FFF2-40B4-BE49-F238E27FC236}">
                <a16:creationId xmlns:a16="http://schemas.microsoft.com/office/drawing/2014/main" id="{D2641DA9-DEF9-4E42-A6EE-0326421E784F}"/>
              </a:ext>
            </a:extLst>
          </p:cNvPr>
          <p:cNvSpPr>
            <a:spLocks noChangeArrowheads="1"/>
          </p:cNvSpPr>
          <p:nvPr/>
        </p:nvSpPr>
        <p:spPr bwMode="auto">
          <a:xfrm>
            <a:off x="152400" y="3352800"/>
            <a:ext cx="8763000" cy="3657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 name="Slide Number Placeholder 1">
            <a:extLst>
              <a:ext uri="{FF2B5EF4-FFF2-40B4-BE49-F238E27FC236}">
                <a16:creationId xmlns:a16="http://schemas.microsoft.com/office/drawing/2014/main" id="{68D00436-3690-49D9-BCAB-C5DD53792C72}"/>
              </a:ext>
            </a:extLst>
          </p:cNvPr>
          <p:cNvSpPr>
            <a:spLocks noGrp="1"/>
          </p:cNvSpPr>
          <p:nvPr>
            <p:ph type="sldNum" sz="quarter" idx="12"/>
          </p:nvPr>
        </p:nvSpPr>
        <p:spPr/>
        <p:txBody>
          <a:bodyPr/>
          <a:lstStyle/>
          <a:p>
            <a:pPr>
              <a:defRPr/>
            </a:pPr>
            <a:fld id="{9EF89343-003E-40F2-8D25-B889AC27EC6D}" type="slidenum">
              <a:rPr lang="en-US" smtClean="0"/>
              <a:pPr>
                <a:defRPr/>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82627"/>
                                        </p:tgtEl>
                                      </p:cBhvr>
                                    </p:animEffect>
                                    <p:set>
                                      <p:cBhvr>
                                        <p:cTn id="7" dur="1" fill="hold">
                                          <p:stCondLst>
                                            <p:cond delay="499"/>
                                          </p:stCondLst>
                                        </p:cTn>
                                        <p:tgtEl>
                                          <p:spTgt spid="28262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282628"/>
                                        </p:tgtEl>
                                        <p:attrNameLst>
                                          <p:attrName>ppt_x</p:attrName>
                                        </p:attrNameLst>
                                      </p:cBhvr>
                                      <p:tavLst>
                                        <p:tav tm="0">
                                          <p:val>
                                            <p:strVal val="ppt_x"/>
                                          </p:val>
                                        </p:tav>
                                        <p:tav tm="100000">
                                          <p:val>
                                            <p:strVal val="ppt_x"/>
                                          </p:val>
                                        </p:tav>
                                      </p:tavLst>
                                    </p:anim>
                                    <p:anim calcmode="lin" valueType="num">
                                      <p:cBhvr additive="base">
                                        <p:cTn id="12" dur="500"/>
                                        <p:tgtEl>
                                          <p:spTgt spid="282628"/>
                                        </p:tgtEl>
                                        <p:attrNameLst>
                                          <p:attrName>ppt_y</p:attrName>
                                        </p:attrNameLst>
                                      </p:cBhvr>
                                      <p:tavLst>
                                        <p:tav tm="0">
                                          <p:val>
                                            <p:strVal val="ppt_y"/>
                                          </p:val>
                                        </p:tav>
                                        <p:tav tm="100000">
                                          <p:val>
                                            <p:strVal val="1+ppt_h/2"/>
                                          </p:val>
                                        </p:tav>
                                      </p:tavLst>
                                    </p:anim>
                                    <p:set>
                                      <p:cBhvr>
                                        <p:cTn id="13" dur="1" fill="hold">
                                          <p:stCondLst>
                                            <p:cond delay="499"/>
                                          </p:stCondLst>
                                        </p:cTn>
                                        <p:tgtEl>
                                          <p:spTgt spid="282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nimBg="1"/>
      <p:bldP spid="28262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6D21F6BB-CB6B-4C65-9007-56EFC2C9D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366713"/>
            <a:ext cx="709295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1" name="Freeform 3">
            <a:extLst>
              <a:ext uri="{FF2B5EF4-FFF2-40B4-BE49-F238E27FC236}">
                <a16:creationId xmlns:a16="http://schemas.microsoft.com/office/drawing/2014/main" id="{8AC6CCC3-09AC-479F-AD1D-D0C2D7270DDA}"/>
              </a:ext>
            </a:extLst>
          </p:cNvPr>
          <p:cNvSpPr>
            <a:spLocks/>
          </p:cNvSpPr>
          <p:nvPr/>
        </p:nvSpPr>
        <p:spPr bwMode="auto">
          <a:xfrm>
            <a:off x="1752600" y="1828800"/>
            <a:ext cx="2895600" cy="14478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3652" name="Freeform 4">
            <a:extLst>
              <a:ext uri="{FF2B5EF4-FFF2-40B4-BE49-F238E27FC236}">
                <a16:creationId xmlns:a16="http://schemas.microsoft.com/office/drawing/2014/main" id="{F8B49B5C-C907-4AEE-823C-A3D5E84C0066}"/>
              </a:ext>
            </a:extLst>
          </p:cNvPr>
          <p:cNvSpPr>
            <a:spLocks/>
          </p:cNvSpPr>
          <p:nvPr/>
        </p:nvSpPr>
        <p:spPr bwMode="auto">
          <a:xfrm>
            <a:off x="2971800" y="609600"/>
            <a:ext cx="2895600" cy="14478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3653" name="Freeform 5">
            <a:extLst>
              <a:ext uri="{FF2B5EF4-FFF2-40B4-BE49-F238E27FC236}">
                <a16:creationId xmlns:a16="http://schemas.microsoft.com/office/drawing/2014/main" id="{8573CEFB-91AF-432E-B261-F024ACF44B53}"/>
              </a:ext>
            </a:extLst>
          </p:cNvPr>
          <p:cNvSpPr>
            <a:spLocks/>
          </p:cNvSpPr>
          <p:nvPr/>
        </p:nvSpPr>
        <p:spPr bwMode="auto">
          <a:xfrm rot="16200000" flipV="1">
            <a:off x="4114800" y="3810000"/>
            <a:ext cx="2819400" cy="17526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3654" name="Freeform 6">
            <a:extLst>
              <a:ext uri="{FF2B5EF4-FFF2-40B4-BE49-F238E27FC236}">
                <a16:creationId xmlns:a16="http://schemas.microsoft.com/office/drawing/2014/main" id="{0F3783C8-C711-4227-92E2-C69EC328F306}"/>
              </a:ext>
            </a:extLst>
          </p:cNvPr>
          <p:cNvSpPr>
            <a:spLocks/>
          </p:cNvSpPr>
          <p:nvPr/>
        </p:nvSpPr>
        <p:spPr bwMode="auto">
          <a:xfrm rot="16200000" flipV="1">
            <a:off x="5334000" y="2590800"/>
            <a:ext cx="2819400" cy="1752600"/>
          </a:xfrm>
          <a:custGeom>
            <a:avLst/>
            <a:gdLst>
              <a:gd name="T0" fmla="*/ 0 w 1920"/>
              <a:gd name="T1" fmla="*/ 2147483646 h 960"/>
              <a:gd name="T2" fmla="*/ 2147483646 w 1920"/>
              <a:gd name="T3" fmla="*/ 2147483646 h 960"/>
              <a:gd name="T4" fmla="*/ 2147483646 w 1920"/>
              <a:gd name="T5" fmla="*/ 2147483646 h 960"/>
              <a:gd name="T6" fmla="*/ 2147483646 w 1920"/>
              <a:gd name="T7" fmla="*/ 2147483646 h 960"/>
              <a:gd name="T8" fmla="*/ 2147483646 w 1920"/>
              <a:gd name="T9" fmla="*/ 2147483646 h 960"/>
              <a:gd name="T10" fmla="*/ 2147483646 w 1920"/>
              <a:gd name="T11" fmla="*/ 0 h 960"/>
              <a:gd name="T12" fmla="*/ 2147483646 w 1920"/>
              <a:gd name="T13" fmla="*/ 2147483646 h 960"/>
              <a:gd name="T14" fmla="*/ 0 w 1920"/>
              <a:gd name="T15" fmla="*/ 2147483646 h 960"/>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960"/>
              <a:gd name="T26" fmla="*/ 1920 w 1920"/>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960">
                <a:moveTo>
                  <a:pt x="0" y="960"/>
                </a:moveTo>
                <a:lnTo>
                  <a:pt x="96" y="672"/>
                </a:lnTo>
                <a:lnTo>
                  <a:pt x="480" y="384"/>
                </a:lnTo>
                <a:lnTo>
                  <a:pt x="1104" y="144"/>
                </a:lnTo>
                <a:lnTo>
                  <a:pt x="1584" y="48"/>
                </a:lnTo>
                <a:lnTo>
                  <a:pt x="1920" y="0"/>
                </a:lnTo>
                <a:lnTo>
                  <a:pt x="1920" y="960"/>
                </a:lnTo>
                <a:lnTo>
                  <a:pt x="0" y="960"/>
                </a:lnTo>
                <a:close/>
              </a:path>
            </a:pathLst>
          </a:custGeom>
          <a:solidFill>
            <a:schemeClr val="accent1">
              <a:alpha val="25098"/>
            </a:schemeClr>
          </a:solidFill>
          <a:ln w="9525">
            <a:solidFill>
              <a:schemeClr val="tx1"/>
            </a:solidFill>
            <a:round/>
            <a:headEnd/>
            <a:tailEnd/>
          </a:ln>
        </p:spPr>
        <p:txBody>
          <a:bodyPr/>
          <a:lstStyle/>
          <a:p>
            <a:endParaRPr lang="en-GB"/>
          </a:p>
        </p:txBody>
      </p:sp>
      <p:sp>
        <p:nvSpPr>
          <p:cNvPr id="283655" name="Freeform 7">
            <a:extLst>
              <a:ext uri="{FF2B5EF4-FFF2-40B4-BE49-F238E27FC236}">
                <a16:creationId xmlns:a16="http://schemas.microsoft.com/office/drawing/2014/main" id="{0EF6B5A3-9F8F-4B62-B1C0-7B7D18A8A98E}"/>
              </a:ext>
            </a:extLst>
          </p:cNvPr>
          <p:cNvSpPr>
            <a:spLocks/>
          </p:cNvSpPr>
          <p:nvPr/>
        </p:nvSpPr>
        <p:spPr bwMode="auto">
          <a:xfrm>
            <a:off x="1905000" y="2819400"/>
            <a:ext cx="2743200" cy="457200"/>
          </a:xfrm>
          <a:custGeom>
            <a:avLst/>
            <a:gdLst>
              <a:gd name="T0" fmla="*/ 2147483646 w 1872"/>
              <a:gd name="T1" fmla="*/ 2147483646 h 288"/>
              <a:gd name="T2" fmla="*/ 2147483646 w 1872"/>
              <a:gd name="T3" fmla="*/ 0 h 288"/>
              <a:gd name="T4" fmla="*/ 2147483646 w 1872"/>
              <a:gd name="T5" fmla="*/ 0 h 288"/>
              <a:gd name="T6" fmla="*/ 2147483646 w 1872"/>
              <a:gd name="T7" fmla="*/ 2147483646 h 288"/>
              <a:gd name="T8" fmla="*/ 0 w 1872"/>
              <a:gd name="T9" fmla="*/ 2147483646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chemeClr val="accent1">
              <a:alpha val="47842"/>
            </a:schemeClr>
          </a:solidFill>
          <a:ln w="9525">
            <a:solidFill>
              <a:schemeClr val="accent1"/>
            </a:solidFill>
            <a:round/>
            <a:headEnd/>
            <a:tailEnd/>
          </a:ln>
        </p:spPr>
        <p:txBody>
          <a:bodyPr/>
          <a:lstStyle/>
          <a:p>
            <a:endParaRPr lang="en-GB"/>
          </a:p>
        </p:txBody>
      </p:sp>
      <p:sp>
        <p:nvSpPr>
          <p:cNvPr id="283656" name="Freeform 8">
            <a:extLst>
              <a:ext uri="{FF2B5EF4-FFF2-40B4-BE49-F238E27FC236}">
                <a16:creationId xmlns:a16="http://schemas.microsoft.com/office/drawing/2014/main" id="{300B30A2-B287-4AF7-A4EB-481A30197960}"/>
              </a:ext>
            </a:extLst>
          </p:cNvPr>
          <p:cNvSpPr>
            <a:spLocks/>
          </p:cNvSpPr>
          <p:nvPr/>
        </p:nvSpPr>
        <p:spPr bwMode="auto">
          <a:xfrm rot="5400000">
            <a:off x="3048000" y="1676400"/>
            <a:ext cx="1752600" cy="1447800"/>
          </a:xfrm>
          <a:custGeom>
            <a:avLst/>
            <a:gdLst>
              <a:gd name="T0" fmla="*/ 2147483646 w 1872"/>
              <a:gd name="T1" fmla="*/ 2147483646 h 288"/>
              <a:gd name="T2" fmla="*/ 2147483646 w 1872"/>
              <a:gd name="T3" fmla="*/ 0 h 288"/>
              <a:gd name="T4" fmla="*/ 2147483646 w 1872"/>
              <a:gd name="T5" fmla="*/ 0 h 288"/>
              <a:gd name="T6" fmla="*/ 2147483646 w 1872"/>
              <a:gd name="T7" fmla="*/ 2147483646 h 288"/>
              <a:gd name="T8" fmla="*/ 0 w 1872"/>
              <a:gd name="T9" fmla="*/ 2147483646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rgbClr val="FF0000">
              <a:alpha val="47842"/>
            </a:srgbClr>
          </a:solidFill>
          <a:ln w="9525">
            <a:solidFill>
              <a:schemeClr val="accent1"/>
            </a:solidFill>
            <a:round/>
            <a:headEnd/>
            <a:tailEnd/>
          </a:ln>
        </p:spPr>
        <p:txBody>
          <a:bodyPr/>
          <a:lstStyle/>
          <a:p>
            <a:endParaRPr lang="en-GB"/>
          </a:p>
        </p:txBody>
      </p:sp>
      <p:sp>
        <p:nvSpPr>
          <p:cNvPr id="283657" name="Rectangle 9">
            <a:extLst>
              <a:ext uri="{FF2B5EF4-FFF2-40B4-BE49-F238E27FC236}">
                <a16:creationId xmlns:a16="http://schemas.microsoft.com/office/drawing/2014/main" id="{066285DA-4260-4F70-B9DC-46290F511427}"/>
              </a:ext>
            </a:extLst>
          </p:cNvPr>
          <p:cNvSpPr>
            <a:spLocks noChangeArrowheads="1"/>
          </p:cNvSpPr>
          <p:nvPr/>
        </p:nvSpPr>
        <p:spPr bwMode="auto">
          <a:xfrm>
            <a:off x="4648200" y="2057400"/>
            <a:ext cx="1219200" cy="1219200"/>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83658" name="Text Box 10">
            <a:extLst>
              <a:ext uri="{FF2B5EF4-FFF2-40B4-BE49-F238E27FC236}">
                <a16:creationId xmlns:a16="http://schemas.microsoft.com/office/drawing/2014/main" id="{E8274222-82E0-44BD-B428-4276C66FACFD}"/>
              </a:ext>
            </a:extLst>
          </p:cNvPr>
          <p:cNvSpPr txBox="1">
            <a:spLocks noChangeArrowheads="1"/>
          </p:cNvSpPr>
          <p:nvPr/>
        </p:nvSpPr>
        <p:spPr bwMode="auto">
          <a:xfrm>
            <a:off x="2667000" y="289560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PROIZVODI</a:t>
            </a:r>
            <a:endParaRPr lang="en-US" altLang="en-US" sz="1800" b="1" u="none">
              <a:solidFill>
                <a:schemeClr val="bg2"/>
              </a:solidFill>
              <a:latin typeface="Times New Roman" panose="02020603050405020304" pitchFamily="18" charset="0"/>
            </a:endParaRPr>
          </a:p>
        </p:txBody>
      </p:sp>
      <p:sp>
        <p:nvSpPr>
          <p:cNvPr id="283659" name="Text Box 11">
            <a:extLst>
              <a:ext uri="{FF2B5EF4-FFF2-40B4-BE49-F238E27FC236}">
                <a16:creationId xmlns:a16="http://schemas.microsoft.com/office/drawing/2014/main" id="{164C43B3-1783-4FAE-AA8E-E80F19547CD2}"/>
              </a:ext>
            </a:extLst>
          </p:cNvPr>
          <p:cNvSpPr txBox="1">
            <a:spLocks noChangeArrowheads="1"/>
          </p:cNvSpPr>
          <p:nvPr/>
        </p:nvSpPr>
        <p:spPr bwMode="auto">
          <a:xfrm rot="-5400000">
            <a:off x="3850482" y="2474118"/>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TROŠI</a:t>
            </a:r>
            <a:endParaRPr lang="en-US" altLang="en-US" sz="1800" b="1" u="none">
              <a:solidFill>
                <a:schemeClr val="bg2"/>
              </a:solidFill>
              <a:latin typeface="Times New Roman" panose="02020603050405020304" pitchFamily="18" charset="0"/>
            </a:endParaRPr>
          </a:p>
        </p:txBody>
      </p:sp>
      <p:sp>
        <p:nvSpPr>
          <p:cNvPr id="283660" name="Text Box 12">
            <a:extLst>
              <a:ext uri="{FF2B5EF4-FFF2-40B4-BE49-F238E27FC236}">
                <a16:creationId xmlns:a16="http://schemas.microsoft.com/office/drawing/2014/main" id="{5E9F0632-AE0B-4E21-B00D-A513E2C8472B}"/>
              </a:ext>
            </a:extLst>
          </p:cNvPr>
          <p:cNvSpPr txBox="1">
            <a:spLocks noChangeArrowheads="1"/>
          </p:cNvSpPr>
          <p:nvPr/>
        </p:nvSpPr>
        <p:spPr bwMode="auto">
          <a:xfrm>
            <a:off x="4876800" y="25908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RAZMENJUJE</a:t>
            </a:r>
            <a:endParaRPr lang="en-US" altLang="en-US" sz="1800" b="1" u="none">
              <a:solidFill>
                <a:schemeClr val="bg2"/>
              </a:solidFill>
              <a:latin typeface="Times New Roman" panose="02020603050405020304" pitchFamily="18" charset="0"/>
            </a:endParaRPr>
          </a:p>
        </p:txBody>
      </p:sp>
      <p:sp>
        <p:nvSpPr>
          <p:cNvPr id="283661" name="Freeform 13">
            <a:extLst>
              <a:ext uri="{FF2B5EF4-FFF2-40B4-BE49-F238E27FC236}">
                <a16:creationId xmlns:a16="http://schemas.microsoft.com/office/drawing/2014/main" id="{85D1B793-7608-4128-BB43-D78A04919D26}"/>
              </a:ext>
            </a:extLst>
          </p:cNvPr>
          <p:cNvSpPr>
            <a:spLocks/>
          </p:cNvSpPr>
          <p:nvPr/>
        </p:nvSpPr>
        <p:spPr bwMode="auto">
          <a:xfrm rot="5400000">
            <a:off x="3886200" y="3962400"/>
            <a:ext cx="2438400" cy="914400"/>
          </a:xfrm>
          <a:custGeom>
            <a:avLst/>
            <a:gdLst>
              <a:gd name="T0" fmla="*/ 2147483646 w 1872"/>
              <a:gd name="T1" fmla="*/ 2147483646 h 288"/>
              <a:gd name="T2" fmla="*/ 2147483646 w 1872"/>
              <a:gd name="T3" fmla="*/ 0 h 288"/>
              <a:gd name="T4" fmla="*/ 2147483646 w 1872"/>
              <a:gd name="T5" fmla="*/ 0 h 288"/>
              <a:gd name="T6" fmla="*/ 2147483646 w 1872"/>
              <a:gd name="T7" fmla="*/ 2147483646 h 288"/>
              <a:gd name="T8" fmla="*/ 0 w 1872"/>
              <a:gd name="T9" fmla="*/ 2147483646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chemeClr val="accent1">
              <a:alpha val="47842"/>
            </a:schemeClr>
          </a:solidFill>
          <a:ln w="9525">
            <a:solidFill>
              <a:schemeClr val="accent1"/>
            </a:solidFill>
            <a:round/>
            <a:headEnd/>
            <a:tailEnd/>
          </a:ln>
        </p:spPr>
        <p:txBody>
          <a:bodyPr/>
          <a:lstStyle/>
          <a:p>
            <a:endParaRPr lang="en-GB"/>
          </a:p>
        </p:txBody>
      </p:sp>
      <p:sp>
        <p:nvSpPr>
          <p:cNvPr id="283662" name="Text Box 14">
            <a:extLst>
              <a:ext uri="{FF2B5EF4-FFF2-40B4-BE49-F238E27FC236}">
                <a16:creationId xmlns:a16="http://schemas.microsoft.com/office/drawing/2014/main" id="{A1C6526B-A3A9-4DE5-9F88-203881C72C7F}"/>
              </a:ext>
            </a:extLst>
          </p:cNvPr>
          <p:cNvSpPr txBox="1">
            <a:spLocks noChangeArrowheads="1"/>
          </p:cNvSpPr>
          <p:nvPr/>
        </p:nvSpPr>
        <p:spPr bwMode="auto">
          <a:xfrm rot="5400000">
            <a:off x="4155282" y="4226718"/>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PROIZVODI</a:t>
            </a:r>
            <a:endParaRPr lang="en-US" altLang="en-US" sz="1800" b="1" u="none">
              <a:solidFill>
                <a:schemeClr val="bg2"/>
              </a:solidFill>
              <a:latin typeface="Times New Roman" panose="02020603050405020304" pitchFamily="18" charset="0"/>
            </a:endParaRPr>
          </a:p>
        </p:txBody>
      </p:sp>
      <p:sp>
        <p:nvSpPr>
          <p:cNvPr id="283663" name="Freeform 15">
            <a:extLst>
              <a:ext uri="{FF2B5EF4-FFF2-40B4-BE49-F238E27FC236}">
                <a16:creationId xmlns:a16="http://schemas.microsoft.com/office/drawing/2014/main" id="{EF7A7D7A-A232-47B7-84D4-894D144C14F9}"/>
              </a:ext>
            </a:extLst>
          </p:cNvPr>
          <p:cNvSpPr>
            <a:spLocks/>
          </p:cNvSpPr>
          <p:nvPr/>
        </p:nvSpPr>
        <p:spPr bwMode="auto">
          <a:xfrm rot="10800000">
            <a:off x="4648200" y="3276600"/>
            <a:ext cx="2133600" cy="1143000"/>
          </a:xfrm>
          <a:custGeom>
            <a:avLst/>
            <a:gdLst>
              <a:gd name="T0" fmla="*/ 2147483646 w 1872"/>
              <a:gd name="T1" fmla="*/ 2147483646 h 288"/>
              <a:gd name="T2" fmla="*/ 2147483646 w 1872"/>
              <a:gd name="T3" fmla="*/ 0 h 288"/>
              <a:gd name="T4" fmla="*/ 2147483646 w 1872"/>
              <a:gd name="T5" fmla="*/ 0 h 288"/>
              <a:gd name="T6" fmla="*/ 2147483646 w 1872"/>
              <a:gd name="T7" fmla="*/ 2147483646 h 288"/>
              <a:gd name="T8" fmla="*/ 0 w 1872"/>
              <a:gd name="T9" fmla="*/ 2147483646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rgbClr val="FF0000">
              <a:alpha val="47842"/>
            </a:srgbClr>
          </a:solidFill>
          <a:ln w="9525">
            <a:solidFill>
              <a:schemeClr val="accent1"/>
            </a:solidFill>
            <a:round/>
            <a:headEnd/>
            <a:tailEnd/>
          </a:ln>
        </p:spPr>
        <p:txBody>
          <a:bodyPr/>
          <a:lstStyle/>
          <a:p>
            <a:endParaRPr lang="en-GB"/>
          </a:p>
        </p:txBody>
      </p:sp>
      <p:sp>
        <p:nvSpPr>
          <p:cNvPr id="283664" name="Text Box 16">
            <a:extLst>
              <a:ext uri="{FF2B5EF4-FFF2-40B4-BE49-F238E27FC236}">
                <a16:creationId xmlns:a16="http://schemas.microsoft.com/office/drawing/2014/main" id="{8378C9D3-5479-45C3-BDFC-2337C82DACC8}"/>
              </a:ext>
            </a:extLst>
          </p:cNvPr>
          <p:cNvSpPr txBox="1">
            <a:spLocks noChangeArrowheads="1"/>
          </p:cNvSpPr>
          <p:nvPr/>
        </p:nvSpPr>
        <p:spPr bwMode="auto">
          <a:xfrm>
            <a:off x="5029200" y="34290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TROŠI</a:t>
            </a:r>
            <a:endParaRPr lang="en-US" altLang="en-US" sz="1800" b="1" u="none">
              <a:solidFill>
                <a:schemeClr val="bg2"/>
              </a:solidFill>
              <a:latin typeface="Times New Roman" panose="02020603050405020304" pitchFamily="18" charset="0"/>
            </a:endParaRPr>
          </a:p>
        </p:txBody>
      </p:sp>
      <p:sp>
        <p:nvSpPr>
          <p:cNvPr id="42001" name="Text Box 17">
            <a:extLst>
              <a:ext uri="{FF2B5EF4-FFF2-40B4-BE49-F238E27FC236}">
                <a16:creationId xmlns:a16="http://schemas.microsoft.com/office/drawing/2014/main" id="{FB1BD508-10FF-47FC-8634-968132BF9F9C}"/>
              </a:ext>
            </a:extLst>
          </p:cNvPr>
          <p:cNvSpPr txBox="1">
            <a:spLocks noChangeArrowheads="1"/>
          </p:cNvSpPr>
          <p:nvPr/>
        </p:nvSpPr>
        <p:spPr bwMode="auto">
          <a:xfrm>
            <a:off x="2895600" y="1219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solidFill>
                  <a:schemeClr val="bg2"/>
                </a:solidFill>
                <a:latin typeface="Verdana" panose="020B0604030504040204" pitchFamily="34" charset="0"/>
              </a:rPr>
              <a:t>E</a:t>
            </a:r>
            <a:endParaRPr lang="en-US" altLang="en-US" sz="1800" b="1" u="none">
              <a:solidFill>
                <a:schemeClr val="bg2"/>
              </a:solidFill>
              <a:latin typeface="Verdana" panose="020B0604030504040204" pitchFamily="34" charset="0"/>
            </a:endParaRPr>
          </a:p>
        </p:txBody>
      </p:sp>
      <p:sp>
        <p:nvSpPr>
          <p:cNvPr id="42002" name="AutoShape 18">
            <a:extLst>
              <a:ext uri="{FF2B5EF4-FFF2-40B4-BE49-F238E27FC236}">
                <a16:creationId xmlns:a16="http://schemas.microsoft.com/office/drawing/2014/main" id="{488D0287-C7C5-4673-B671-40EF3F97CB5D}"/>
              </a:ext>
            </a:extLst>
          </p:cNvPr>
          <p:cNvSpPr>
            <a:spLocks noChangeArrowheads="1"/>
          </p:cNvSpPr>
          <p:nvPr/>
        </p:nvSpPr>
        <p:spPr bwMode="auto">
          <a:xfrm>
            <a:off x="3200400" y="1524000"/>
            <a:ext cx="76200" cy="76200"/>
          </a:xfrm>
          <a:prstGeom prst="diamond">
            <a:avLst/>
          </a:prstGeom>
          <a:solidFill>
            <a:schemeClr val="accent1"/>
          </a:solidFill>
          <a:ln w="9525">
            <a:solidFill>
              <a:srgbClr val="FF3300"/>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chemeClr val="bg2"/>
              </a:solidFill>
              <a:latin typeface="Verdana" panose="020B0604030504040204" pitchFamily="34" charset="0"/>
            </a:endParaRPr>
          </a:p>
        </p:txBody>
      </p:sp>
      <p:sp>
        <p:nvSpPr>
          <p:cNvPr id="42003" name="Text Box 19">
            <a:extLst>
              <a:ext uri="{FF2B5EF4-FFF2-40B4-BE49-F238E27FC236}">
                <a16:creationId xmlns:a16="http://schemas.microsoft.com/office/drawing/2014/main" id="{1EC459A1-129A-4E12-8E01-2BCE64396941}"/>
              </a:ext>
            </a:extLst>
          </p:cNvPr>
          <p:cNvSpPr txBox="1">
            <a:spLocks noChangeArrowheads="1"/>
          </p:cNvSpPr>
          <p:nvPr/>
        </p:nvSpPr>
        <p:spPr bwMode="auto">
          <a:xfrm>
            <a:off x="6858000" y="434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solidFill>
                  <a:schemeClr val="bg2"/>
                </a:solidFill>
                <a:latin typeface="Verdana" panose="020B0604030504040204" pitchFamily="34" charset="0"/>
              </a:rPr>
              <a:t>E</a:t>
            </a:r>
            <a:r>
              <a:rPr lang="en-US" altLang="en-US" sz="1800" b="1" u="none">
                <a:solidFill>
                  <a:schemeClr val="bg2"/>
                </a:solidFill>
                <a:latin typeface="Verdana" panose="020B0604030504040204" pitchFamily="34" charset="0"/>
              </a:rPr>
              <a:t>’</a:t>
            </a:r>
          </a:p>
        </p:txBody>
      </p:sp>
      <p:sp>
        <p:nvSpPr>
          <p:cNvPr id="42004" name="AutoShape 20">
            <a:extLst>
              <a:ext uri="{FF2B5EF4-FFF2-40B4-BE49-F238E27FC236}">
                <a16:creationId xmlns:a16="http://schemas.microsoft.com/office/drawing/2014/main" id="{28DEE59C-1A56-4035-9756-21BFF9AD73D6}"/>
              </a:ext>
            </a:extLst>
          </p:cNvPr>
          <p:cNvSpPr>
            <a:spLocks noChangeArrowheads="1"/>
          </p:cNvSpPr>
          <p:nvPr/>
        </p:nvSpPr>
        <p:spPr bwMode="auto">
          <a:xfrm>
            <a:off x="6629400" y="4419600"/>
            <a:ext cx="76200" cy="76200"/>
          </a:xfrm>
          <a:prstGeom prst="diamond">
            <a:avLst/>
          </a:prstGeom>
          <a:solidFill>
            <a:schemeClr val="accent1"/>
          </a:solidFill>
          <a:ln w="9525">
            <a:solidFill>
              <a:srgbClr val="FF3300"/>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chemeClr val="bg2"/>
              </a:solidFill>
              <a:latin typeface="Verdana" panose="020B0604030504040204" pitchFamily="34" charset="0"/>
            </a:endParaRPr>
          </a:p>
        </p:txBody>
      </p:sp>
      <p:sp>
        <p:nvSpPr>
          <p:cNvPr id="2" name="Slide Number Placeholder 1">
            <a:extLst>
              <a:ext uri="{FF2B5EF4-FFF2-40B4-BE49-F238E27FC236}">
                <a16:creationId xmlns:a16="http://schemas.microsoft.com/office/drawing/2014/main" id="{B5DBC26F-27DE-4341-AB88-21EA2209F2D0}"/>
              </a:ext>
            </a:extLst>
          </p:cNvPr>
          <p:cNvSpPr>
            <a:spLocks noGrp="1"/>
          </p:cNvSpPr>
          <p:nvPr>
            <p:ph type="sldNum" sz="quarter" idx="12"/>
          </p:nvPr>
        </p:nvSpPr>
        <p:spPr/>
        <p:txBody>
          <a:bodyPr/>
          <a:lstStyle/>
          <a:p>
            <a:pPr>
              <a:defRPr/>
            </a:pPr>
            <a:fld id="{9EF89343-003E-40F2-8D25-B889AC27EC6D}" type="slidenum">
              <a:rPr lang="en-US" smtClean="0"/>
              <a:pPr>
                <a:defRPr/>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3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283651"/>
                                        </p:tgtEl>
                                      </p:cBhvr>
                                    </p:animEffect>
                                    <p:set>
                                      <p:cBhvr>
                                        <p:cTn id="15" dur="1" fill="hold">
                                          <p:stCondLst>
                                            <p:cond delay="499"/>
                                          </p:stCondLst>
                                        </p:cTn>
                                        <p:tgtEl>
                                          <p:spTgt spid="28365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8365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8365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283653"/>
                                        </p:tgtEl>
                                      </p:cBhvr>
                                    </p:animEffect>
                                    <p:set>
                                      <p:cBhvr>
                                        <p:cTn id="28" dur="1" fill="hold">
                                          <p:stCondLst>
                                            <p:cond delay="499"/>
                                          </p:stCondLst>
                                        </p:cTn>
                                        <p:tgtEl>
                                          <p:spTgt spid="28365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36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8365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365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365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365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366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8366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366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8366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3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7" grpId="0" animBg="1"/>
      <p:bldP spid="283658" grpId="0"/>
      <p:bldP spid="283659" grpId="0"/>
      <p:bldP spid="283660" grpId="0"/>
      <p:bldP spid="283662" grpId="0"/>
      <p:bldP spid="28366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2B265C6B-A698-41BC-B92C-5E04FE6BB371}"/>
              </a:ext>
            </a:extLst>
          </p:cNvPr>
          <p:cNvGrpSpPr>
            <a:grpSpLocks/>
          </p:cNvGrpSpPr>
          <p:nvPr/>
        </p:nvGrpSpPr>
        <p:grpSpPr bwMode="auto">
          <a:xfrm>
            <a:off x="1025525" y="0"/>
            <a:ext cx="7092950" cy="6497638"/>
            <a:chOff x="646" y="0"/>
            <a:chExt cx="4468" cy="4093"/>
          </a:xfrm>
        </p:grpSpPr>
        <p:pic>
          <p:nvPicPr>
            <p:cNvPr id="43011" name="Picture 3">
              <a:extLst>
                <a:ext uri="{FF2B5EF4-FFF2-40B4-BE49-F238E27FC236}">
                  <a16:creationId xmlns:a16="http://schemas.microsoft.com/office/drawing/2014/main" id="{DB39AE2F-7EA3-4053-ABEC-1945B7E12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 y="231"/>
              <a:ext cx="4468" cy="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Freeform 4">
              <a:extLst>
                <a:ext uri="{FF2B5EF4-FFF2-40B4-BE49-F238E27FC236}">
                  <a16:creationId xmlns:a16="http://schemas.microsoft.com/office/drawing/2014/main" id="{D51DE6D3-F92E-428D-93F5-EFC9CFFCE03D}"/>
                </a:ext>
              </a:extLst>
            </p:cNvPr>
            <p:cNvSpPr>
              <a:spLocks/>
            </p:cNvSpPr>
            <p:nvPr/>
          </p:nvSpPr>
          <p:spPr bwMode="auto">
            <a:xfrm>
              <a:off x="2256" y="1296"/>
              <a:ext cx="672" cy="768"/>
            </a:xfrm>
            <a:custGeom>
              <a:avLst/>
              <a:gdLst>
                <a:gd name="T0" fmla="*/ 0 w 1872"/>
                <a:gd name="T1" fmla="*/ 4365176 h 288"/>
                <a:gd name="T2" fmla="*/ 0 w 1872"/>
                <a:gd name="T3" fmla="*/ 0 h 288"/>
                <a:gd name="T4" fmla="*/ 0 w 1872"/>
                <a:gd name="T5" fmla="*/ 0 h 288"/>
                <a:gd name="T6" fmla="*/ 0 w 1872"/>
                <a:gd name="T7" fmla="*/ 5236813 h 288"/>
                <a:gd name="T8" fmla="*/ 0 w 1872"/>
                <a:gd name="T9" fmla="*/ 5236813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chemeClr val="accent1">
                <a:alpha val="47842"/>
              </a:schemeClr>
            </a:solidFill>
            <a:ln w="9525">
              <a:solidFill>
                <a:schemeClr val="accent1"/>
              </a:solidFill>
              <a:round/>
              <a:headEnd/>
              <a:tailEnd/>
            </a:ln>
          </p:spPr>
          <p:txBody>
            <a:bodyPr/>
            <a:lstStyle/>
            <a:p>
              <a:endParaRPr lang="en-GB"/>
            </a:p>
          </p:txBody>
        </p:sp>
        <p:sp>
          <p:nvSpPr>
            <p:cNvPr id="43013" name="Freeform 5">
              <a:extLst>
                <a:ext uri="{FF2B5EF4-FFF2-40B4-BE49-F238E27FC236}">
                  <a16:creationId xmlns:a16="http://schemas.microsoft.com/office/drawing/2014/main" id="{247E544C-6A8A-4BF3-9629-7E5B18DDA4E6}"/>
                </a:ext>
              </a:extLst>
            </p:cNvPr>
            <p:cNvSpPr>
              <a:spLocks/>
            </p:cNvSpPr>
            <p:nvPr/>
          </p:nvSpPr>
          <p:spPr bwMode="auto">
            <a:xfrm rot="10800000">
              <a:off x="2928" y="2016"/>
              <a:ext cx="1296" cy="768"/>
            </a:xfrm>
            <a:custGeom>
              <a:avLst/>
              <a:gdLst>
                <a:gd name="T0" fmla="*/ 1 w 1872"/>
                <a:gd name="T1" fmla="*/ 4365176 h 288"/>
                <a:gd name="T2" fmla="*/ 1 w 1872"/>
                <a:gd name="T3" fmla="*/ 0 h 288"/>
                <a:gd name="T4" fmla="*/ 48 w 1872"/>
                <a:gd name="T5" fmla="*/ 0 h 288"/>
                <a:gd name="T6" fmla="*/ 48 w 1872"/>
                <a:gd name="T7" fmla="*/ 5236813 h 288"/>
                <a:gd name="T8" fmla="*/ 0 w 1872"/>
                <a:gd name="T9" fmla="*/ 5236813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rgbClr val="FF0000">
                <a:alpha val="47842"/>
              </a:srgbClr>
            </a:solidFill>
            <a:ln w="9525">
              <a:solidFill>
                <a:schemeClr val="accent1"/>
              </a:solidFill>
              <a:round/>
              <a:headEnd/>
              <a:tailEnd/>
            </a:ln>
          </p:spPr>
          <p:txBody>
            <a:bodyPr/>
            <a:lstStyle/>
            <a:p>
              <a:endParaRPr lang="en-GB"/>
            </a:p>
          </p:txBody>
        </p:sp>
        <p:sp>
          <p:nvSpPr>
            <p:cNvPr id="43014" name="Freeform 6">
              <a:extLst>
                <a:ext uri="{FF2B5EF4-FFF2-40B4-BE49-F238E27FC236}">
                  <a16:creationId xmlns:a16="http://schemas.microsoft.com/office/drawing/2014/main" id="{73A76C1B-FF6F-4D97-82F1-8B31FD8CBFC1}"/>
                </a:ext>
              </a:extLst>
            </p:cNvPr>
            <p:cNvSpPr>
              <a:spLocks/>
            </p:cNvSpPr>
            <p:nvPr/>
          </p:nvSpPr>
          <p:spPr bwMode="auto">
            <a:xfrm rot="5400000">
              <a:off x="1944" y="1080"/>
              <a:ext cx="1056" cy="912"/>
            </a:xfrm>
            <a:custGeom>
              <a:avLst/>
              <a:gdLst>
                <a:gd name="T0" fmla="*/ 1 w 1872"/>
                <a:gd name="T1" fmla="*/ 24337718 h 288"/>
                <a:gd name="T2" fmla="*/ 1 w 1872"/>
                <a:gd name="T3" fmla="*/ 0 h 288"/>
                <a:gd name="T4" fmla="*/ 6 w 1872"/>
                <a:gd name="T5" fmla="*/ 0 h 288"/>
                <a:gd name="T6" fmla="*/ 6 w 1872"/>
                <a:gd name="T7" fmla="*/ 29200847 h 288"/>
                <a:gd name="T8" fmla="*/ 0 w 1872"/>
                <a:gd name="T9" fmla="*/ 29200847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rgbClr val="FF0000">
                <a:alpha val="47842"/>
              </a:srgbClr>
            </a:solidFill>
            <a:ln w="9525">
              <a:solidFill>
                <a:schemeClr val="accent1"/>
              </a:solidFill>
              <a:round/>
              <a:headEnd/>
              <a:tailEnd/>
            </a:ln>
          </p:spPr>
          <p:txBody>
            <a:bodyPr/>
            <a:lstStyle/>
            <a:p>
              <a:endParaRPr lang="en-GB"/>
            </a:p>
          </p:txBody>
        </p:sp>
        <p:sp>
          <p:nvSpPr>
            <p:cNvPr id="43015" name="Text Box 7">
              <a:extLst>
                <a:ext uri="{FF2B5EF4-FFF2-40B4-BE49-F238E27FC236}">
                  <a16:creationId xmlns:a16="http://schemas.microsoft.com/office/drawing/2014/main" id="{2F1D8F75-4323-4768-B8A0-9ED588DCC6D6}"/>
                </a:ext>
              </a:extLst>
            </p:cNvPr>
            <p:cNvSpPr txBox="1">
              <a:spLocks noChangeArrowheads="1"/>
            </p:cNvSpPr>
            <p:nvPr/>
          </p:nvSpPr>
          <p:spPr bwMode="auto">
            <a:xfrm rot="-5400000">
              <a:off x="2371" y="1501"/>
              <a:ext cx="6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TROŠIO</a:t>
              </a:r>
              <a:endParaRPr lang="en-US" altLang="en-US" sz="1800" b="1" u="none">
                <a:solidFill>
                  <a:schemeClr val="bg2"/>
                </a:solidFill>
                <a:latin typeface="Times New Roman" panose="02020603050405020304" pitchFamily="18" charset="0"/>
              </a:endParaRPr>
            </a:p>
          </p:txBody>
        </p:sp>
        <p:sp>
          <p:nvSpPr>
            <p:cNvPr id="43016" name="Freeform 8">
              <a:extLst>
                <a:ext uri="{FF2B5EF4-FFF2-40B4-BE49-F238E27FC236}">
                  <a16:creationId xmlns:a16="http://schemas.microsoft.com/office/drawing/2014/main" id="{89733CEC-32A1-4CED-95D8-23F0CB4CA284}"/>
                </a:ext>
              </a:extLst>
            </p:cNvPr>
            <p:cNvSpPr>
              <a:spLocks/>
            </p:cNvSpPr>
            <p:nvPr/>
          </p:nvSpPr>
          <p:spPr bwMode="auto">
            <a:xfrm rot="5400000">
              <a:off x="3144" y="1800"/>
              <a:ext cx="576" cy="1008"/>
            </a:xfrm>
            <a:custGeom>
              <a:avLst/>
              <a:gdLst>
                <a:gd name="T0" fmla="*/ 0 w 1872"/>
                <a:gd name="T1" fmla="*/ 66205269 h 288"/>
                <a:gd name="T2" fmla="*/ 0 w 1872"/>
                <a:gd name="T3" fmla="*/ 0 h 288"/>
                <a:gd name="T4" fmla="*/ 0 w 1872"/>
                <a:gd name="T5" fmla="*/ 0 h 288"/>
                <a:gd name="T6" fmla="*/ 0 w 1872"/>
                <a:gd name="T7" fmla="*/ 79446042 h 288"/>
                <a:gd name="T8" fmla="*/ 0 w 1872"/>
                <a:gd name="T9" fmla="*/ 79446042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8" y="240"/>
                  </a:moveTo>
                  <a:lnTo>
                    <a:pt x="48" y="0"/>
                  </a:lnTo>
                  <a:lnTo>
                    <a:pt x="1872" y="0"/>
                  </a:lnTo>
                  <a:lnTo>
                    <a:pt x="1872" y="288"/>
                  </a:lnTo>
                  <a:lnTo>
                    <a:pt x="0" y="288"/>
                  </a:lnTo>
                </a:path>
              </a:pathLst>
            </a:custGeom>
            <a:solidFill>
              <a:schemeClr val="accent1">
                <a:alpha val="47842"/>
              </a:schemeClr>
            </a:solidFill>
            <a:ln w="9525">
              <a:solidFill>
                <a:schemeClr val="accent1"/>
              </a:solidFill>
              <a:round/>
              <a:headEnd/>
              <a:tailEnd/>
            </a:ln>
          </p:spPr>
          <p:txBody>
            <a:bodyPr/>
            <a:lstStyle/>
            <a:p>
              <a:endParaRPr lang="en-GB"/>
            </a:p>
          </p:txBody>
        </p:sp>
        <p:sp>
          <p:nvSpPr>
            <p:cNvPr id="43017" name="Text Box 9">
              <a:extLst>
                <a:ext uri="{FF2B5EF4-FFF2-40B4-BE49-F238E27FC236}">
                  <a16:creationId xmlns:a16="http://schemas.microsoft.com/office/drawing/2014/main" id="{8996C956-C3CB-4A44-92DD-8E21EEC9263F}"/>
                </a:ext>
              </a:extLst>
            </p:cNvPr>
            <p:cNvSpPr txBox="1">
              <a:spLocks noChangeArrowheads="1"/>
            </p:cNvSpPr>
            <p:nvPr/>
          </p:nvSpPr>
          <p:spPr bwMode="auto">
            <a:xfrm>
              <a:off x="3168" y="2160"/>
              <a:ext cx="6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CS" altLang="en-US" sz="1800" b="1" u="none">
                  <a:solidFill>
                    <a:schemeClr val="bg2"/>
                  </a:solidFill>
                  <a:latin typeface="Times New Roman" panose="02020603050405020304" pitchFamily="18" charset="0"/>
                </a:rPr>
                <a:t>TROŠI0</a:t>
              </a:r>
              <a:endParaRPr lang="en-US" altLang="en-US" sz="1800" b="1" u="none">
                <a:solidFill>
                  <a:schemeClr val="bg2"/>
                </a:solidFill>
                <a:latin typeface="Times New Roman" panose="02020603050405020304" pitchFamily="18" charset="0"/>
              </a:endParaRPr>
            </a:p>
          </p:txBody>
        </p:sp>
        <p:sp>
          <p:nvSpPr>
            <p:cNvPr id="43018" name="Text Box 10">
              <a:extLst>
                <a:ext uri="{FF2B5EF4-FFF2-40B4-BE49-F238E27FC236}">
                  <a16:creationId xmlns:a16="http://schemas.microsoft.com/office/drawing/2014/main" id="{325250AE-6729-466F-B1B1-4284EBA8C755}"/>
                </a:ext>
              </a:extLst>
            </p:cNvPr>
            <p:cNvSpPr txBox="1">
              <a:spLocks noChangeArrowheads="1"/>
            </p:cNvSpPr>
            <p:nvPr/>
          </p:nvSpPr>
          <p:spPr bwMode="auto">
            <a:xfrm>
              <a:off x="1824" y="7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solidFill>
                    <a:schemeClr val="bg2"/>
                  </a:solidFill>
                  <a:latin typeface="Verdana" panose="020B0604030504040204" pitchFamily="34" charset="0"/>
                </a:rPr>
                <a:t>E</a:t>
              </a:r>
              <a:endParaRPr lang="en-US" altLang="en-US" sz="1800" b="1" u="none">
                <a:solidFill>
                  <a:schemeClr val="bg2"/>
                </a:solidFill>
                <a:latin typeface="Verdana" panose="020B0604030504040204" pitchFamily="34" charset="0"/>
              </a:endParaRPr>
            </a:p>
          </p:txBody>
        </p:sp>
        <p:sp>
          <p:nvSpPr>
            <p:cNvPr id="43019" name="AutoShape 11">
              <a:extLst>
                <a:ext uri="{FF2B5EF4-FFF2-40B4-BE49-F238E27FC236}">
                  <a16:creationId xmlns:a16="http://schemas.microsoft.com/office/drawing/2014/main" id="{D6357872-519D-4777-8F6F-9FE116FC942B}"/>
                </a:ext>
              </a:extLst>
            </p:cNvPr>
            <p:cNvSpPr>
              <a:spLocks noChangeArrowheads="1"/>
            </p:cNvSpPr>
            <p:nvPr/>
          </p:nvSpPr>
          <p:spPr bwMode="auto">
            <a:xfrm>
              <a:off x="2016" y="960"/>
              <a:ext cx="48" cy="48"/>
            </a:xfrm>
            <a:prstGeom prst="diamond">
              <a:avLst/>
            </a:prstGeom>
            <a:solidFill>
              <a:schemeClr val="accent1"/>
            </a:solidFill>
            <a:ln w="9525">
              <a:solidFill>
                <a:srgbClr val="FF3300"/>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chemeClr val="bg2"/>
                </a:solidFill>
                <a:latin typeface="Verdana" panose="020B0604030504040204" pitchFamily="34" charset="0"/>
              </a:endParaRPr>
            </a:p>
          </p:txBody>
        </p:sp>
        <p:sp>
          <p:nvSpPr>
            <p:cNvPr id="43020" name="Text Box 12">
              <a:extLst>
                <a:ext uri="{FF2B5EF4-FFF2-40B4-BE49-F238E27FC236}">
                  <a16:creationId xmlns:a16="http://schemas.microsoft.com/office/drawing/2014/main" id="{71473ECE-5B26-4DBB-9763-AA4399CAF605}"/>
                </a:ext>
              </a:extLst>
            </p:cNvPr>
            <p:cNvSpPr txBox="1">
              <a:spLocks noChangeArrowheads="1"/>
            </p:cNvSpPr>
            <p:nvPr/>
          </p:nvSpPr>
          <p:spPr bwMode="auto">
            <a:xfrm>
              <a:off x="4320" y="273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sr-Latn-CS" altLang="en-US" sz="1800" b="1" u="none">
                  <a:solidFill>
                    <a:schemeClr val="bg2"/>
                  </a:solidFill>
                  <a:latin typeface="Verdana" panose="020B0604030504040204" pitchFamily="34" charset="0"/>
                </a:rPr>
                <a:t>E</a:t>
              </a:r>
              <a:r>
                <a:rPr lang="en-US" altLang="en-US" sz="1800" b="1" u="none">
                  <a:solidFill>
                    <a:schemeClr val="bg2"/>
                  </a:solidFill>
                  <a:latin typeface="Verdana" panose="020B0604030504040204" pitchFamily="34" charset="0"/>
                </a:rPr>
                <a:t>’</a:t>
              </a:r>
            </a:p>
          </p:txBody>
        </p:sp>
        <p:sp>
          <p:nvSpPr>
            <p:cNvPr id="43021" name="AutoShape 13">
              <a:extLst>
                <a:ext uri="{FF2B5EF4-FFF2-40B4-BE49-F238E27FC236}">
                  <a16:creationId xmlns:a16="http://schemas.microsoft.com/office/drawing/2014/main" id="{9D5172F6-B52F-49FC-8F1C-E1298C2CCBC7}"/>
                </a:ext>
              </a:extLst>
            </p:cNvPr>
            <p:cNvSpPr>
              <a:spLocks noChangeArrowheads="1"/>
            </p:cNvSpPr>
            <p:nvPr/>
          </p:nvSpPr>
          <p:spPr bwMode="auto">
            <a:xfrm>
              <a:off x="4176" y="2784"/>
              <a:ext cx="48" cy="48"/>
            </a:xfrm>
            <a:prstGeom prst="diamond">
              <a:avLst/>
            </a:prstGeom>
            <a:solidFill>
              <a:schemeClr val="accent1"/>
            </a:solidFill>
            <a:ln w="9525">
              <a:solidFill>
                <a:srgbClr val="FF3300"/>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chemeClr val="bg2"/>
                </a:solidFill>
                <a:latin typeface="Verdana" panose="020B0604030504040204" pitchFamily="34" charset="0"/>
              </a:endParaRPr>
            </a:p>
          </p:txBody>
        </p:sp>
        <p:sp>
          <p:nvSpPr>
            <p:cNvPr id="43022" name="Text Box 14">
              <a:extLst>
                <a:ext uri="{FF2B5EF4-FFF2-40B4-BE49-F238E27FC236}">
                  <a16:creationId xmlns:a16="http://schemas.microsoft.com/office/drawing/2014/main" id="{61F7AA7B-F40A-4777-A778-A76F2845B41B}"/>
                </a:ext>
              </a:extLst>
            </p:cNvPr>
            <p:cNvSpPr txBox="1">
              <a:spLocks noChangeArrowheads="1"/>
            </p:cNvSpPr>
            <p:nvPr/>
          </p:nvSpPr>
          <p:spPr bwMode="auto">
            <a:xfrm>
              <a:off x="720" y="2592"/>
              <a:ext cx="1824" cy="751"/>
            </a:xfrm>
            <a:prstGeom prst="rect">
              <a:avLst/>
            </a:prstGeom>
            <a:solidFill>
              <a:schemeClr val="bg2">
                <a:alpha val="4784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1800" b="1" u="none">
                  <a:latin typeface="Times New Roman" panose="02020603050405020304" pitchFamily="18" charset="0"/>
                </a:rPr>
                <a:t>70*80-60*50</a:t>
              </a:r>
              <a:r>
                <a:rPr lang="sr-Latn-CS" altLang="en-US" sz="1800" b="1" u="none">
                  <a:latin typeface="Times New Roman" panose="02020603050405020304" pitchFamily="18" charset="0"/>
                </a:rPr>
                <a:t>=</a:t>
              </a:r>
            </a:p>
            <a:p>
              <a:pPr algn="ctr">
                <a:spcBef>
                  <a:spcPct val="50000"/>
                </a:spcBef>
                <a:buClrTx/>
                <a:buSzTx/>
                <a:buFontTx/>
                <a:buNone/>
              </a:pPr>
              <a:r>
                <a:rPr lang="sr-Latn-CS" altLang="en-US" sz="1800" b="1" u="none">
                  <a:latin typeface="Times New Roman" panose="02020603050405020304" pitchFamily="18" charset="0"/>
                </a:rPr>
                <a:t>5600-3000=2600</a:t>
              </a:r>
            </a:p>
            <a:p>
              <a:pPr algn="ctr">
                <a:spcBef>
                  <a:spcPct val="50000"/>
                </a:spcBef>
                <a:buClrTx/>
                <a:buSzTx/>
                <a:buFontTx/>
                <a:buNone/>
              </a:pPr>
              <a:endParaRPr lang="en-US" altLang="en-US" sz="1800" b="1" u="none">
                <a:latin typeface="Times New Roman" panose="02020603050405020304" pitchFamily="18" charset="0"/>
              </a:endParaRPr>
            </a:p>
          </p:txBody>
        </p:sp>
        <p:sp>
          <p:nvSpPr>
            <p:cNvPr id="43023" name="Text Box 15">
              <a:extLst>
                <a:ext uri="{FF2B5EF4-FFF2-40B4-BE49-F238E27FC236}">
                  <a16:creationId xmlns:a16="http://schemas.microsoft.com/office/drawing/2014/main" id="{E25E24C2-3B80-4B5A-BBAE-4CC10FCD8358}"/>
                </a:ext>
              </a:extLst>
            </p:cNvPr>
            <p:cNvSpPr txBox="1">
              <a:spLocks noChangeArrowheads="1"/>
            </p:cNvSpPr>
            <p:nvPr/>
          </p:nvSpPr>
          <p:spPr bwMode="auto">
            <a:xfrm>
              <a:off x="720" y="3417"/>
              <a:ext cx="1872" cy="491"/>
            </a:xfrm>
            <a:prstGeom prst="rect">
              <a:avLst/>
            </a:prstGeom>
            <a:solidFill>
              <a:schemeClr val="bg2">
                <a:alpha val="47842"/>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sr-Latn-CS" altLang="en-US" sz="1800" b="1" u="none">
                  <a:latin typeface="Times New Roman" panose="02020603050405020304" pitchFamily="18" charset="0"/>
                </a:rPr>
                <a:t>60*100-</a:t>
              </a:r>
              <a:r>
                <a:rPr lang="en-US" altLang="en-US" sz="1800" b="1" u="none">
                  <a:latin typeface="Times New Roman" panose="02020603050405020304" pitchFamily="18" charset="0"/>
                </a:rPr>
                <a:t>80</a:t>
              </a:r>
              <a:r>
                <a:rPr lang="sr-Latn-CS" altLang="en-US" sz="1800" b="1" u="none">
                  <a:latin typeface="Times New Roman" panose="02020603050405020304" pitchFamily="18" charset="0"/>
                </a:rPr>
                <a:t>*42.5=</a:t>
              </a:r>
            </a:p>
            <a:p>
              <a:pPr algn="ctr">
                <a:spcBef>
                  <a:spcPct val="50000"/>
                </a:spcBef>
                <a:buClrTx/>
                <a:buSzTx/>
                <a:buFontTx/>
                <a:buNone/>
              </a:pPr>
              <a:r>
                <a:rPr lang="sr-Latn-CS" altLang="en-US" sz="1800" b="1" u="none">
                  <a:latin typeface="Times New Roman" panose="02020603050405020304" pitchFamily="18" charset="0"/>
                </a:rPr>
                <a:t>6000-3400=2600</a:t>
              </a:r>
              <a:endParaRPr lang="en-US" altLang="en-US" sz="1800" b="1" u="none">
                <a:latin typeface="Times New Roman" panose="02020603050405020304" pitchFamily="18" charset="0"/>
              </a:endParaRPr>
            </a:p>
          </p:txBody>
        </p:sp>
        <p:sp>
          <p:nvSpPr>
            <p:cNvPr id="43024" name="Rectangle 16">
              <a:extLst>
                <a:ext uri="{FF2B5EF4-FFF2-40B4-BE49-F238E27FC236}">
                  <a16:creationId xmlns:a16="http://schemas.microsoft.com/office/drawing/2014/main" id="{3D90E041-4767-42EB-A3C8-E2EE596EC0A1}"/>
                </a:ext>
              </a:extLst>
            </p:cNvPr>
            <p:cNvSpPr>
              <a:spLocks noChangeArrowheads="1"/>
            </p:cNvSpPr>
            <p:nvPr/>
          </p:nvSpPr>
          <p:spPr bwMode="auto">
            <a:xfrm>
              <a:off x="2016" y="1056"/>
              <a:ext cx="240" cy="1008"/>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rgbClr val="FF3300"/>
                </a:solidFill>
                <a:latin typeface="Verdana" panose="020B0604030504040204" pitchFamily="34" charset="0"/>
              </a:endParaRPr>
            </a:p>
          </p:txBody>
        </p:sp>
        <p:sp>
          <p:nvSpPr>
            <p:cNvPr id="43025" name="Rectangle 17">
              <a:extLst>
                <a:ext uri="{FF2B5EF4-FFF2-40B4-BE49-F238E27FC236}">
                  <a16:creationId xmlns:a16="http://schemas.microsoft.com/office/drawing/2014/main" id="{50E95F78-579C-4076-875E-4F92EAF4E98A}"/>
                </a:ext>
              </a:extLst>
            </p:cNvPr>
            <p:cNvSpPr>
              <a:spLocks noChangeArrowheads="1"/>
            </p:cNvSpPr>
            <p:nvPr/>
          </p:nvSpPr>
          <p:spPr bwMode="auto">
            <a:xfrm>
              <a:off x="2016" y="1056"/>
              <a:ext cx="912" cy="240"/>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rgbClr val="FF3300"/>
                </a:solidFill>
                <a:latin typeface="Verdana" panose="020B0604030504040204" pitchFamily="34" charset="0"/>
              </a:endParaRPr>
            </a:p>
          </p:txBody>
        </p:sp>
        <p:sp>
          <p:nvSpPr>
            <p:cNvPr id="43026" name="Rectangle 18">
              <a:extLst>
                <a:ext uri="{FF2B5EF4-FFF2-40B4-BE49-F238E27FC236}">
                  <a16:creationId xmlns:a16="http://schemas.microsoft.com/office/drawing/2014/main" id="{971E4AA8-8DE3-4305-ACB3-C4C4B1F78679}"/>
                </a:ext>
              </a:extLst>
            </p:cNvPr>
            <p:cNvSpPr>
              <a:spLocks noChangeArrowheads="1"/>
            </p:cNvSpPr>
            <p:nvPr/>
          </p:nvSpPr>
          <p:spPr bwMode="auto">
            <a:xfrm>
              <a:off x="2928" y="2592"/>
              <a:ext cx="1248" cy="192"/>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rgbClr val="FF3300"/>
                </a:solidFill>
                <a:latin typeface="Verdana" panose="020B0604030504040204" pitchFamily="34" charset="0"/>
              </a:endParaRPr>
            </a:p>
          </p:txBody>
        </p:sp>
        <p:sp>
          <p:nvSpPr>
            <p:cNvPr id="43027" name="Rectangle 19">
              <a:extLst>
                <a:ext uri="{FF2B5EF4-FFF2-40B4-BE49-F238E27FC236}">
                  <a16:creationId xmlns:a16="http://schemas.microsoft.com/office/drawing/2014/main" id="{B3DD7B9D-9BFD-4A6B-BD42-55AD518E7ACC}"/>
                </a:ext>
              </a:extLst>
            </p:cNvPr>
            <p:cNvSpPr>
              <a:spLocks noChangeArrowheads="1"/>
            </p:cNvSpPr>
            <p:nvPr/>
          </p:nvSpPr>
          <p:spPr bwMode="auto">
            <a:xfrm rot="-5400000">
              <a:off x="3672" y="2280"/>
              <a:ext cx="768" cy="240"/>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solidFill>
                  <a:srgbClr val="FF3300"/>
                </a:solidFill>
                <a:latin typeface="Verdana" panose="020B0604030504040204" pitchFamily="34" charset="0"/>
              </a:endParaRPr>
            </a:p>
          </p:txBody>
        </p:sp>
        <p:pic>
          <p:nvPicPr>
            <p:cNvPr id="43028" name="Picture 20">
              <a:extLst>
                <a:ext uri="{FF2B5EF4-FFF2-40B4-BE49-F238E27FC236}">
                  <a16:creationId xmlns:a16="http://schemas.microsoft.com/office/drawing/2014/main" id="{6E48F36F-843E-4E51-B8D4-AC646CA7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 y="0"/>
              <a:ext cx="207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98456C9E-3755-4177-B649-167635B081F7}"/>
              </a:ext>
            </a:extLst>
          </p:cNvPr>
          <p:cNvSpPr>
            <a:spLocks noGrp="1"/>
          </p:cNvSpPr>
          <p:nvPr>
            <p:ph type="sldNum" sz="quarter" idx="12"/>
          </p:nvPr>
        </p:nvSpPr>
        <p:spPr/>
        <p:txBody>
          <a:bodyPr/>
          <a:lstStyle/>
          <a:p>
            <a:pPr>
              <a:defRPr/>
            </a:pPr>
            <a:fld id="{9EF89343-003E-40F2-8D25-B889AC27EC6D}"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501CF568-265E-48C6-9CAD-6C5680FE6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50" t="39259" r="23334" b="28889"/>
          <a:stretch>
            <a:fillRect/>
          </a:stretch>
        </p:blipFill>
        <p:spPr bwMode="auto">
          <a:xfrm>
            <a:off x="1219200" y="1752600"/>
            <a:ext cx="693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43F41F3-3539-40C1-9AC6-43BCCC695CE2}"/>
              </a:ext>
            </a:extLst>
          </p:cNvPr>
          <p:cNvSpPr>
            <a:spLocks noGrp="1"/>
          </p:cNvSpPr>
          <p:nvPr>
            <p:ph type="title"/>
          </p:nvPr>
        </p:nvSpPr>
        <p:spPr>
          <a:xfrm>
            <a:off x="685800" y="152400"/>
            <a:ext cx="8458200" cy="1431925"/>
          </a:xfrm>
        </p:spPr>
        <p:txBody>
          <a:bodyPr/>
          <a:lstStyle/>
          <a:p>
            <a:pPr>
              <a:defRPr/>
            </a:pPr>
            <a:r>
              <a:rPr lang="en-GB" dirty="0"/>
              <a:t>S</a:t>
            </a:r>
            <a:r>
              <a:rPr lang="sr-Latn-RS" dirty="0"/>
              <a:t>tabilna i nestabilna ravnoteža – krive rel. ponude</a:t>
            </a:r>
            <a:endParaRPr lang="en-GB" dirty="0"/>
          </a:p>
        </p:txBody>
      </p:sp>
      <p:sp>
        <p:nvSpPr>
          <p:cNvPr id="5" name="Content Placeholder 4">
            <a:extLst>
              <a:ext uri="{FF2B5EF4-FFF2-40B4-BE49-F238E27FC236}">
                <a16:creationId xmlns:a16="http://schemas.microsoft.com/office/drawing/2014/main" id="{FA6F326D-8DF7-4BA5-A6E0-525EFCB6E052}"/>
              </a:ext>
            </a:extLst>
          </p:cNvPr>
          <p:cNvSpPr>
            <a:spLocks noGrp="1"/>
          </p:cNvSpPr>
          <p:nvPr>
            <p:ph idx="1"/>
          </p:nvPr>
        </p:nvSpPr>
        <p:spPr>
          <a:xfrm>
            <a:off x="1066800" y="1600200"/>
            <a:ext cx="7543800" cy="4114800"/>
          </a:xfrm>
          <a:ln>
            <a:solidFill>
              <a:srgbClr val="FF0000"/>
            </a:solidFill>
          </a:ln>
        </p:spPr>
        <p:txBody>
          <a:bodyPr/>
          <a:lstStyle/>
          <a:p>
            <a:pPr>
              <a:defRPr/>
            </a:pPr>
            <a:endParaRPr lang="sr-Latn-RS" dirty="0"/>
          </a:p>
          <a:p>
            <a:pPr>
              <a:defRPr/>
            </a:pPr>
            <a:endParaRPr lang="sr-Latn-RS" dirty="0"/>
          </a:p>
          <a:p>
            <a:pPr>
              <a:defRPr/>
            </a:pPr>
            <a:endParaRPr lang="sr-Latn-RS" dirty="0"/>
          </a:p>
          <a:p>
            <a:pPr>
              <a:defRPr/>
            </a:pPr>
            <a:endParaRPr lang="sr-Latn-RS" dirty="0"/>
          </a:p>
          <a:p>
            <a:pPr>
              <a:defRPr/>
            </a:pPr>
            <a:endParaRPr lang="sr-Latn-RS" dirty="0"/>
          </a:p>
          <a:p>
            <a:pPr>
              <a:defRPr/>
            </a:pPr>
            <a:endParaRPr lang="sr-Latn-RS" dirty="0"/>
          </a:p>
          <a:p>
            <a:pPr>
              <a:defRPr/>
            </a:pPr>
            <a:r>
              <a:rPr lang="sr-Latn-RS" sz="2400" dirty="0"/>
              <a:t>Ravnoteža u tački A je nestabilna, automatski je pomera ka B ili C koje su stabilne!!!</a:t>
            </a:r>
          </a:p>
          <a:p>
            <a:pPr>
              <a:defRPr/>
            </a:pPr>
            <a:r>
              <a:rPr lang="en-GB" sz="2400" dirty="0"/>
              <a:t>M</a:t>
            </a:r>
            <a:r>
              <a:rPr lang="sr-Latn-RS" sz="2400" dirty="0"/>
              <a:t>alo odstupanje od tačke B vodi ka C</a:t>
            </a:r>
          </a:p>
          <a:p>
            <a:pPr>
              <a:defRPr/>
            </a:pPr>
            <a:endParaRPr lang="en-GB" dirty="0"/>
          </a:p>
        </p:txBody>
      </p:sp>
      <p:sp>
        <p:nvSpPr>
          <p:cNvPr id="44037" name="Oval 8">
            <a:extLst>
              <a:ext uri="{FF2B5EF4-FFF2-40B4-BE49-F238E27FC236}">
                <a16:creationId xmlns:a16="http://schemas.microsoft.com/office/drawing/2014/main" id="{BA330C3E-89F8-400E-AD56-AA920D71DD8D}"/>
              </a:ext>
            </a:extLst>
          </p:cNvPr>
          <p:cNvSpPr>
            <a:spLocks noChangeArrowheads="1"/>
          </p:cNvSpPr>
          <p:nvPr/>
        </p:nvSpPr>
        <p:spPr bwMode="auto">
          <a:xfrm>
            <a:off x="4419600" y="2971800"/>
            <a:ext cx="4572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cxnSp>
        <p:nvCxnSpPr>
          <p:cNvPr id="44038" name="Straight Arrow Connector 18">
            <a:extLst>
              <a:ext uri="{FF2B5EF4-FFF2-40B4-BE49-F238E27FC236}">
                <a16:creationId xmlns:a16="http://schemas.microsoft.com/office/drawing/2014/main" id="{46E71AFC-85D9-4727-9D1C-DB4D78F8C44A}"/>
              </a:ext>
            </a:extLst>
          </p:cNvPr>
          <p:cNvCxnSpPr>
            <a:cxnSpLocks noChangeShapeType="1"/>
          </p:cNvCxnSpPr>
          <p:nvPr/>
        </p:nvCxnSpPr>
        <p:spPr bwMode="auto">
          <a:xfrm flipH="1" flipV="1">
            <a:off x="3276600" y="2438400"/>
            <a:ext cx="1412875" cy="6858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id="{B3EBDF84-F5FB-41CF-A0ED-503B590059EF}"/>
              </a:ext>
            </a:extLst>
          </p:cNvPr>
          <p:cNvSpPr>
            <a:spLocks noGrp="1"/>
          </p:cNvSpPr>
          <p:nvPr>
            <p:ph type="sldNum" sz="quarter" idx="12"/>
          </p:nvPr>
        </p:nvSpPr>
        <p:spPr/>
        <p:txBody>
          <a:bodyPr/>
          <a:lstStyle/>
          <a:p>
            <a:pPr>
              <a:defRPr/>
            </a:pPr>
            <a:fld id="{1A55FB4D-EF57-4D4B-A13E-73FB1369E1D1}" type="slidenum">
              <a:rPr lang="en-US" smtClean="0"/>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a:extLst>
              <a:ext uri="{FF2B5EF4-FFF2-40B4-BE49-F238E27FC236}">
                <a16:creationId xmlns:a16="http://schemas.microsoft.com/office/drawing/2014/main" id="{D1954210-8160-432A-A355-1F84F66B52B2}"/>
              </a:ext>
            </a:extLst>
          </p:cNvPr>
          <p:cNvSpPr>
            <a:spLocks noGrp="1" noChangeArrowheads="1"/>
          </p:cNvSpPr>
          <p:nvPr>
            <p:ph type="title"/>
          </p:nvPr>
        </p:nvSpPr>
        <p:spPr/>
        <p:txBody>
          <a:bodyPr/>
          <a:lstStyle/>
          <a:p>
            <a:pPr eaLnBrk="1" hangingPunct="1">
              <a:defRPr/>
            </a:pPr>
            <a:r>
              <a:rPr lang="pl-PL" dirty="0"/>
              <a:t>Definicija i merenje odnosa razmene</a:t>
            </a:r>
            <a:endParaRPr lang="en-US" i="1" dirty="0">
              <a:effectLst/>
            </a:endParaRPr>
          </a:p>
        </p:txBody>
      </p:sp>
      <p:sp>
        <p:nvSpPr>
          <p:cNvPr id="106505" name="Rectangle 9">
            <a:extLst>
              <a:ext uri="{FF2B5EF4-FFF2-40B4-BE49-F238E27FC236}">
                <a16:creationId xmlns:a16="http://schemas.microsoft.com/office/drawing/2014/main" id="{469B341B-1561-4CE9-831B-5551BCA78521}"/>
              </a:ext>
            </a:extLst>
          </p:cNvPr>
          <p:cNvSpPr>
            <a:spLocks noGrp="1" noChangeArrowheads="1"/>
          </p:cNvSpPr>
          <p:nvPr>
            <p:ph type="body" idx="1"/>
          </p:nvPr>
        </p:nvSpPr>
        <p:spPr/>
        <p:txBody>
          <a:bodyPr/>
          <a:lstStyle/>
          <a:p>
            <a:pPr eaLnBrk="1" hangingPunct="1">
              <a:defRPr/>
            </a:pPr>
            <a:endParaRPr lang="en-US">
              <a:effectLst/>
            </a:endParaRPr>
          </a:p>
          <a:p>
            <a:pPr eaLnBrk="1" hangingPunct="1">
              <a:defRPr/>
            </a:pPr>
            <a:endParaRPr lang="en-US"/>
          </a:p>
        </p:txBody>
      </p:sp>
      <p:sp>
        <p:nvSpPr>
          <p:cNvPr id="45060" name="Rectangle 10">
            <a:extLst>
              <a:ext uri="{FF2B5EF4-FFF2-40B4-BE49-F238E27FC236}">
                <a16:creationId xmlns:a16="http://schemas.microsoft.com/office/drawing/2014/main" id="{5B8F80DB-0BA5-4244-8C2B-9D8D0F9B6639}"/>
              </a:ext>
            </a:extLst>
          </p:cNvPr>
          <p:cNvSpPr>
            <a:spLocks noChangeArrowheads="1"/>
          </p:cNvSpPr>
          <p:nvPr/>
        </p:nvSpPr>
        <p:spPr bwMode="auto">
          <a:xfrm>
            <a:off x="1295400" y="2284413"/>
            <a:ext cx="784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none">
                <a:latin typeface="Verdana" panose="020B0604030504040204" pitchFamily="34" charset="0"/>
              </a:rPr>
              <a:t>Odnosi razmene neke zemlje definisani su kao odnos cene njenog izvoznog proizvoda</a:t>
            </a:r>
            <a:r>
              <a:rPr lang="sr-Latn-CS" altLang="en-US" sz="1800" b="1" u="none">
                <a:latin typeface="Verdana" panose="020B0604030504040204" pitchFamily="34" charset="0"/>
              </a:rPr>
              <a:t> </a:t>
            </a:r>
            <a:r>
              <a:rPr lang="pl-PL" altLang="en-US" sz="1800" b="1" u="none">
                <a:latin typeface="Verdana" panose="020B0604030504040204" pitchFamily="34" charset="0"/>
              </a:rPr>
              <a:t>prema ceni njenog uvoznog proizvoda.</a:t>
            </a:r>
            <a:endParaRPr lang="sr-Latn-CS" altLang="en-US" sz="1800" b="1" u="none">
              <a:latin typeface="Verdana" panose="020B0604030504040204" pitchFamily="34" charset="0"/>
            </a:endParaRPr>
          </a:p>
          <a:p>
            <a:pPr>
              <a:spcBef>
                <a:spcPct val="0"/>
              </a:spcBef>
              <a:buClrTx/>
              <a:buSzTx/>
              <a:buFontTx/>
              <a:buNone/>
            </a:pPr>
            <a:endParaRPr lang="sr-Latn-CS" altLang="en-US" sz="1800" u="none">
              <a:latin typeface="Verdana" panose="020B0604030504040204" pitchFamily="34" charset="0"/>
            </a:endParaRPr>
          </a:p>
          <a:p>
            <a:pPr>
              <a:spcBef>
                <a:spcPct val="0"/>
              </a:spcBef>
              <a:buClrTx/>
              <a:buSzTx/>
              <a:buFontTx/>
              <a:buNone/>
            </a:pPr>
            <a:r>
              <a:rPr lang="sr-Latn-CS" altLang="en-US" sz="1800">
                <a:latin typeface="Verdana" panose="020B0604030504040204" pitchFamily="34" charset="0"/>
              </a:rPr>
              <a:t>Odnosi razmene -</a:t>
            </a:r>
            <a:r>
              <a:rPr lang="en-US" altLang="en-US" sz="1800" i="1">
                <a:latin typeface="Verdana" panose="020B0604030504040204" pitchFamily="34" charset="0"/>
              </a:rPr>
              <a:t>P</a:t>
            </a:r>
            <a:r>
              <a:rPr lang="sr-Latn-CS" altLang="en-US" sz="1800" i="1">
                <a:latin typeface="Verdana" panose="020B0604030504040204" pitchFamily="34" charset="0"/>
              </a:rPr>
              <a:t>x</a:t>
            </a:r>
            <a:r>
              <a:rPr lang="en-US" altLang="en-US" sz="1800">
                <a:latin typeface="Verdana" panose="020B0604030504040204" pitchFamily="34" charset="0"/>
              </a:rPr>
              <a:t>/</a:t>
            </a:r>
            <a:r>
              <a:rPr lang="en-US" altLang="en-US" sz="1800" i="1">
                <a:latin typeface="Verdana" panose="020B0604030504040204" pitchFamily="34" charset="0"/>
              </a:rPr>
              <a:t>P</a:t>
            </a:r>
            <a:r>
              <a:rPr lang="sr-Latn-CS" altLang="en-US" sz="1800" i="1">
                <a:latin typeface="Verdana" panose="020B0604030504040204" pitchFamily="34" charset="0"/>
              </a:rPr>
              <a:t>y</a:t>
            </a:r>
            <a:r>
              <a:rPr lang="en-US" altLang="en-US" sz="1800" i="1">
                <a:latin typeface="Verdana" panose="020B0604030504040204" pitchFamily="34" charset="0"/>
              </a:rPr>
              <a:t> </a:t>
            </a:r>
          </a:p>
          <a:p>
            <a:pPr>
              <a:spcBef>
                <a:spcPct val="0"/>
              </a:spcBef>
              <a:buClrTx/>
              <a:buSzTx/>
              <a:buFontTx/>
              <a:buNone/>
            </a:pPr>
            <a:endParaRPr lang="sr-Latn-CS" altLang="en-US" sz="1800" u="none">
              <a:latin typeface="Verdana" panose="020B0604030504040204" pitchFamily="34" charset="0"/>
            </a:endParaRPr>
          </a:p>
          <a:p>
            <a:pPr>
              <a:spcBef>
                <a:spcPct val="0"/>
              </a:spcBef>
              <a:buClrTx/>
              <a:buSzTx/>
              <a:buFontTx/>
              <a:buNone/>
            </a:pPr>
            <a:r>
              <a:rPr lang="en-US" altLang="en-US" sz="1800" u="none">
                <a:latin typeface="Verdana" panose="020B0604030504040204" pitchFamily="34" charset="0"/>
              </a:rPr>
              <a:t>Ovi odnosi</a:t>
            </a:r>
            <a:r>
              <a:rPr lang="sr-Latn-CS" altLang="en-US" sz="1800" u="none">
                <a:latin typeface="Verdana" panose="020B0604030504040204" pitchFamily="34" charset="0"/>
              </a:rPr>
              <a:t> </a:t>
            </a:r>
            <a:r>
              <a:rPr lang="en-US" altLang="en-US" sz="1800" u="none">
                <a:latin typeface="Verdana" panose="020B0604030504040204" pitchFamily="34" charset="0"/>
              </a:rPr>
              <a:t>razmene često se nazivaju</a:t>
            </a:r>
            <a:endParaRPr lang="sr-Latn-CS" altLang="en-US" sz="1800" u="none">
              <a:latin typeface="Verdana" panose="020B0604030504040204" pitchFamily="34" charset="0"/>
            </a:endParaRPr>
          </a:p>
          <a:p>
            <a:pPr>
              <a:spcBef>
                <a:spcPct val="0"/>
              </a:spcBef>
              <a:buClrTx/>
              <a:buSzTx/>
              <a:buFontTx/>
              <a:buNone/>
            </a:pPr>
            <a:r>
              <a:rPr lang="en-US" altLang="en-US" sz="1800" u="none">
                <a:latin typeface="Verdana" panose="020B0604030504040204" pitchFamily="34" charset="0"/>
              </a:rPr>
              <a:t> </a:t>
            </a:r>
            <a:r>
              <a:rPr lang="en-US" altLang="en-US" sz="1800" b="1" u="none">
                <a:latin typeface="Verdana" panose="020B0604030504040204" pitchFamily="34" charset="0"/>
              </a:rPr>
              <a:t>robnim ili čistim odnosima razmene </a:t>
            </a:r>
            <a:endParaRPr lang="sr-Latn-CS" altLang="en-US" sz="1800" b="1" u="none">
              <a:latin typeface="Verdana" panose="020B0604030504040204" pitchFamily="34" charset="0"/>
            </a:endParaRPr>
          </a:p>
          <a:p>
            <a:pPr>
              <a:spcBef>
                <a:spcPct val="0"/>
              </a:spcBef>
              <a:buClrTx/>
              <a:buSzTx/>
              <a:buFontTx/>
              <a:buNone/>
            </a:pPr>
            <a:endParaRPr lang="sr-Latn-CS" altLang="en-US" sz="1800" b="1" u="none">
              <a:latin typeface="Verdana" panose="020B0604030504040204" pitchFamily="34" charset="0"/>
            </a:endParaRPr>
          </a:p>
          <a:p>
            <a:pPr>
              <a:spcBef>
                <a:spcPct val="0"/>
              </a:spcBef>
              <a:buClrTx/>
              <a:buSzTx/>
              <a:buFontTx/>
              <a:buNone/>
            </a:pPr>
            <a:r>
              <a:rPr lang="en-US" altLang="en-US" sz="1800" u="none">
                <a:latin typeface="Verdana" panose="020B0604030504040204" pitchFamily="34" charset="0"/>
              </a:rPr>
              <a:t>da bi se razlikovali od</a:t>
            </a:r>
            <a:r>
              <a:rPr lang="sr-Latn-CS" altLang="en-US" sz="1800" u="none">
                <a:latin typeface="Verdana" panose="020B0604030504040204" pitchFamily="34" charset="0"/>
              </a:rPr>
              <a:t> </a:t>
            </a:r>
            <a:r>
              <a:rPr lang="en-US" altLang="en-US" sz="1800" u="none">
                <a:latin typeface="Verdana" panose="020B0604030504040204" pitchFamily="34" charset="0"/>
              </a:rPr>
              <a:t>drugih mera odnosa razmene koji su dati u Poglavlju 11 koje se bavi vezom trgovine</a:t>
            </a:r>
            <a:r>
              <a:rPr lang="sr-Latn-CS" altLang="en-US" sz="1800" u="none">
                <a:latin typeface="Verdana" panose="020B0604030504040204" pitchFamily="34" charset="0"/>
              </a:rPr>
              <a:t> </a:t>
            </a:r>
            <a:r>
              <a:rPr lang="en-US" altLang="en-US" sz="1800" u="none">
                <a:latin typeface="Verdana" panose="020B0604030504040204" pitchFamily="34" charset="0"/>
              </a:rPr>
              <a:t>i razvoja</a:t>
            </a:r>
          </a:p>
        </p:txBody>
      </p:sp>
      <p:sp>
        <p:nvSpPr>
          <p:cNvPr id="2" name="Slide Number Placeholder 1">
            <a:extLst>
              <a:ext uri="{FF2B5EF4-FFF2-40B4-BE49-F238E27FC236}">
                <a16:creationId xmlns:a16="http://schemas.microsoft.com/office/drawing/2014/main" id="{A84400DB-C414-47E4-B4B1-CF4218D35019}"/>
              </a:ext>
            </a:extLst>
          </p:cNvPr>
          <p:cNvSpPr>
            <a:spLocks noGrp="1"/>
          </p:cNvSpPr>
          <p:nvPr>
            <p:ph type="sldNum" sz="quarter" idx="12"/>
          </p:nvPr>
        </p:nvSpPr>
        <p:spPr/>
        <p:txBody>
          <a:bodyPr/>
          <a:lstStyle/>
          <a:p>
            <a:pPr>
              <a:defRPr/>
            </a:pPr>
            <a:fld id="{1A55FB4D-EF57-4D4B-A13E-73FB1369E1D1}"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F3558-5A45-42F3-BF73-5B2E2088F5C8}"/>
              </a:ext>
            </a:extLst>
          </p:cNvPr>
          <p:cNvPicPr>
            <a:picLocks noChangeAspect="1"/>
          </p:cNvPicPr>
          <p:nvPr/>
        </p:nvPicPr>
        <p:blipFill rotWithShape="1">
          <a:blip r:embed="rId2"/>
          <a:srcRect l="54167" t="26296" r="8333" b="47037"/>
          <a:stretch/>
        </p:blipFill>
        <p:spPr>
          <a:xfrm>
            <a:off x="285750" y="762000"/>
            <a:ext cx="8572500" cy="3429000"/>
          </a:xfrm>
          <a:prstGeom prst="rect">
            <a:avLst/>
          </a:prstGeom>
        </p:spPr>
      </p:pic>
      <p:sp>
        <p:nvSpPr>
          <p:cNvPr id="2" name="Slide Number Placeholder 1">
            <a:extLst>
              <a:ext uri="{FF2B5EF4-FFF2-40B4-BE49-F238E27FC236}">
                <a16:creationId xmlns:a16="http://schemas.microsoft.com/office/drawing/2014/main" id="{5B8B4D16-9A82-48D2-9368-CFB0E0189022}"/>
              </a:ext>
            </a:extLst>
          </p:cNvPr>
          <p:cNvSpPr>
            <a:spLocks noGrp="1"/>
          </p:cNvSpPr>
          <p:nvPr>
            <p:ph type="sldNum" sz="quarter" idx="12"/>
          </p:nvPr>
        </p:nvSpPr>
        <p:spPr/>
        <p:txBody>
          <a:bodyPr/>
          <a:lstStyle/>
          <a:p>
            <a:pPr>
              <a:defRPr/>
            </a:pPr>
            <a:fld id="{9EF89343-003E-40F2-8D25-B889AC27EC6D}"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961F2503-8AF2-4039-89D7-25DCCCA799F4}"/>
              </a:ext>
            </a:extLst>
          </p:cNvPr>
          <p:cNvSpPr>
            <a:spLocks noChangeArrowheads="1"/>
          </p:cNvSpPr>
          <p:nvPr/>
        </p:nvSpPr>
        <p:spPr bwMode="auto">
          <a:xfrm>
            <a:off x="1295400" y="2667000"/>
            <a:ext cx="7010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b="1" u="none">
                <a:latin typeface="Verdana" panose="020B0604030504040204" pitchFamily="34" charset="0"/>
              </a:rPr>
              <a:t>Čak i ako bi se za Zemlju 1 odnosi razmene poboljšali sa protokom vremena, mi još</a:t>
            </a:r>
            <a:r>
              <a:rPr lang="sr-Latn-CS" altLang="en-US" sz="1800" b="1" u="none">
                <a:latin typeface="Verdana" panose="020B0604030504040204" pitchFamily="34" charset="0"/>
              </a:rPr>
              <a:t> </a:t>
            </a:r>
            <a:r>
              <a:rPr lang="en-US" altLang="en-US" sz="1800" b="1" u="none">
                <a:latin typeface="Verdana" panose="020B0604030504040204" pitchFamily="34" charset="0"/>
              </a:rPr>
              <a:t>uvek ne možemo da zaključimo da je Zemlja 1 zbog toga </a:t>
            </a:r>
            <a:r>
              <a:rPr lang="en-US" altLang="en-US" sz="1800" b="1" i="1" u="none">
                <a:latin typeface="Verdana" panose="020B0604030504040204" pitchFamily="34" charset="0"/>
              </a:rPr>
              <a:t>nužno </a:t>
            </a:r>
            <a:r>
              <a:rPr lang="en-US" altLang="en-US" sz="1800" b="1" u="none">
                <a:latin typeface="Verdana" panose="020B0604030504040204" pitchFamily="34" charset="0"/>
              </a:rPr>
              <a:t>u boljem položaju</a:t>
            </a:r>
            <a:r>
              <a:rPr lang="sr-Latn-CS" altLang="en-US" sz="1800" b="1" u="none">
                <a:latin typeface="Verdana" panose="020B0604030504040204" pitchFamily="34" charset="0"/>
              </a:rPr>
              <a:t>!!!!</a:t>
            </a:r>
          </a:p>
          <a:p>
            <a:pPr>
              <a:spcBef>
                <a:spcPct val="0"/>
              </a:spcBef>
              <a:buClrTx/>
              <a:buSzTx/>
              <a:buFontTx/>
              <a:buNone/>
            </a:pPr>
            <a:endParaRPr lang="sr-Latn-CS" altLang="en-US" sz="1800" b="1" u="none">
              <a:latin typeface="Verdana" panose="020B0604030504040204" pitchFamily="34" charset="0"/>
            </a:endParaRPr>
          </a:p>
          <a:p>
            <a:pPr>
              <a:spcBef>
                <a:spcPct val="0"/>
              </a:spcBef>
              <a:buClrTx/>
              <a:buSzTx/>
              <a:buFontTx/>
              <a:buNone/>
            </a:pPr>
            <a:endParaRPr lang="sr-Latn-CS" altLang="en-US" sz="1800" b="1" u="none">
              <a:latin typeface="Verdana" panose="020B0604030504040204" pitchFamily="34" charset="0"/>
            </a:endParaRPr>
          </a:p>
          <a:p>
            <a:pPr>
              <a:spcBef>
                <a:spcPct val="0"/>
              </a:spcBef>
              <a:buClrTx/>
              <a:buSzTx/>
              <a:buFontTx/>
              <a:buNone/>
            </a:pPr>
            <a:r>
              <a:rPr lang="sr-Latn-CS" altLang="en-US" sz="1800" b="1" u="none">
                <a:latin typeface="Verdana" panose="020B0604030504040204" pitchFamily="34" charset="0"/>
              </a:rPr>
              <a:t>Odlažemo do Poglavlja 11</a:t>
            </a:r>
          </a:p>
          <a:p>
            <a:pPr>
              <a:spcBef>
                <a:spcPct val="0"/>
              </a:spcBef>
              <a:buClrTx/>
              <a:buSzTx/>
              <a:buFontTx/>
              <a:buNone/>
            </a:pPr>
            <a:endParaRPr lang="sr-Latn-CS" altLang="en-US" sz="1800" b="1" u="none">
              <a:latin typeface="Verdana" panose="020B0604030504040204" pitchFamily="34" charset="0"/>
            </a:endParaRPr>
          </a:p>
          <a:p>
            <a:pPr>
              <a:spcBef>
                <a:spcPct val="0"/>
              </a:spcBef>
              <a:buClrTx/>
              <a:buSzTx/>
              <a:buFontTx/>
              <a:buNone/>
            </a:pPr>
            <a:endParaRPr lang="en-US" altLang="en-US" sz="1800" b="1" u="none">
              <a:latin typeface="Verdana" panose="020B0604030504040204" pitchFamily="34" charset="0"/>
            </a:endParaRPr>
          </a:p>
        </p:txBody>
      </p:sp>
      <p:sp>
        <p:nvSpPr>
          <p:cNvPr id="2" name="Slide Number Placeholder 1">
            <a:extLst>
              <a:ext uri="{FF2B5EF4-FFF2-40B4-BE49-F238E27FC236}">
                <a16:creationId xmlns:a16="http://schemas.microsoft.com/office/drawing/2014/main" id="{B11A9301-3DAA-45C6-9F50-E5C433323BF9}"/>
              </a:ext>
            </a:extLst>
          </p:cNvPr>
          <p:cNvSpPr>
            <a:spLocks noGrp="1"/>
          </p:cNvSpPr>
          <p:nvPr>
            <p:ph type="sldNum" sz="quarter" idx="12"/>
          </p:nvPr>
        </p:nvSpPr>
        <p:spPr/>
        <p:txBody>
          <a:bodyPr/>
          <a:lstStyle/>
          <a:p>
            <a:pPr>
              <a:defRPr/>
            </a:pPr>
            <a:fld id="{9EF89343-003E-40F2-8D25-B889AC27EC6D}"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a:extLst>
              <a:ext uri="{FF2B5EF4-FFF2-40B4-BE49-F238E27FC236}">
                <a16:creationId xmlns:a16="http://schemas.microsoft.com/office/drawing/2014/main" id="{47FF32C1-C395-4CF7-A9E2-115844134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8" y="2133600"/>
            <a:ext cx="6399212"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8" name="Oval 6">
            <a:extLst>
              <a:ext uri="{FF2B5EF4-FFF2-40B4-BE49-F238E27FC236}">
                <a16:creationId xmlns:a16="http://schemas.microsoft.com/office/drawing/2014/main" id="{271B7A32-1877-458D-99F0-514B30D62B80}"/>
              </a:ext>
            </a:extLst>
          </p:cNvPr>
          <p:cNvSpPr>
            <a:spLocks noChangeArrowheads="1"/>
          </p:cNvSpPr>
          <p:nvPr/>
        </p:nvSpPr>
        <p:spPr bwMode="auto">
          <a:xfrm>
            <a:off x="1981200" y="3810000"/>
            <a:ext cx="3048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Verdana" panose="020B0604030504040204" pitchFamily="34" charset="0"/>
            </a:endParaRPr>
          </a:p>
        </p:txBody>
      </p:sp>
      <p:sp>
        <p:nvSpPr>
          <p:cNvPr id="218119" name="Oval 7">
            <a:extLst>
              <a:ext uri="{FF2B5EF4-FFF2-40B4-BE49-F238E27FC236}">
                <a16:creationId xmlns:a16="http://schemas.microsoft.com/office/drawing/2014/main" id="{73E96B4E-199D-4FCA-8D9E-810D712B8C73}"/>
              </a:ext>
            </a:extLst>
          </p:cNvPr>
          <p:cNvSpPr>
            <a:spLocks noChangeArrowheads="1"/>
          </p:cNvSpPr>
          <p:nvPr/>
        </p:nvSpPr>
        <p:spPr bwMode="auto">
          <a:xfrm>
            <a:off x="2971800" y="5181600"/>
            <a:ext cx="3048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218120" name="Oval 8">
            <a:extLst>
              <a:ext uri="{FF2B5EF4-FFF2-40B4-BE49-F238E27FC236}">
                <a16:creationId xmlns:a16="http://schemas.microsoft.com/office/drawing/2014/main" id="{8191CC54-7242-460F-824B-7E6F2A4F1B72}"/>
              </a:ext>
            </a:extLst>
          </p:cNvPr>
          <p:cNvSpPr>
            <a:spLocks noChangeArrowheads="1"/>
          </p:cNvSpPr>
          <p:nvPr/>
        </p:nvSpPr>
        <p:spPr bwMode="auto">
          <a:xfrm>
            <a:off x="7239000" y="4800600"/>
            <a:ext cx="304800" cy="381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b="1">
              <a:latin typeface="Verdana" panose="020B0604030504040204" pitchFamily="34" charset="0"/>
            </a:endParaRPr>
          </a:p>
        </p:txBody>
      </p:sp>
      <p:sp>
        <p:nvSpPr>
          <p:cNvPr id="48134" name="Rectangle 9">
            <a:extLst>
              <a:ext uri="{FF2B5EF4-FFF2-40B4-BE49-F238E27FC236}">
                <a16:creationId xmlns:a16="http://schemas.microsoft.com/office/drawing/2014/main" id="{4A3D512F-04C4-4C07-8C58-7C588560CF4A}"/>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4000" b="0">
                <a:effectLst/>
              </a:rPr>
              <a:t>Indeks relativnih cena izvoza SAD (1950 = 100).</a:t>
            </a:r>
            <a:br>
              <a:rPr lang="en-US" altLang="en-US" sz="4000" b="0">
                <a:effectLst/>
              </a:rPr>
            </a:br>
            <a:endParaRPr lang="en-US" altLang="en-US" sz="4000" b="0">
              <a:effectLst/>
            </a:endParaRPr>
          </a:p>
        </p:txBody>
      </p:sp>
      <p:sp>
        <p:nvSpPr>
          <p:cNvPr id="2" name="Slide Number Placeholder 1">
            <a:extLst>
              <a:ext uri="{FF2B5EF4-FFF2-40B4-BE49-F238E27FC236}">
                <a16:creationId xmlns:a16="http://schemas.microsoft.com/office/drawing/2014/main" id="{D5559360-232B-4A91-B372-4835ED5707EC}"/>
              </a:ext>
            </a:extLst>
          </p:cNvPr>
          <p:cNvSpPr>
            <a:spLocks noGrp="1"/>
          </p:cNvSpPr>
          <p:nvPr>
            <p:ph type="sldNum" sz="quarter" idx="12"/>
          </p:nvPr>
        </p:nvSpPr>
        <p:spPr/>
        <p:txBody>
          <a:bodyPr/>
          <a:lstStyle/>
          <a:p>
            <a:pPr>
              <a:defRPr/>
            </a:pPr>
            <a:fld id="{1A55FB4D-EF57-4D4B-A13E-73FB1369E1D1}" type="slidenum">
              <a:rPr lang="en-US" smtClean="0"/>
              <a:pPr>
                <a:defRPr/>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8" grpId="0" animBg="1"/>
      <p:bldP spid="218119" grpId="0" animBg="1"/>
      <p:bldP spid="2181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CB2-B397-4B09-8BBE-F995CA185062}"/>
              </a:ext>
            </a:extLst>
          </p:cNvPr>
          <p:cNvSpPr>
            <a:spLocks noGrp="1"/>
          </p:cNvSpPr>
          <p:nvPr>
            <p:ph type="title"/>
          </p:nvPr>
        </p:nvSpPr>
        <p:spPr/>
        <p:txBody>
          <a:bodyPr/>
          <a:lstStyle/>
          <a:p>
            <a:pPr>
              <a:defRPr/>
            </a:pPr>
            <a:r>
              <a:rPr lang="sr-Latn-CS" sz="2000" dirty="0"/>
              <a:t>Australija – popravlja odnose razmene zbog toga što je Kina “povukla” cene rude gvožđa i uglja – dva najvažnija izvozna proizvoda </a:t>
            </a:r>
            <a:r>
              <a:rPr lang="en-US" sz="2000" dirty="0" err="1"/>
              <a:t>Australi</a:t>
            </a:r>
            <a:r>
              <a:rPr lang="sr-Latn-CS" sz="2000" dirty="0"/>
              <a:t>je</a:t>
            </a:r>
            <a:endParaRPr lang="en-US" sz="1800" dirty="0"/>
          </a:p>
        </p:txBody>
      </p:sp>
      <p:pic>
        <p:nvPicPr>
          <p:cNvPr id="49155" name="Content Placeholder 3" descr="Terms-of-Trade-300x206.gif">
            <a:extLst>
              <a:ext uri="{FF2B5EF4-FFF2-40B4-BE49-F238E27FC236}">
                <a16:creationId xmlns:a16="http://schemas.microsoft.com/office/drawing/2014/main" id="{762C2DB8-57FC-42A2-81A2-672E437133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806575"/>
            <a:ext cx="6705600" cy="4603750"/>
          </a:xfrm>
        </p:spPr>
      </p:pic>
      <p:sp>
        <p:nvSpPr>
          <p:cNvPr id="3" name="Slide Number Placeholder 2">
            <a:extLst>
              <a:ext uri="{FF2B5EF4-FFF2-40B4-BE49-F238E27FC236}">
                <a16:creationId xmlns:a16="http://schemas.microsoft.com/office/drawing/2014/main" id="{5A9FE5DD-B05A-4859-A3E6-336E33DB3DC9}"/>
              </a:ext>
            </a:extLst>
          </p:cNvPr>
          <p:cNvSpPr>
            <a:spLocks noGrp="1"/>
          </p:cNvSpPr>
          <p:nvPr>
            <p:ph type="sldNum" sz="quarter" idx="12"/>
          </p:nvPr>
        </p:nvSpPr>
        <p:spPr/>
        <p:txBody>
          <a:bodyPr/>
          <a:lstStyle/>
          <a:p>
            <a:pPr>
              <a:defRPr/>
            </a:pPr>
            <a:fld id="{1A55FB4D-EF57-4D4B-A13E-73FB1369E1D1}"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1" name="Rectangle 5">
            <a:extLst>
              <a:ext uri="{FF2B5EF4-FFF2-40B4-BE49-F238E27FC236}">
                <a16:creationId xmlns:a16="http://schemas.microsoft.com/office/drawing/2014/main" id="{9ED6E2BF-7C76-413B-AD93-CD2854AED82E}"/>
              </a:ext>
            </a:extLst>
          </p:cNvPr>
          <p:cNvSpPr>
            <a:spLocks noGrp="1" noChangeArrowheads="1"/>
          </p:cNvSpPr>
          <p:nvPr>
            <p:ph type="title"/>
          </p:nvPr>
        </p:nvSpPr>
        <p:spPr/>
        <p:txBody>
          <a:bodyPr/>
          <a:lstStyle/>
          <a:p>
            <a:pPr eaLnBrk="1" hangingPunct="1">
              <a:defRPr/>
            </a:pPr>
            <a:endParaRPr lang="en-US"/>
          </a:p>
        </p:txBody>
      </p:sp>
      <p:sp>
        <p:nvSpPr>
          <p:cNvPr id="219142" name="Rectangle 6">
            <a:extLst>
              <a:ext uri="{FF2B5EF4-FFF2-40B4-BE49-F238E27FC236}">
                <a16:creationId xmlns:a16="http://schemas.microsoft.com/office/drawing/2014/main" id="{766D7844-F3BB-4F20-9B70-A7BAB44FCC16}"/>
              </a:ext>
            </a:extLst>
          </p:cNvPr>
          <p:cNvSpPr>
            <a:spLocks noGrp="1" noChangeArrowheads="1"/>
          </p:cNvSpPr>
          <p:nvPr>
            <p:ph type="body" sz="half" idx="2"/>
          </p:nvPr>
        </p:nvSpPr>
        <p:spPr/>
        <p:txBody>
          <a:bodyPr/>
          <a:lstStyle/>
          <a:p>
            <a:pPr eaLnBrk="1" hangingPunct="1">
              <a:defRPr/>
            </a:pPr>
            <a:r>
              <a:rPr lang="en-US" dirty="0">
                <a:effectLst/>
              </a:rPr>
              <a:t> Na </a:t>
            </a:r>
            <a:r>
              <a:rPr lang="en-US" dirty="0" err="1">
                <a:effectLst/>
              </a:rPr>
              <a:t>šta</a:t>
            </a:r>
            <a:r>
              <a:rPr lang="en-US" dirty="0">
                <a:effectLst/>
              </a:rPr>
              <a:t> </a:t>
            </a:r>
            <a:r>
              <a:rPr lang="en-US" dirty="0" err="1">
                <a:effectLst/>
              </a:rPr>
              <a:t>ukazuje</a:t>
            </a:r>
            <a:r>
              <a:rPr lang="en-US" dirty="0">
                <a:effectLst/>
              </a:rPr>
              <a:t> </a:t>
            </a:r>
            <a:r>
              <a:rPr lang="en-US" dirty="0" err="1">
                <a:effectLst/>
              </a:rPr>
              <a:t>zakrivljenost</a:t>
            </a:r>
            <a:r>
              <a:rPr lang="en-US" dirty="0">
                <a:effectLst/>
              </a:rPr>
              <a:t> </a:t>
            </a:r>
            <a:r>
              <a:rPr lang="en-US" dirty="0" err="1">
                <a:effectLst/>
              </a:rPr>
              <a:t>unazad</a:t>
            </a:r>
            <a:r>
              <a:rPr lang="en-US" dirty="0">
                <a:effectLst/>
              </a:rPr>
              <a:t> (</a:t>
            </a:r>
            <a:r>
              <a:rPr lang="en-US" dirty="0" err="1">
                <a:effectLst/>
              </a:rPr>
              <a:t>negativan</a:t>
            </a:r>
            <a:endParaRPr lang="en-US" dirty="0">
              <a:effectLst/>
            </a:endParaRPr>
          </a:p>
          <a:p>
            <a:pPr eaLnBrk="1" hangingPunct="1">
              <a:defRPr/>
            </a:pPr>
            <a:r>
              <a:rPr lang="en-US" dirty="0" err="1">
                <a:effectLst/>
              </a:rPr>
              <a:t>nagib</a:t>
            </a:r>
            <a:r>
              <a:rPr lang="en-US" dirty="0">
                <a:effectLst/>
              </a:rPr>
              <a:t>) </a:t>
            </a:r>
            <a:r>
              <a:rPr lang="en-US" dirty="0" err="1">
                <a:effectLst/>
              </a:rPr>
              <a:t>segmenta</a:t>
            </a:r>
            <a:r>
              <a:rPr lang="en-US" dirty="0">
                <a:effectLst/>
              </a:rPr>
              <a:t> </a:t>
            </a:r>
            <a:r>
              <a:rPr lang="en-US" dirty="0" err="1">
                <a:effectLst/>
              </a:rPr>
              <a:t>krive</a:t>
            </a:r>
            <a:r>
              <a:rPr lang="en-US" dirty="0">
                <a:effectLst/>
              </a:rPr>
              <a:t> </a:t>
            </a:r>
            <a:r>
              <a:rPr lang="en-US" dirty="0" err="1">
                <a:effectLst/>
              </a:rPr>
              <a:t>relativne</a:t>
            </a:r>
            <a:r>
              <a:rPr lang="en-US" dirty="0">
                <a:effectLst/>
              </a:rPr>
              <a:t> </a:t>
            </a:r>
            <a:r>
              <a:rPr lang="en-US" dirty="0" err="1">
                <a:effectLst/>
              </a:rPr>
              <a:t>ponude</a:t>
            </a:r>
            <a:endParaRPr lang="en-US" dirty="0">
              <a:effectLst/>
            </a:endParaRPr>
          </a:p>
          <a:p>
            <a:pPr eaLnBrk="1" hangingPunct="1">
              <a:defRPr/>
            </a:pPr>
            <a:r>
              <a:rPr lang="en-US" dirty="0" err="1">
                <a:effectLst/>
              </a:rPr>
              <a:t>Zemlje</a:t>
            </a:r>
            <a:r>
              <a:rPr lang="en-US" dirty="0">
                <a:effectLst/>
              </a:rPr>
              <a:t> 1?</a:t>
            </a:r>
          </a:p>
          <a:p>
            <a:pPr eaLnBrk="1" hangingPunct="1">
              <a:defRPr/>
            </a:pPr>
            <a:endParaRPr lang="en-US" dirty="0"/>
          </a:p>
          <a:p>
            <a:pPr eaLnBrk="1" hangingPunct="1">
              <a:defRPr/>
            </a:pPr>
            <a:endParaRPr lang="en-US" dirty="0"/>
          </a:p>
        </p:txBody>
      </p:sp>
      <p:pic>
        <p:nvPicPr>
          <p:cNvPr id="50180" name="Picture 4">
            <a:extLst>
              <a:ext uri="{FF2B5EF4-FFF2-40B4-BE49-F238E27FC236}">
                <a16:creationId xmlns:a16="http://schemas.microsoft.com/office/drawing/2014/main" id="{552F99F3-5571-454F-AA80-DFD37B911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62138"/>
            <a:ext cx="45720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8550E66-134B-4C32-B94F-C4841D6AE500}"/>
              </a:ext>
            </a:extLst>
          </p:cNvPr>
          <p:cNvSpPr>
            <a:spLocks noGrp="1"/>
          </p:cNvSpPr>
          <p:nvPr>
            <p:ph type="sldNum" sz="quarter" idx="12"/>
          </p:nvPr>
        </p:nvSpPr>
        <p:spPr/>
        <p:txBody>
          <a:bodyPr/>
          <a:lstStyle/>
          <a:p>
            <a:pPr>
              <a:defRPr/>
            </a:pPr>
            <a:fld id="{6281B611-CECF-4CCB-AED1-D98E28F34150}" type="slidenum">
              <a:rPr lang="en-US" smtClean="0"/>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Grp="1" noChangeAspect="1" noChangeArrowheads="1"/>
          </p:cNvPicPr>
          <p:nvPr>
            <p:ph type="body" idx="1"/>
          </p:nvPr>
        </p:nvPicPr>
        <p:blipFill>
          <a:blip r:embed="rId2" cstate="print"/>
          <a:srcRect/>
          <a:stretch>
            <a:fillRect/>
          </a:stretch>
        </p:blipFill>
        <p:spPr>
          <a:xfrm>
            <a:off x="1143000" y="1981200"/>
            <a:ext cx="7370763" cy="4114800"/>
          </a:xfrm>
          <a:noFill/>
        </p:spPr>
      </p:pic>
      <p:sp>
        <p:nvSpPr>
          <p:cNvPr id="57346" name="Rectangle 2"/>
          <p:cNvSpPr>
            <a:spLocks noGrp="1" noChangeArrowheads="1"/>
          </p:cNvSpPr>
          <p:nvPr>
            <p:ph type="title"/>
          </p:nvPr>
        </p:nvSpPr>
        <p:spPr>
          <a:xfrm>
            <a:off x="381000" y="304800"/>
            <a:ext cx="8763000" cy="1431925"/>
          </a:xfrm>
        </p:spPr>
        <p:txBody>
          <a:bodyPr/>
          <a:lstStyle/>
          <a:p>
            <a:pPr eaLnBrk="1" hangingPunct="1">
              <a:defRPr/>
            </a:pPr>
            <a:r>
              <a:rPr lang="sr-Latn-CS" sz="4000" dirty="0"/>
              <a:t>Granica proizvodnih mogućnosti</a:t>
            </a:r>
            <a:endParaRPr lang="en-US" sz="3600" dirty="0">
              <a:solidFill>
                <a:schemeClr val="hlink"/>
              </a:solidFill>
            </a:endParaRPr>
          </a:p>
        </p:txBody>
      </p:sp>
      <p:sp>
        <p:nvSpPr>
          <p:cNvPr id="57349" name="Rectangle 5"/>
          <p:cNvSpPr>
            <a:spLocks noChangeArrowheads="1"/>
          </p:cNvSpPr>
          <p:nvPr/>
        </p:nvSpPr>
        <p:spPr bwMode="auto">
          <a:xfrm>
            <a:off x="457200" y="5638800"/>
            <a:ext cx="9296400" cy="1431925"/>
          </a:xfrm>
          <a:prstGeom prst="rect">
            <a:avLst/>
          </a:prstGeom>
          <a:noFill/>
          <a:ln w="9525">
            <a:noFill/>
            <a:miter lim="800000"/>
            <a:headEnd/>
            <a:tailEnd/>
          </a:ln>
          <a:effectLst/>
        </p:spPr>
        <p:txBody>
          <a:bodyPr anchor="ctr"/>
          <a:lstStyle/>
          <a:p>
            <a:pPr eaLnBrk="1" hangingPunct="1">
              <a:defRPr/>
            </a:pPr>
            <a:r>
              <a:rPr lang="sr-Latn-CS" sz="3200" b="1" u="none">
                <a:solidFill>
                  <a:schemeClr val="tx2"/>
                </a:solidFill>
                <a:effectLst>
                  <a:outerShdw blurRad="38100" dist="38100" dir="2700000" algn="tl">
                    <a:srgbClr val="000000"/>
                  </a:outerShdw>
                </a:effectLst>
                <a:latin typeface="Tahoma" pitchFamily="34" charset="0"/>
              </a:rPr>
              <a:t>Opet negativan nagib, ali više nije prava</a:t>
            </a:r>
            <a:endParaRPr lang="en-US" sz="3200" b="1" u="none">
              <a:solidFill>
                <a:schemeClr val="tx2"/>
              </a:solidFill>
              <a:effectLst>
                <a:outerShdw blurRad="38100" dist="38100" dir="2700000" algn="tl">
                  <a:srgbClr val="000000"/>
                </a:outerShdw>
              </a:effectLst>
              <a:latin typeface="Tahoma" pitchFamily="34" charset="0"/>
            </a:endParaRPr>
          </a:p>
        </p:txBody>
      </p:sp>
      <p:pic>
        <p:nvPicPr>
          <p:cNvPr id="5" name="Picture 4">
            <a:extLst>
              <a:ext uri="{FF2B5EF4-FFF2-40B4-BE49-F238E27FC236}">
                <a16:creationId xmlns:a16="http://schemas.microsoft.com/office/drawing/2014/main" id="{11C2AEDA-6BDA-4060-A2EB-A73250C79E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6618" y="1981200"/>
            <a:ext cx="7627145" cy="4114800"/>
          </a:xfrm>
          <a:prstGeom prst="rect">
            <a:avLst/>
          </a:prstGeom>
          <a:noFill/>
          <a:ln>
            <a:noFill/>
          </a:ln>
        </p:spPr>
      </p:pic>
      <p:sp>
        <p:nvSpPr>
          <p:cNvPr id="2" name="Slide Number Placeholder 1">
            <a:extLst>
              <a:ext uri="{FF2B5EF4-FFF2-40B4-BE49-F238E27FC236}">
                <a16:creationId xmlns:a16="http://schemas.microsoft.com/office/drawing/2014/main" id="{9767AE71-ECF2-4529-8AE3-165216E6726D}"/>
              </a:ext>
            </a:extLst>
          </p:cNvPr>
          <p:cNvSpPr>
            <a:spLocks noGrp="1"/>
          </p:cNvSpPr>
          <p:nvPr>
            <p:ph type="sldNum" sz="quarter" idx="12"/>
          </p:nvPr>
        </p:nvSpPr>
        <p:spPr/>
        <p:txBody>
          <a:bodyPr/>
          <a:lstStyle/>
          <a:p>
            <a:pPr>
              <a:defRPr/>
            </a:pPr>
            <a:fld id="{1A55FB4D-EF57-4D4B-A13E-73FB1369E1D1}"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9320AF62-AA06-443F-AE7B-15A44CBF9F89}"/>
              </a:ext>
            </a:extLst>
          </p:cNvPr>
          <p:cNvSpPr>
            <a:spLocks noGrp="1" noChangeArrowheads="1"/>
          </p:cNvSpPr>
          <p:nvPr>
            <p:ph type="title"/>
          </p:nvPr>
        </p:nvSpPr>
        <p:spPr/>
        <p:txBody>
          <a:bodyPr/>
          <a:lstStyle/>
          <a:p>
            <a:pPr eaLnBrk="1" hangingPunct="1">
              <a:defRPr/>
            </a:pPr>
            <a:r>
              <a:rPr lang="sr-Latn-CS"/>
              <a:t>odgovor</a:t>
            </a:r>
            <a:endParaRPr lang="en-US"/>
          </a:p>
        </p:txBody>
      </p:sp>
      <p:sp>
        <p:nvSpPr>
          <p:cNvPr id="221187" name="Rectangle 3">
            <a:extLst>
              <a:ext uri="{FF2B5EF4-FFF2-40B4-BE49-F238E27FC236}">
                <a16:creationId xmlns:a16="http://schemas.microsoft.com/office/drawing/2014/main" id="{FF3A7D3C-6DA7-4932-BDAA-2F79943D177B}"/>
              </a:ext>
            </a:extLst>
          </p:cNvPr>
          <p:cNvSpPr>
            <a:spLocks noGrp="1" noChangeArrowheads="1"/>
          </p:cNvSpPr>
          <p:nvPr>
            <p:ph type="body" idx="1"/>
          </p:nvPr>
        </p:nvSpPr>
        <p:spPr/>
        <p:txBody>
          <a:bodyPr/>
          <a:lstStyle/>
          <a:p>
            <a:pPr eaLnBrk="1" hangingPunct="1">
              <a:defRPr/>
            </a:pPr>
            <a:r>
              <a:rPr lang="sr-Latn-CS" dirty="0" err="1"/>
              <a:t>Zakrivljenost</a:t>
            </a:r>
            <a:r>
              <a:rPr lang="sr-Latn-CS" dirty="0"/>
              <a:t> unazad (negativan nagib) krive relativne ponude</a:t>
            </a:r>
          </a:p>
          <a:p>
            <a:pPr eaLnBrk="1" hangingPunct="1">
              <a:defRPr/>
            </a:pPr>
            <a:r>
              <a:rPr lang="sr-Latn-CS" dirty="0"/>
              <a:t>Rast cena u Zemlji 1 iznad ravnotežne</a:t>
            </a:r>
          </a:p>
          <a:p>
            <a:pPr eaLnBrk="1" hangingPunct="1">
              <a:defRPr/>
            </a:pPr>
            <a:r>
              <a:rPr lang="sr-Latn-CS" dirty="0"/>
              <a:t>Ukazuje da zemlja 1 sa daljim rastom cena mora da se odrekne manje svoje robe da bi dobila veću količinu Y</a:t>
            </a:r>
          </a:p>
          <a:p>
            <a:pPr eaLnBrk="1" hangingPunct="1">
              <a:defRPr/>
            </a:pPr>
            <a:r>
              <a:rPr lang="sr-Latn-CS" dirty="0"/>
              <a:t>Ali Zemlja 2 to ne prihvata</a:t>
            </a:r>
            <a:endParaRPr lang="en-US" dirty="0"/>
          </a:p>
          <a:p>
            <a:pPr eaLnBrk="1" hangingPunct="1">
              <a:defRPr/>
            </a:pPr>
            <a:endParaRPr lang="en-US" dirty="0"/>
          </a:p>
        </p:txBody>
      </p:sp>
      <p:sp>
        <p:nvSpPr>
          <p:cNvPr id="2" name="Slide Number Placeholder 1">
            <a:extLst>
              <a:ext uri="{FF2B5EF4-FFF2-40B4-BE49-F238E27FC236}">
                <a16:creationId xmlns:a16="http://schemas.microsoft.com/office/drawing/2014/main" id="{00698C13-5036-43A1-8DAE-DD1C5EBFB9BB}"/>
              </a:ext>
            </a:extLst>
          </p:cNvPr>
          <p:cNvSpPr>
            <a:spLocks noGrp="1"/>
          </p:cNvSpPr>
          <p:nvPr>
            <p:ph type="sldNum" sz="quarter" idx="12"/>
          </p:nvPr>
        </p:nvSpPr>
        <p:spPr/>
        <p:txBody>
          <a:bodyPr/>
          <a:lstStyle/>
          <a:p>
            <a:pPr>
              <a:defRPr/>
            </a:pPr>
            <a:fld id="{1A55FB4D-EF57-4D4B-A13E-73FB1369E1D1}" type="slidenum">
              <a:rPr lang="en-US" smtClean="0"/>
              <a:pPr>
                <a:defRPr/>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2118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95E1-7DD5-4E8E-B376-DB129D9F4BAA}"/>
              </a:ext>
            </a:extLst>
          </p:cNvPr>
          <p:cNvSpPr>
            <a:spLocks noGrp="1"/>
          </p:cNvSpPr>
          <p:nvPr>
            <p:ph type="title"/>
          </p:nvPr>
        </p:nvSpPr>
        <p:spPr/>
        <p:txBody>
          <a:bodyPr/>
          <a:lstStyle/>
          <a:p>
            <a:pPr>
              <a:defRPr/>
            </a:pPr>
            <a:endParaRPr lang="en-US"/>
          </a:p>
        </p:txBody>
      </p:sp>
      <p:pic>
        <p:nvPicPr>
          <p:cNvPr id="52227" name="Picture 2">
            <a:extLst>
              <a:ext uri="{FF2B5EF4-FFF2-40B4-BE49-F238E27FC236}">
                <a16:creationId xmlns:a16="http://schemas.microsoft.com/office/drawing/2014/main" id="{E7C307D1-B6C7-4951-BF5A-94B4DED885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895600"/>
            <a:ext cx="7612063" cy="1031875"/>
          </a:xfr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E3FC6CB-2AEF-4B5A-8BE1-E79CAA8B4611}"/>
              </a:ext>
            </a:extLst>
          </p:cNvPr>
          <p:cNvSpPr>
            <a:spLocks noGrp="1"/>
          </p:cNvSpPr>
          <p:nvPr>
            <p:ph type="sldNum" sz="quarter" idx="12"/>
          </p:nvPr>
        </p:nvSpPr>
        <p:spPr/>
        <p:txBody>
          <a:bodyPr/>
          <a:lstStyle/>
          <a:p>
            <a:pPr>
              <a:defRPr/>
            </a:pPr>
            <a:fld id="{1A55FB4D-EF57-4D4B-A13E-73FB1369E1D1}" type="slidenum">
              <a:rPr lang="en-US" smtClean="0"/>
              <a:pPr>
                <a:defRPr/>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78F6-33BA-42D9-B901-165D1EBB3C38}"/>
              </a:ext>
            </a:extLst>
          </p:cNvPr>
          <p:cNvSpPr>
            <a:spLocks noGrp="1"/>
          </p:cNvSpPr>
          <p:nvPr>
            <p:ph type="title"/>
          </p:nvPr>
        </p:nvSpPr>
        <p:spPr/>
        <p:txBody>
          <a:bodyPr/>
          <a:lstStyle/>
          <a:p>
            <a:pPr>
              <a:defRPr/>
            </a:pPr>
            <a:r>
              <a:rPr lang="en-GB" dirty="0" err="1"/>
              <a:t>Podsetnk</a:t>
            </a:r>
            <a:r>
              <a:rPr lang="en-GB" dirty="0"/>
              <a:t> </a:t>
            </a:r>
            <a:r>
              <a:rPr lang="en-GB" dirty="0" err="1"/>
              <a:t>i</a:t>
            </a:r>
            <a:r>
              <a:rPr lang="en-GB" dirty="0"/>
              <a:t> </a:t>
            </a:r>
            <a:r>
              <a:rPr lang="en-GB" dirty="0" err="1"/>
              <a:t>vezbe</a:t>
            </a:r>
            <a:endParaRPr lang="en-GB" dirty="0"/>
          </a:p>
        </p:txBody>
      </p:sp>
      <p:sp>
        <p:nvSpPr>
          <p:cNvPr id="3" name="Slide Number Placeholder 2">
            <a:extLst>
              <a:ext uri="{FF2B5EF4-FFF2-40B4-BE49-F238E27FC236}">
                <a16:creationId xmlns:a16="http://schemas.microsoft.com/office/drawing/2014/main" id="{FA5CDE5A-99AE-43A4-935E-C228811C70F6}"/>
              </a:ext>
            </a:extLst>
          </p:cNvPr>
          <p:cNvSpPr>
            <a:spLocks noGrp="1"/>
          </p:cNvSpPr>
          <p:nvPr>
            <p:ph type="sldNum" sz="quarter" idx="12"/>
          </p:nvPr>
        </p:nvSpPr>
        <p:spPr/>
        <p:txBody>
          <a:bodyPr/>
          <a:lstStyle/>
          <a:p>
            <a:pPr>
              <a:defRPr/>
            </a:pPr>
            <a:fld id="{1A55FB4D-EF57-4D4B-A13E-73FB1369E1D1}" type="slidenum">
              <a:rPr lang="en-US" smtClean="0"/>
              <a:pPr>
                <a:defRPr/>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F318-432D-4E2E-AED9-C968B023DEB7}"/>
              </a:ext>
            </a:extLst>
          </p:cNvPr>
          <p:cNvSpPr>
            <a:spLocks noGrp="1"/>
          </p:cNvSpPr>
          <p:nvPr>
            <p:ph type="title"/>
          </p:nvPr>
        </p:nvSpPr>
        <p:spPr/>
        <p:txBody>
          <a:bodyPr/>
          <a:lstStyle/>
          <a:p>
            <a:pPr>
              <a:defRPr/>
            </a:pPr>
            <a:r>
              <a:rPr lang="en-GB" dirty="0"/>
              <a:t>B</a:t>
            </a:r>
            <a:r>
              <a:rPr lang="sr-Latn-RS" dirty="0"/>
              <a:t>enzin i vino – </a:t>
            </a:r>
            <a:br>
              <a:rPr lang="sr-Latn-RS" dirty="0"/>
            </a:br>
            <a:r>
              <a:rPr lang="sr-Latn-RS" dirty="0"/>
              <a:t>superiorna dobra</a:t>
            </a:r>
            <a:endParaRPr lang="en-GB" dirty="0"/>
          </a:p>
        </p:txBody>
      </p:sp>
      <p:sp>
        <p:nvSpPr>
          <p:cNvPr id="3" name="Content Placeholder 2">
            <a:extLst>
              <a:ext uri="{FF2B5EF4-FFF2-40B4-BE49-F238E27FC236}">
                <a16:creationId xmlns:a16="http://schemas.microsoft.com/office/drawing/2014/main" id="{75052C32-4FFC-44A6-892C-60EFC7827709}"/>
              </a:ext>
            </a:extLst>
          </p:cNvPr>
          <p:cNvSpPr>
            <a:spLocks noGrp="1"/>
          </p:cNvSpPr>
          <p:nvPr>
            <p:ph sz="half" idx="1"/>
          </p:nvPr>
        </p:nvSpPr>
        <p:spPr>
          <a:xfrm>
            <a:off x="100013" y="1981200"/>
            <a:ext cx="3695700" cy="4114800"/>
          </a:xfrm>
        </p:spPr>
        <p:txBody>
          <a:bodyPr/>
          <a:lstStyle/>
          <a:p>
            <a:pPr>
              <a:defRPr/>
            </a:pPr>
            <a:r>
              <a:rPr lang="sr-Latn-RS" b="1" dirty="0"/>
              <a:t>tražnja raste nadprpoporcionalno kad raste cena</a:t>
            </a:r>
          </a:p>
          <a:p>
            <a:pPr>
              <a:defRPr/>
            </a:pPr>
            <a:r>
              <a:rPr lang="en-GB" b="1" dirty="0"/>
              <a:t>N</a:t>
            </a:r>
            <a:r>
              <a:rPr lang="sr-Latn-RS" b="1" dirty="0"/>
              <a:t>ije (ne mora biti) </a:t>
            </a:r>
            <a:r>
              <a:rPr lang="en-GB" b="1" dirty="0" err="1"/>
              <a:t>superiorono</a:t>
            </a:r>
            <a:r>
              <a:rPr lang="en-GB" b="1" dirty="0"/>
              <a:t> /</a:t>
            </a:r>
            <a:r>
              <a:rPr lang="sr-Latn-RS" b="1" dirty="0"/>
              <a:t>luksuzno dobro</a:t>
            </a:r>
          </a:p>
          <a:p>
            <a:pPr lvl="1">
              <a:defRPr/>
            </a:pPr>
            <a:r>
              <a:rPr lang="sr-Latn-RS" dirty="0"/>
              <a:t>ima raznih varijeteta</a:t>
            </a:r>
          </a:p>
          <a:p>
            <a:pPr lvl="1">
              <a:defRPr/>
            </a:pPr>
            <a:r>
              <a:rPr lang="sr-Latn-RS" dirty="0"/>
              <a:t>troši se i na niskom nivou dohotka</a:t>
            </a:r>
            <a:br>
              <a:rPr lang="en-GB" dirty="0"/>
            </a:br>
            <a:br>
              <a:rPr lang="en-GB" dirty="0"/>
            </a:br>
            <a:endParaRPr lang="en-GB" dirty="0"/>
          </a:p>
        </p:txBody>
      </p:sp>
      <p:pic>
        <p:nvPicPr>
          <p:cNvPr id="5" name="Picture 6">
            <a:extLst>
              <a:ext uri="{FF2B5EF4-FFF2-40B4-BE49-F238E27FC236}">
                <a16:creationId xmlns:a16="http://schemas.microsoft.com/office/drawing/2014/main" id="{C8A05526-1679-486D-969A-BD98A23659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9583" t="51852" r="6667" b="14075"/>
          <a:stretch>
            <a:fillRect/>
          </a:stretch>
        </p:blipFill>
        <p:spPr>
          <a:xfrm>
            <a:off x="3841750" y="2133600"/>
            <a:ext cx="5202238" cy="295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0933CDB-67FB-45D9-80C2-F698E431F8F7}"/>
              </a:ext>
            </a:extLst>
          </p:cNvPr>
          <p:cNvSpPr>
            <a:spLocks noGrp="1"/>
          </p:cNvSpPr>
          <p:nvPr>
            <p:ph type="sldNum" sz="quarter" idx="12"/>
          </p:nvPr>
        </p:nvSpPr>
        <p:spPr/>
        <p:txBody>
          <a:bodyPr/>
          <a:lstStyle/>
          <a:p>
            <a:pPr>
              <a:defRPr/>
            </a:pPr>
            <a:fld id="{6281B611-CECF-4CCB-AED1-D98E28F34150}" type="slidenum">
              <a:rPr lang="en-US" smtClean="0"/>
              <a:pPr>
                <a:defRPr/>
              </a:pPr>
              <a:t>93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5BCB-CD8D-4574-AA9B-B4DCDE393066}"/>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BA968DF1-B862-44D7-B28A-E58FC911B728}"/>
              </a:ext>
            </a:extLst>
          </p:cNvPr>
          <p:cNvSpPr>
            <a:spLocks noGrp="1"/>
          </p:cNvSpPr>
          <p:nvPr>
            <p:ph idx="1"/>
          </p:nvPr>
        </p:nvSpPr>
        <p:spPr/>
        <p:txBody>
          <a:bodyPr/>
          <a:lstStyle/>
          <a:p>
            <a:pPr>
              <a:defRPr/>
            </a:pPr>
            <a:r>
              <a:rPr lang="en-GB" dirty="0"/>
              <a:t>N</a:t>
            </a:r>
            <a:r>
              <a:rPr lang="sr-Latn-RS" dirty="0"/>
              <a:t>ormalna </a:t>
            </a:r>
          </a:p>
          <a:p>
            <a:pPr>
              <a:defRPr/>
            </a:pPr>
            <a:r>
              <a:rPr lang="en-GB" dirty="0"/>
              <a:t>I</a:t>
            </a:r>
            <a:r>
              <a:rPr lang="sr-Latn-RS" dirty="0"/>
              <a:t>nferiorna</a:t>
            </a:r>
          </a:p>
          <a:p>
            <a:pPr>
              <a:defRPr/>
            </a:pPr>
            <a:r>
              <a:rPr lang="en-GB" dirty="0"/>
              <a:t>S</a:t>
            </a:r>
            <a:r>
              <a:rPr lang="sr-Latn-RS" dirty="0"/>
              <a:t>uperiorna (nije antonim, jer neka nisu inferiorna)</a:t>
            </a:r>
          </a:p>
          <a:p>
            <a:pPr lvl="1">
              <a:defRPr/>
            </a:pPr>
            <a:r>
              <a:rPr lang="en-GB" dirty="0"/>
              <a:t>D</a:t>
            </a:r>
            <a:r>
              <a:rPr lang="sr-Latn-RS" dirty="0"/>
              <a:t>ohodna elastičnost tražnje uvek </a:t>
            </a:r>
            <a:r>
              <a:rPr lang="en-GB" dirty="0"/>
              <a:t>&gt;1</a:t>
            </a:r>
          </a:p>
          <a:p>
            <a:pPr lvl="1">
              <a:defRPr/>
            </a:pPr>
            <a:r>
              <a:rPr lang="en-GB" dirty="0" err="1"/>
              <a:t>Superiorno</a:t>
            </a:r>
            <a:r>
              <a:rPr lang="en-GB" dirty="0"/>
              <a:t> </a:t>
            </a:r>
            <a:r>
              <a:rPr lang="en-GB" dirty="0" err="1"/>
              <a:t>dobro</a:t>
            </a:r>
            <a:r>
              <a:rPr lang="en-GB" dirty="0"/>
              <a:t> – </a:t>
            </a:r>
            <a:r>
              <a:rPr lang="en-GB" dirty="0" err="1"/>
              <a:t>luksuzni</a:t>
            </a:r>
            <a:r>
              <a:rPr lang="en-GB" dirty="0"/>
              <a:t> </a:t>
            </a:r>
            <a:r>
              <a:rPr lang="en-GB" dirty="0" err="1"/>
              <a:t>automobil</a:t>
            </a:r>
            <a:r>
              <a:rPr lang="en-GB" dirty="0"/>
              <a:t>, a </a:t>
            </a:r>
            <a:r>
              <a:rPr lang="en-GB" dirty="0" err="1"/>
              <a:t>normalno</a:t>
            </a:r>
            <a:r>
              <a:rPr lang="en-GB" dirty="0"/>
              <a:t> </a:t>
            </a:r>
            <a:r>
              <a:rPr lang="en-GB" dirty="0" err="1"/>
              <a:t>dobro</a:t>
            </a:r>
            <a:r>
              <a:rPr lang="en-GB" dirty="0"/>
              <a:t> – prose</a:t>
            </a:r>
            <a:r>
              <a:rPr lang="sr-Latn-RS" dirty="0"/>
              <a:t>čni</a:t>
            </a:r>
            <a:r>
              <a:rPr lang="en-GB" dirty="0"/>
              <a:t> </a:t>
            </a:r>
            <a:r>
              <a:rPr lang="en-GB" dirty="0" err="1"/>
              <a:t>automobil</a:t>
            </a:r>
            <a:endParaRPr lang="sr-Latn-RS" dirty="0"/>
          </a:p>
          <a:p>
            <a:pPr lvl="1">
              <a:defRPr/>
            </a:pPr>
            <a:r>
              <a:rPr lang="sr-Latn-RS" dirty="0"/>
              <a:t> Luksuzni – samo ako nema tražnje pri niskom dohotku (zato nafta i vino nisu tu)</a:t>
            </a:r>
            <a:endParaRPr lang="en-GB" dirty="0"/>
          </a:p>
        </p:txBody>
      </p:sp>
      <p:sp>
        <p:nvSpPr>
          <p:cNvPr id="4" name="Slide Number Placeholder 3">
            <a:extLst>
              <a:ext uri="{FF2B5EF4-FFF2-40B4-BE49-F238E27FC236}">
                <a16:creationId xmlns:a16="http://schemas.microsoft.com/office/drawing/2014/main" id="{8C2A3BF5-4F63-483F-BC49-F60AB764BB5F}"/>
              </a:ext>
            </a:extLst>
          </p:cNvPr>
          <p:cNvSpPr>
            <a:spLocks noGrp="1"/>
          </p:cNvSpPr>
          <p:nvPr>
            <p:ph type="sldNum" sz="quarter" idx="12"/>
          </p:nvPr>
        </p:nvSpPr>
        <p:spPr/>
        <p:txBody>
          <a:bodyPr/>
          <a:lstStyle/>
          <a:p>
            <a:pPr>
              <a:defRPr/>
            </a:pPr>
            <a:fld id="{1A55FB4D-EF57-4D4B-A13E-73FB1369E1D1}"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a:extLst>
              <a:ext uri="{FF2B5EF4-FFF2-40B4-BE49-F238E27FC236}">
                <a16:creationId xmlns:a16="http://schemas.microsoft.com/office/drawing/2014/main" id="{0BA84516-3E41-46B4-803D-136BCCE8B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8775"/>
            <a:ext cx="8991600" cy="6140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01F7237-8C34-40F2-9384-44AC2621A1F7}"/>
              </a:ext>
            </a:extLst>
          </p:cNvPr>
          <p:cNvSpPr txBox="1"/>
          <p:nvPr/>
        </p:nvSpPr>
        <p:spPr>
          <a:xfrm>
            <a:off x="304800" y="762000"/>
            <a:ext cx="2057400" cy="646113"/>
          </a:xfrm>
          <a:prstGeom prst="rect">
            <a:avLst/>
          </a:prstGeom>
          <a:solidFill>
            <a:schemeClr val="tx1"/>
          </a:solidFill>
        </p:spPr>
        <p:txBody>
          <a:bodyPr>
            <a:spAutoFit/>
          </a:bodyPr>
          <a:lstStyle/>
          <a:p>
            <a:pPr>
              <a:defRPr/>
            </a:pPr>
            <a:r>
              <a:rPr lang="sr-Latn-RS" u="none" dirty="0">
                <a:solidFill>
                  <a:schemeClr val="tx2">
                    <a:lumMod val="10000"/>
                  </a:schemeClr>
                </a:solidFill>
              </a:rPr>
              <a:t>Reakcija na promenu cena</a:t>
            </a:r>
            <a:endParaRPr lang="en-GB" u="none" dirty="0">
              <a:solidFill>
                <a:schemeClr val="tx2">
                  <a:lumMod val="10000"/>
                </a:schemeClr>
              </a:solidFill>
            </a:endParaRPr>
          </a:p>
        </p:txBody>
      </p:sp>
      <p:sp>
        <p:nvSpPr>
          <p:cNvPr id="10" name="TextBox 9">
            <a:extLst>
              <a:ext uri="{FF2B5EF4-FFF2-40B4-BE49-F238E27FC236}">
                <a16:creationId xmlns:a16="http://schemas.microsoft.com/office/drawing/2014/main" id="{92183651-F9CC-4347-BFC4-48152B0086B6}"/>
              </a:ext>
            </a:extLst>
          </p:cNvPr>
          <p:cNvSpPr txBox="1"/>
          <p:nvPr/>
        </p:nvSpPr>
        <p:spPr>
          <a:xfrm>
            <a:off x="4038600" y="925513"/>
            <a:ext cx="1828800" cy="369887"/>
          </a:xfrm>
          <a:prstGeom prst="rect">
            <a:avLst/>
          </a:prstGeom>
          <a:solidFill>
            <a:schemeClr val="tx1"/>
          </a:solidFill>
        </p:spPr>
        <p:txBody>
          <a:bodyPr>
            <a:spAutoFit/>
          </a:bodyPr>
          <a:lstStyle/>
          <a:p>
            <a:pPr>
              <a:defRPr/>
            </a:pPr>
            <a:r>
              <a:rPr lang="sr-Latn-RS" u="none" dirty="0">
                <a:solidFill>
                  <a:schemeClr val="tx2">
                    <a:lumMod val="10000"/>
                  </a:schemeClr>
                </a:solidFill>
              </a:rPr>
              <a:t>Obično dobro</a:t>
            </a:r>
            <a:endParaRPr lang="en-GB" u="none" dirty="0">
              <a:solidFill>
                <a:schemeClr val="tx2">
                  <a:lumMod val="10000"/>
                </a:schemeClr>
              </a:solidFill>
            </a:endParaRPr>
          </a:p>
        </p:txBody>
      </p:sp>
      <p:sp>
        <p:nvSpPr>
          <p:cNvPr id="11" name="TextBox 10">
            <a:extLst>
              <a:ext uri="{FF2B5EF4-FFF2-40B4-BE49-F238E27FC236}">
                <a16:creationId xmlns:a16="http://schemas.microsoft.com/office/drawing/2014/main" id="{7A3DBE55-2947-4FE5-8FD0-9B25758BFE19}"/>
              </a:ext>
            </a:extLst>
          </p:cNvPr>
          <p:cNvSpPr txBox="1"/>
          <p:nvPr/>
        </p:nvSpPr>
        <p:spPr>
          <a:xfrm>
            <a:off x="6705600" y="925513"/>
            <a:ext cx="1981200" cy="369887"/>
          </a:xfrm>
          <a:prstGeom prst="rect">
            <a:avLst/>
          </a:prstGeom>
          <a:solidFill>
            <a:schemeClr val="tx1"/>
          </a:solidFill>
        </p:spPr>
        <p:txBody>
          <a:bodyPr>
            <a:spAutoFit/>
          </a:bodyPr>
          <a:lstStyle/>
          <a:p>
            <a:pPr>
              <a:defRPr/>
            </a:pPr>
            <a:r>
              <a:rPr lang="sr-Latn-RS" u="none" dirty="0">
                <a:solidFill>
                  <a:schemeClr val="tx2">
                    <a:lumMod val="10000"/>
                  </a:schemeClr>
                </a:solidFill>
              </a:rPr>
              <a:t>Gifenovo dobro</a:t>
            </a:r>
            <a:endParaRPr lang="en-GB" u="none" dirty="0">
              <a:solidFill>
                <a:schemeClr val="tx2">
                  <a:lumMod val="10000"/>
                </a:schemeClr>
              </a:solidFill>
            </a:endParaRPr>
          </a:p>
        </p:txBody>
      </p:sp>
      <p:sp>
        <p:nvSpPr>
          <p:cNvPr id="12" name="TextBox 11">
            <a:extLst>
              <a:ext uri="{FF2B5EF4-FFF2-40B4-BE49-F238E27FC236}">
                <a16:creationId xmlns:a16="http://schemas.microsoft.com/office/drawing/2014/main" id="{C6AF7EC1-CA64-45D8-8CDD-F1C75CFC9CF1}"/>
              </a:ext>
            </a:extLst>
          </p:cNvPr>
          <p:cNvSpPr txBox="1"/>
          <p:nvPr/>
        </p:nvSpPr>
        <p:spPr>
          <a:xfrm>
            <a:off x="304800" y="3240088"/>
            <a:ext cx="2057400" cy="922337"/>
          </a:xfrm>
          <a:prstGeom prst="rect">
            <a:avLst/>
          </a:prstGeom>
          <a:solidFill>
            <a:schemeClr val="tx1"/>
          </a:solidFill>
        </p:spPr>
        <p:txBody>
          <a:bodyPr>
            <a:spAutoFit/>
          </a:bodyPr>
          <a:lstStyle/>
          <a:p>
            <a:pPr>
              <a:defRPr/>
            </a:pPr>
            <a:r>
              <a:rPr lang="sr-Latn-RS" u="none" dirty="0">
                <a:solidFill>
                  <a:schemeClr val="tx2">
                    <a:lumMod val="10000"/>
                  </a:schemeClr>
                </a:solidFill>
              </a:rPr>
              <a:t>Reakcija na promenu dohotka</a:t>
            </a:r>
            <a:endParaRPr lang="en-GB" u="none" dirty="0">
              <a:solidFill>
                <a:schemeClr val="tx2">
                  <a:lumMod val="10000"/>
                </a:schemeClr>
              </a:solidFill>
            </a:endParaRPr>
          </a:p>
        </p:txBody>
      </p:sp>
      <p:sp>
        <p:nvSpPr>
          <p:cNvPr id="13" name="TextBox 12">
            <a:extLst>
              <a:ext uri="{FF2B5EF4-FFF2-40B4-BE49-F238E27FC236}">
                <a16:creationId xmlns:a16="http://schemas.microsoft.com/office/drawing/2014/main" id="{BEF3D2B6-71BD-4F2E-9214-6EE15CA2BE2C}"/>
              </a:ext>
            </a:extLst>
          </p:cNvPr>
          <p:cNvSpPr txBox="1"/>
          <p:nvPr/>
        </p:nvSpPr>
        <p:spPr>
          <a:xfrm>
            <a:off x="3886200" y="2971800"/>
            <a:ext cx="2057400" cy="862013"/>
          </a:xfrm>
          <a:prstGeom prst="rect">
            <a:avLst/>
          </a:prstGeom>
          <a:solidFill>
            <a:schemeClr val="tx1"/>
          </a:solidFill>
        </p:spPr>
        <p:txBody>
          <a:bodyPr>
            <a:spAutoFit/>
          </a:bodyPr>
          <a:lstStyle/>
          <a:p>
            <a:pPr>
              <a:defRPr/>
            </a:pPr>
            <a:r>
              <a:rPr lang="sr-Latn-RS" u="none" dirty="0">
                <a:solidFill>
                  <a:schemeClr val="tx2">
                    <a:lumMod val="10000"/>
                  </a:schemeClr>
                </a:solidFill>
              </a:rPr>
              <a:t>Normalno dobro</a:t>
            </a:r>
            <a:endParaRPr lang="en-GB" u="none" dirty="0">
              <a:solidFill>
                <a:schemeClr val="tx2">
                  <a:lumMod val="10000"/>
                </a:schemeClr>
              </a:solidFill>
            </a:endParaRPr>
          </a:p>
          <a:p>
            <a:pPr>
              <a:defRPr/>
            </a:pPr>
            <a:r>
              <a:rPr lang="en-GB" sz="1400" u="none" dirty="0">
                <a:solidFill>
                  <a:schemeClr val="tx2">
                    <a:lumMod val="10000"/>
                  </a:schemeClr>
                </a:solidFill>
              </a:rPr>
              <a:t>(</a:t>
            </a:r>
            <a:r>
              <a:rPr lang="en-GB" sz="1400" u="none" dirty="0" err="1">
                <a:solidFill>
                  <a:schemeClr val="tx2">
                    <a:lumMod val="10000"/>
                  </a:schemeClr>
                </a:solidFill>
              </a:rPr>
              <a:t>doh</a:t>
            </a:r>
            <a:r>
              <a:rPr lang="en-GB" sz="1400" u="none" dirty="0">
                <a:solidFill>
                  <a:schemeClr val="tx2">
                    <a:lumMod val="10000"/>
                  </a:schemeClr>
                </a:solidFill>
              </a:rPr>
              <a:t>. e</a:t>
            </a:r>
            <a:r>
              <a:rPr lang="sr-Latn-RS" sz="1400" u="none" dirty="0">
                <a:solidFill>
                  <a:schemeClr val="tx2">
                    <a:lumMod val="10000"/>
                  </a:schemeClr>
                </a:solidFill>
              </a:rPr>
              <a:t>lastičnost</a:t>
            </a:r>
            <a:r>
              <a:rPr lang="en-GB" sz="1400" u="none" dirty="0">
                <a:solidFill>
                  <a:schemeClr val="tx2">
                    <a:lumMod val="10000"/>
                  </a:schemeClr>
                </a:solidFill>
              </a:rPr>
              <a:t>&gt;0)</a:t>
            </a:r>
          </a:p>
          <a:p>
            <a:pPr>
              <a:defRPr/>
            </a:pPr>
            <a:endParaRPr lang="sr-Latn-RS" u="none" dirty="0">
              <a:solidFill>
                <a:schemeClr val="tx2">
                  <a:lumMod val="10000"/>
                </a:schemeClr>
              </a:solidFill>
            </a:endParaRPr>
          </a:p>
        </p:txBody>
      </p:sp>
      <p:sp>
        <p:nvSpPr>
          <p:cNvPr id="14" name="TextBox 13">
            <a:extLst>
              <a:ext uri="{FF2B5EF4-FFF2-40B4-BE49-F238E27FC236}">
                <a16:creationId xmlns:a16="http://schemas.microsoft.com/office/drawing/2014/main" id="{13535488-EDC5-447E-BC77-3CA74E9BC111}"/>
              </a:ext>
            </a:extLst>
          </p:cNvPr>
          <p:cNvSpPr txBox="1"/>
          <p:nvPr/>
        </p:nvSpPr>
        <p:spPr>
          <a:xfrm>
            <a:off x="6588125" y="3097213"/>
            <a:ext cx="2209800" cy="585787"/>
          </a:xfrm>
          <a:prstGeom prst="rect">
            <a:avLst/>
          </a:prstGeom>
          <a:solidFill>
            <a:schemeClr val="tx1"/>
          </a:solidFill>
        </p:spPr>
        <p:txBody>
          <a:bodyPr>
            <a:spAutoFit/>
          </a:bodyPr>
          <a:lstStyle/>
          <a:p>
            <a:pPr>
              <a:defRPr/>
            </a:pPr>
            <a:r>
              <a:rPr lang="en-GB" u="none" dirty="0" err="1">
                <a:solidFill>
                  <a:schemeClr val="tx2">
                    <a:lumMod val="10000"/>
                  </a:schemeClr>
                </a:solidFill>
              </a:rPr>
              <a:t>Inferiorono</a:t>
            </a:r>
            <a:r>
              <a:rPr lang="en-GB" u="none" dirty="0">
                <a:solidFill>
                  <a:schemeClr val="tx2">
                    <a:lumMod val="10000"/>
                  </a:schemeClr>
                </a:solidFill>
              </a:rPr>
              <a:t> </a:t>
            </a:r>
            <a:r>
              <a:rPr lang="sr-Latn-RS" u="none" dirty="0">
                <a:solidFill>
                  <a:schemeClr val="tx2">
                    <a:lumMod val="10000"/>
                  </a:schemeClr>
                </a:solidFill>
              </a:rPr>
              <a:t>dobro</a:t>
            </a:r>
          </a:p>
          <a:p>
            <a:pPr>
              <a:defRPr/>
            </a:pPr>
            <a:r>
              <a:rPr lang="en-GB" sz="1400" u="none" dirty="0">
                <a:solidFill>
                  <a:schemeClr val="tx2">
                    <a:lumMod val="10000"/>
                  </a:schemeClr>
                </a:solidFill>
              </a:rPr>
              <a:t>(</a:t>
            </a:r>
            <a:r>
              <a:rPr lang="en-GB" sz="1400" u="none" dirty="0" err="1">
                <a:solidFill>
                  <a:schemeClr val="tx2">
                    <a:lumMod val="10000"/>
                  </a:schemeClr>
                </a:solidFill>
              </a:rPr>
              <a:t>doh</a:t>
            </a:r>
            <a:r>
              <a:rPr lang="en-GB" sz="1400" u="none" dirty="0">
                <a:solidFill>
                  <a:schemeClr val="tx2">
                    <a:lumMod val="10000"/>
                  </a:schemeClr>
                </a:solidFill>
              </a:rPr>
              <a:t>. e</a:t>
            </a:r>
            <a:r>
              <a:rPr lang="sr-Latn-RS" sz="1400" u="none" dirty="0">
                <a:solidFill>
                  <a:schemeClr val="tx2">
                    <a:lumMod val="10000"/>
                  </a:schemeClr>
                </a:solidFill>
              </a:rPr>
              <a:t>lastičnost </a:t>
            </a:r>
            <a:r>
              <a:rPr lang="en-GB" sz="1400" u="none" dirty="0">
                <a:solidFill>
                  <a:schemeClr val="tx2">
                    <a:lumMod val="10000"/>
                  </a:schemeClr>
                </a:solidFill>
              </a:rPr>
              <a:t>&lt; 0)</a:t>
            </a:r>
          </a:p>
        </p:txBody>
      </p:sp>
      <p:sp>
        <p:nvSpPr>
          <p:cNvPr id="15" name="TextBox 14">
            <a:extLst>
              <a:ext uri="{FF2B5EF4-FFF2-40B4-BE49-F238E27FC236}">
                <a16:creationId xmlns:a16="http://schemas.microsoft.com/office/drawing/2014/main" id="{B3C72F1E-E9A2-46EF-9902-5CFC8CB47096}"/>
              </a:ext>
            </a:extLst>
          </p:cNvPr>
          <p:cNvSpPr txBox="1"/>
          <p:nvPr/>
        </p:nvSpPr>
        <p:spPr>
          <a:xfrm>
            <a:off x="2362200" y="5268913"/>
            <a:ext cx="2133600" cy="738187"/>
          </a:xfrm>
          <a:prstGeom prst="rect">
            <a:avLst/>
          </a:prstGeom>
          <a:solidFill>
            <a:schemeClr val="tx1"/>
          </a:solidFill>
        </p:spPr>
        <p:txBody>
          <a:bodyPr>
            <a:spAutoFit/>
          </a:bodyPr>
          <a:lstStyle/>
          <a:p>
            <a:pPr>
              <a:defRPr/>
            </a:pPr>
            <a:r>
              <a:rPr lang="en-GB" sz="1400" u="none" dirty="0" err="1">
                <a:solidFill>
                  <a:schemeClr val="tx2">
                    <a:lumMod val="10000"/>
                  </a:schemeClr>
                </a:solidFill>
              </a:rPr>
              <a:t>Luksuzno</a:t>
            </a:r>
            <a:r>
              <a:rPr lang="en-GB" sz="1400" u="none" dirty="0">
                <a:solidFill>
                  <a:schemeClr val="tx2">
                    <a:lumMod val="10000"/>
                  </a:schemeClr>
                </a:solidFill>
              </a:rPr>
              <a:t>/</a:t>
            </a:r>
            <a:r>
              <a:rPr lang="en-GB" sz="1400" u="none" dirty="0" err="1">
                <a:solidFill>
                  <a:schemeClr val="tx2">
                    <a:lumMod val="10000"/>
                  </a:schemeClr>
                </a:solidFill>
              </a:rPr>
              <a:t>superiorno</a:t>
            </a:r>
            <a:r>
              <a:rPr lang="en-GB" sz="1400" u="none" dirty="0">
                <a:solidFill>
                  <a:schemeClr val="tx2">
                    <a:lumMod val="10000"/>
                  </a:schemeClr>
                </a:solidFill>
              </a:rPr>
              <a:t> </a:t>
            </a:r>
            <a:r>
              <a:rPr lang="sr-Latn-RS" sz="1400" u="none" dirty="0">
                <a:solidFill>
                  <a:schemeClr val="tx2">
                    <a:lumMod val="10000"/>
                  </a:schemeClr>
                </a:solidFill>
              </a:rPr>
              <a:t>dobro</a:t>
            </a:r>
            <a:endParaRPr lang="en-GB" sz="1400" u="none" dirty="0">
              <a:solidFill>
                <a:schemeClr val="tx2">
                  <a:lumMod val="10000"/>
                </a:schemeClr>
              </a:solidFill>
            </a:endParaRPr>
          </a:p>
          <a:p>
            <a:pPr>
              <a:defRPr/>
            </a:pPr>
            <a:r>
              <a:rPr lang="en-GB" sz="1400" u="none" dirty="0">
                <a:solidFill>
                  <a:schemeClr val="tx2">
                    <a:lumMod val="10000"/>
                  </a:schemeClr>
                </a:solidFill>
              </a:rPr>
              <a:t>(</a:t>
            </a:r>
            <a:r>
              <a:rPr lang="en-GB" sz="1400" u="none" dirty="0" err="1">
                <a:solidFill>
                  <a:schemeClr val="tx2">
                    <a:lumMod val="10000"/>
                  </a:schemeClr>
                </a:solidFill>
              </a:rPr>
              <a:t>doh</a:t>
            </a:r>
            <a:r>
              <a:rPr lang="en-GB" sz="1400" u="none" dirty="0">
                <a:solidFill>
                  <a:schemeClr val="tx2">
                    <a:lumMod val="10000"/>
                  </a:schemeClr>
                </a:solidFill>
              </a:rPr>
              <a:t>. e</a:t>
            </a:r>
            <a:r>
              <a:rPr lang="sr-Latn-RS" sz="1400" u="none" dirty="0">
                <a:solidFill>
                  <a:schemeClr val="tx2">
                    <a:lumMod val="10000"/>
                  </a:schemeClr>
                </a:solidFill>
              </a:rPr>
              <a:t>lastičnost</a:t>
            </a:r>
            <a:r>
              <a:rPr lang="en-GB" sz="1400" u="none" dirty="0">
                <a:solidFill>
                  <a:schemeClr val="tx2">
                    <a:lumMod val="10000"/>
                  </a:schemeClr>
                </a:solidFill>
              </a:rPr>
              <a:t>&gt;1)</a:t>
            </a:r>
          </a:p>
        </p:txBody>
      </p:sp>
      <p:sp>
        <p:nvSpPr>
          <p:cNvPr id="16" name="TextBox 15">
            <a:extLst>
              <a:ext uri="{FF2B5EF4-FFF2-40B4-BE49-F238E27FC236}">
                <a16:creationId xmlns:a16="http://schemas.microsoft.com/office/drawing/2014/main" id="{DB6B5852-3C31-4C7B-8E49-0A3C994F4BA1}"/>
              </a:ext>
            </a:extLst>
          </p:cNvPr>
          <p:cNvSpPr txBox="1"/>
          <p:nvPr/>
        </p:nvSpPr>
        <p:spPr>
          <a:xfrm>
            <a:off x="5410200" y="5419725"/>
            <a:ext cx="2133600" cy="523875"/>
          </a:xfrm>
          <a:prstGeom prst="rect">
            <a:avLst/>
          </a:prstGeom>
          <a:solidFill>
            <a:schemeClr val="tx1"/>
          </a:solidFill>
        </p:spPr>
        <p:txBody>
          <a:bodyPr>
            <a:spAutoFit/>
          </a:bodyPr>
          <a:lstStyle/>
          <a:p>
            <a:pPr>
              <a:defRPr/>
            </a:pPr>
            <a:r>
              <a:rPr lang="en-GB" sz="1400" u="none" dirty="0" err="1">
                <a:solidFill>
                  <a:schemeClr val="tx2">
                    <a:lumMod val="10000"/>
                  </a:schemeClr>
                </a:solidFill>
              </a:rPr>
              <a:t>Neophodno</a:t>
            </a:r>
            <a:r>
              <a:rPr lang="en-GB" sz="1400" u="none" dirty="0">
                <a:solidFill>
                  <a:schemeClr val="tx2">
                    <a:lumMod val="10000"/>
                  </a:schemeClr>
                </a:solidFill>
              </a:rPr>
              <a:t> </a:t>
            </a:r>
            <a:r>
              <a:rPr lang="sr-Latn-RS" sz="1400" u="none" dirty="0">
                <a:solidFill>
                  <a:schemeClr val="tx2">
                    <a:lumMod val="10000"/>
                  </a:schemeClr>
                </a:solidFill>
              </a:rPr>
              <a:t>dobro</a:t>
            </a:r>
            <a:endParaRPr lang="en-GB" sz="1400" u="none" dirty="0">
              <a:solidFill>
                <a:schemeClr val="tx2">
                  <a:lumMod val="10000"/>
                </a:schemeClr>
              </a:solidFill>
            </a:endParaRPr>
          </a:p>
          <a:p>
            <a:pPr>
              <a:defRPr/>
            </a:pPr>
            <a:r>
              <a:rPr lang="en-GB" sz="1400" u="none" dirty="0">
                <a:solidFill>
                  <a:schemeClr val="tx2">
                    <a:lumMod val="10000"/>
                  </a:schemeClr>
                </a:solidFill>
              </a:rPr>
              <a:t>(</a:t>
            </a:r>
            <a:r>
              <a:rPr lang="en-GB" sz="1400" u="none" dirty="0" err="1">
                <a:solidFill>
                  <a:schemeClr val="tx2">
                    <a:lumMod val="10000"/>
                  </a:schemeClr>
                </a:solidFill>
              </a:rPr>
              <a:t>Doh</a:t>
            </a:r>
            <a:r>
              <a:rPr lang="en-GB" sz="1400" u="none" dirty="0">
                <a:solidFill>
                  <a:schemeClr val="tx2">
                    <a:lumMod val="10000"/>
                  </a:schemeClr>
                </a:solidFill>
              </a:rPr>
              <a:t>. e</a:t>
            </a:r>
            <a:r>
              <a:rPr lang="sr-Latn-RS" sz="1400" u="none" dirty="0">
                <a:solidFill>
                  <a:schemeClr val="tx2">
                    <a:lumMod val="10000"/>
                  </a:schemeClr>
                </a:solidFill>
              </a:rPr>
              <a:t>lastičnost</a:t>
            </a:r>
            <a:r>
              <a:rPr lang="en-GB" sz="1400" u="none" dirty="0">
                <a:solidFill>
                  <a:schemeClr val="tx2">
                    <a:lumMod val="10000"/>
                  </a:schemeClr>
                </a:solidFill>
              </a:rPr>
              <a:t> &lt;1)</a:t>
            </a:r>
          </a:p>
        </p:txBody>
      </p:sp>
      <p:sp>
        <p:nvSpPr>
          <p:cNvPr id="2" name="Slide Number Placeholder 1">
            <a:extLst>
              <a:ext uri="{FF2B5EF4-FFF2-40B4-BE49-F238E27FC236}">
                <a16:creationId xmlns:a16="http://schemas.microsoft.com/office/drawing/2014/main" id="{27B37AB3-465F-428E-8F1C-85C8B0C2E9A5}"/>
              </a:ext>
            </a:extLst>
          </p:cNvPr>
          <p:cNvSpPr>
            <a:spLocks noGrp="1"/>
          </p:cNvSpPr>
          <p:nvPr>
            <p:ph type="sldNum" sz="quarter" idx="12"/>
          </p:nvPr>
        </p:nvSpPr>
        <p:spPr/>
        <p:txBody>
          <a:bodyPr/>
          <a:lstStyle/>
          <a:p>
            <a:pPr>
              <a:defRPr/>
            </a:pPr>
            <a:fld id="{9EF89343-003E-40F2-8D25-B889AC27EC6D}" type="slidenum">
              <a:rPr lang="en-US" smtClean="0"/>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E976-AF7B-4413-9056-D3DF48275C6F}"/>
              </a:ext>
            </a:extLst>
          </p:cNvPr>
          <p:cNvSpPr>
            <a:spLocks noGrp="1"/>
          </p:cNvSpPr>
          <p:nvPr>
            <p:ph type="title"/>
          </p:nvPr>
        </p:nvSpPr>
        <p:spPr>
          <a:xfrm>
            <a:off x="0" y="625475"/>
            <a:ext cx="8991600" cy="1431925"/>
          </a:xfrm>
        </p:spPr>
        <p:txBody>
          <a:bodyPr/>
          <a:lstStyle/>
          <a:p>
            <a:pPr>
              <a:defRPr/>
            </a:pPr>
            <a:r>
              <a:rPr lang="sr-Latn-RS" sz="3200" dirty="0"/>
              <a:t>Zakon tražnje:  dohodna elastičnost</a:t>
            </a:r>
            <a:br>
              <a:rPr lang="en-GB" sz="3200" dirty="0"/>
            </a:br>
            <a:endParaRPr lang="en-GB" sz="3200" dirty="0"/>
          </a:p>
        </p:txBody>
      </p:sp>
      <p:pic>
        <p:nvPicPr>
          <p:cNvPr id="10" name="Content Placeholder 9" descr="ANd9GcQekHcgaSRG0xz7M5wGYysmPOHqVGslqdH4H6yUixlnY-Znj_Dj">
            <a:extLst>
              <a:ext uri="{FF2B5EF4-FFF2-40B4-BE49-F238E27FC236}">
                <a16:creationId xmlns:a16="http://schemas.microsoft.com/office/drawing/2014/main" id="{E5906170-0CD4-4CD6-8506-D023253BC4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532063"/>
            <a:ext cx="4560888" cy="4173537"/>
          </a:xfrm>
        </p:spPr>
      </p:pic>
      <p:sp>
        <p:nvSpPr>
          <p:cNvPr id="9" name="Content Placeholder 8">
            <a:extLst>
              <a:ext uri="{FF2B5EF4-FFF2-40B4-BE49-F238E27FC236}">
                <a16:creationId xmlns:a16="http://schemas.microsoft.com/office/drawing/2014/main" id="{AF146581-0170-4507-910F-2BB5FCC86D23}"/>
              </a:ext>
            </a:extLst>
          </p:cNvPr>
          <p:cNvSpPr>
            <a:spLocks noGrp="1"/>
          </p:cNvSpPr>
          <p:nvPr>
            <p:ph sz="half" idx="1"/>
          </p:nvPr>
        </p:nvSpPr>
        <p:spPr>
          <a:xfrm>
            <a:off x="0" y="2057400"/>
            <a:ext cx="4495800" cy="4114800"/>
          </a:xfrm>
        </p:spPr>
        <p:txBody>
          <a:bodyPr/>
          <a:lstStyle/>
          <a:p>
            <a:pPr>
              <a:defRPr/>
            </a:pPr>
            <a:r>
              <a:rPr lang="sr-Latn-RS" sz="2400" dirty="0"/>
              <a:t>Normalno dobro: </a:t>
            </a:r>
          </a:p>
          <a:p>
            <a:pPr>
              <a:defRPr/>
            </a:pPr>
            <a:r>
              <a:rPr lang="sr-Latn-RS" sz="2400" dirty="0"/>
              <a:t>dohodna el. tražnje </a:t>
            </a:r>
            <a:r>
              <a:rPr lang="en-GB" sz="2400" b="1" dirty="0"/>
              <a:t>&gt; </a:t>
            </a:r>
            <a:r>
              <a:rPr lang="sr-Latn-RS" sz="2400" b="1" dirty="0"/>
              <a:t>0</a:t>
            </a:r>
            <a:endParaRPr lang="sr-Latn-RS" sz="2400" dirty="0"/>
          </a:p>
          <a:p>
            <a:pPr>
              <a:defRPr/>
            </a:pPr>
            <a:endParaRPr lang="sr-Latn-RS" sz="2400" dirty="0"/>
          </a:p>
          <a:p>
            <a:pPr>
              <a:defRPr/>
            </a:pPr>
            <a:r>
              <a:rPr lang="en-GB" sz="2400" dirty="0" err="1"/>
              <a:t>Luksuzna</a:t>
            </a:r>
            <a:r>
              <a:rPr lang="en-GB" sz="2400" dirty="0"/>
              <a:t>/</a:t>
            </a:r>
            <a:r>
              <a:rPr lang="en-GB" sz="2400" dirty="0" err="1"/>
              <a:t>superiorna</a:t>
            </a:r>
            <a:r>
              <a:rPr lang="en-GB" sz="2400" dirty="0"/>
              <a:t> dobra </a:t>
            </a:r>
            <a:r>
              <a:rPr lang="en-GB" sz="2400" dirty="0" err="1"/>
              <a:t>su</a:t>
            </a:r>
            <a:r>
              <a:rPr lang="en-GB" sz="2400" dirty="0"/>
              <a:t> </a:t>
            </a:r>
            <a:r>
              <a:rPr lang="en-GB" sz="2400" dirty="0" err="1"/>
              <a:t>normalna</a:t>
            </a:r>
            <a:r>
              <a:rPr lang="en-GB" sz="2400" dirty="0"/>
              <a:t> dobra</a:t>
            </a:r>
          </a:p>
          <a:p>
            <a:pPr>
              <a:defRPr/>
            </a:pPr>
            <a:endParaRPr lang="en-GB" sz="2400" dirty="0"/>
          </a:p>
          <a:p>
            <a:pPr>
              <a:defRPr/>
            </a:pPr>
            <a:r>
              <a:rPr lang="en-GB" sz="2400" dirty="0" err="1"/>
              <a:t>Jer</a:t>
            </a:r>
            <a:r>
              <a:rPr lang="en-GB" sz="2400" dirty="0"/>
              <a:t> je </a:t>
            </a:r>
            <a:r>
              <a:rPr lang="en-GB" sz="2400" dirty="0" err="1"/>
              <a:t>dohodna</a:t>
            </a:r>
            <a:r>
              <a:rPr lang="en-GB" sz="2400" dirty="0"/>
              <a:t> </a:t>
            </a:r>
            <a:r>
              <a:rPr lang="en-GB" sz="2400" dirty="0" err="1"/>
              <a:t>elasti</a:t>
            </a:r>
            <a:r>
              <a:rPr lang="sr-Latn-RS" sz="2400" dirty="0"/>
              <a:t>č</a:t>
            </a:r>
            <a:r>
              <a:rPr lang="en-GB" sz="2400" dirty="0" err="1"/>
              <a:t>nost</a:t>
            </a:r>
            <a:r>
              <a:rPr lang="sr-Latn-RS" sz="2400" dirty="0"/>
              <a:t> tražnje </a:t>
            </a:r>
            <a:r>
              <a:rPr lang="en-GB" sz="2400" b="1" dirty="0"/>
              <a:t>&gt; 1</a:t>
            </a:r>
            <a:r>
              <a:rPr lang="en-GB" sz="2400" dirty="0"/>
              <a:t> </a:t>
            </a:r>
            <a:endParaRPr lang="sr-Latn-RS" sz="2400" dirty="0"/>
          </a:p>
          <a:p>
            <a:pPr>
              <a:defRPr/>
            </a:pPr>
            <a:endParaRPr lang="sr-Latn-RS" sz="2400" dirty="0"/>
          </a:p>
          <a:p>
            <a:pPr>
              <a:defRPr/>
            </a:pPr>
            <a:r>
              <a:rPr lang="en-GB" sz="2400" dirty="0"/>
              <a:t>I</a:t>
            </a:r>
            <a:r>
              <a:rPr lang="sr-Latn-RS" sz="2400" dirty="0"/>
              <a:t>nferiorna dobra – el.tr.</a:t>
            </a:r>
            <a:r>
              <a:rPr lang="en-GB" sz="2400" dirty="0"/>
              <a:t> &lt;1</a:t>
            </a:r>
          </a:p>
          <a:p>
            <a:pPr>
              <a:defRPr/>
            </a:pPr>
            <a:endParaRPr lang="en-GB" dirty="0"/>
          </a:p>
          <a:p>
            <a:pPr>
              <a:defRPr/>
            </a:pPr>
            <a:endParaRPr lang="en-GB" dirty="0"/>
          </a:p>
          <a:p>
            <a:pPr>
              <a:defRPr/>
            </a:pPr>
            <a:endParaRPr lang="en-GB" dirty="0"/>
          </a:p>
        </p:txBody>
      </p:sp>
      <p:sp>
        <p:nvSpPr>
          <p:cNvPr id="11" name="Content Placeholder 8">
            <a:extLst>
              <a:ext uri="{FF2B5EF4-FFF2-40B4-BE49-F238E27FC236}">
                <a16:creationId xmlns:a16="http://schemas.microsoft.com/office/drawing/2014/main" id="{3BD05CEB-0B3B-48CC-8B01-00D75CA68DE3}"/>
              </a:ext>
            </a:extLst>
          </p:cNvPr>
          <p:cNvSpPr txBox="1">
            <a:spLocks/>
          </p:cNvSpPr>
          <p:nvPr/>
        </p:nvSpPr>
        <p:spPr bwMode="auto">
          <a:xfrm>
            <a:off x="3962400" y="1981200"/>
            <a:ext cx="5181600"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endParaRPr lang="en-GB" sz="2800" u="none" kern="0" dirty="0">
              <a:effectLst>
                <a:outerShdw blurRad="38100" dist="38100" dir="2700000" algn="tl">
                  <a:srgbClr val="000000"/>
                </a:outerShdw>
              </a:effectLst>
              <a:latin typeface="+mn-lt"/>
            </a:endParaRPr>
          </a:p>
        </p:txBody>
      </p:sp>
      <p:sp>
        <p:nvSpPr>
          <p:cNvPr id="57350" name="TextBox 11">
            <a:extLst>
              <a:ext uri="{FF2B5EF4-FFF2-40B4-BE49-F238E27FC236}">
                <a16:creationId xmlns:a16="http://schemas.microsoft.com/office/drawing/2014/main" id="{B60656C3-5492-4348-B141-94F4AF723E43}"/>
              </a:ext>
            </a:extLst>
          </p:cNvPr>
          <p:cNvSpPr txBox="1">
            <a:spLocks noChangeArrowheads="1"/>
          </p:cNvSpPr>
          <p:nvPr/>
        </p:nvSpPr>
        <p:spPr bwMode="auto">
          <a:xfrm>
            <a:off x="4713288" y="2725738"/>
            <a:ext cx="838200" cy="246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000" b="1" u="none">
                <a:solidFill>
                  <a:schemeClr val="bg1"/>
                </a:solidFill>
                <a:latin typeface="Verdana" panose="020B0604030504040204" pitchFamily="34" charset="0"/>
              </a:rPr>
              <a:t>Dohodak</a:t>
            </a:r>
            <a:endParaRPr lang="en-GB" altLang="en-US" sz="1000" b="1" u="none">
              <a:solidFill>
                <a:schemeClr val="bg1"/>
              </a:solidFill>
              <a:latin typeface="Verdana" panose="020B0604030504040204" pitchFamily="34" charset="0"/>
            </a:endParaRPr>
          </a:p>
        </p:txBody>
      </p:sp>
      <p:sp>
        <p:nvSpPr>
          <p:cNvPr id="57351" name="TextBox 12">
            <a:extLst>
              <a:ext uri="{FF2B5EF4-FFF2-40B4-BE49-F238E27FC236}">
                <a16:creationId xmlns:a16="http://schemas.microsoft.com/office/drawing/2014/main" id="{1BFCDDEB-0567-457D-9F24-994BA49F2DCA}"/>
              </a:ext>
            </a:extLst>
          </p:cNvPr>
          <p:cNvSpPr txBox="1">
            <a:spLocks noChangeArrowheads="1"/>
          </p:cNvSpPr>
          <p:nvPr/>
        </p:nvSpPr>
        <p:spPr bwMode="auto">
          <a:xfrm>
            <a:off x="7837488" y="6030913"/>
            <a:ext cx="9906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000" b="1" u="none">
                <a:solidFill>
                  <a:schemeClr val="bg1"/>
                </a:solidFill>
                <a:latin typeface="Verdana" panose="020B0604030504040204" pitchFamily="34" charset="0"/>
              </a:rPr>
              <a:t>Tražnja</a:t>
            </a:r>
          </a:p>
          <a:p>
            <a:pPr>
              <a:spcBef>
                <a:spcPct val="0"/>
              </a:spcBef>
              <a:buClrTx/>
              <a:buSzTx/>
              <a:buFontTx/>
              <a:buNone/>
            </a:pPr>
            <a:endParaRPr lang="en-GB" altLang="en-US" sz="1000" b="1" u="none">
              <a:solidFill>
                <a:schemeClr val="bg1"/>
              </a:solidFill>
              <a:latin typeface="Verdana" panose="020B0604030504040204" pitchFamily="34" charset="0"/>
            </a:endParaRPr>
          </a:p>
        </p:txBody>
      </p:sp>
      <p:sp>
        <p:nvSpPr>
          <p:cNvPr id="57352" name="TextBox 13">
            <a:extLst>
              <a:ext uri="{FF2B5EF4-FFF2-40B4-BE49-F238E27FC236}">
                <a16:creationId xmlns:a16="http://schemas.microsoft.com/office/drawing/2014/main" id="{30F17880-2ED4-46D2-AFFE-18FE28EC7B30}"/>
              </a:ext>
            </a:extLst>
          </p:cNvPr>
          <p:cNvSpPr txBox="1">
            <a:spLocks noChangeArrowheads="1"/>
          </p:cNvSpPr>
          <p:nvPr/>
        </p:nvSpPr>
        <p:spPr bwMode="auto">
          <a:xfrm>
            <a:off x="6313488" y="3257550"/>
            <a:ext cx="9144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000" b="1" u="none">
                <a:solidFill>
                  <a:schemeClr val="bg1"/>
                </a:solidFill>
                <a:latin typeface="Verdana" panose="020B0604030504040204" pitchFamily="34" charset="0"/>
              </a:rPr>
              <a:t>Normalno dobro</a:t>
            </a:r>
            <a:endParaRPr lang="en-GB" altLang="en-US" sz="1000" b="1" u="none">
              <a:solidFill>
                <a:schemeClr val="bg1"/>
              </a:solidFill>
              <a:latin typeface="Verdana" panose="020B0604030504040204" pitchFamily="34" charset="0"/>
            </a:endParaRPr>
          </a:p>
        </p:txBody>
      </p:sp>
      <p:sp>
        <p:nvSpPr>
          <p:cNvPr id="57353" name="TextBox 14">
            <a:extLst>
              <a:ext uri="{FF2B5EF4-FFF2-40B4-BE49-F238E27FC236}">
                <a16:creationId xmlns:a16="http://schemas.microsoft.com/office/drawing/2014/main" id="{74A85BC5-6DD5-42FA-848A-8B3E1B88856E}"/>
              </a:ext>
            </a:extLst>
          </p:cNvPr>
          <p:cNvSpPr txBox="1">
            <a:spLocks noChangeArrowheads="1"/>
          </p:cNvSpPr>
          <p:nvPr/>
        </p:nvSpPr>
        <p:spPr bwMode="auto">
          <a:xfrm>
            <a:off x="7151688" y="5334000"/>
            <a:ext cx="10668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000" b="1" u="none">
                <a:solidFill>
                  <a:schemeClr val="bg1"/>
                </a:solidFill>
                <a:latin typeface="Verdana" panose="020B0604030504040204" pitchFamily="34" charset="0"/>
              </a:rPr>
              <a:t>Inferiorno dobro</a:t>
            </a:r>
            <a:endParaRPr lang="en-GB" altLang="en-US" sz="1000" b="1" u="none">
              <a:solidFill>
                <a:schemeClr val="bg1"/>
              </a:solidFill>
              <a:latin typeface="Verdana" panose="020B0604030504040204" pitchFamily="34" charset="0"/>
            </a:endParaRPr>
          </a:p>
        </p:txBody>
      </p:sp>
      <p:sp>
        <p:nvSpPr>
          <p:cNvPr id="57354" name="TextBox 15">
            <a:extLst>
              <a:ext uri="{FF2B5EF4-FFF2-40B4-BE49-F238E27FC236}">
                <a16:creationId xmlns:a16="http://schemas.microsoft.com/office/drawing/2014/main" id="{9D1C6175-9CE0-432B-85BE-402F37A0E94D}"/>
              </a:ext>
            </a:extLst>
          </p:cNvPr>
          <p:cNvSpPr txBox="1">
            <a:spLocks noChangeArrowheads="1"/>
          </p:cNvSpPr>
          <p:nvPr/>
        </p:nvSpPr>
        <p:spPr bwMode="auto">
          <a:xfrm>
            <a:off x="7837488" y="3886200"/>
            <a:ext cx="10668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000" b="1" u="none">
                <a:solidFill>
                  <a:schemeClr val="bg1"/>
                </a:solidFill>
                <a:latin typeface="Verdana" panose="020B0604030504040204" pitchFamily="34" charset="0"/>
              </a:rPr>
              <a:t>Luksuzno</a:t>
            </a:r>
          </a:p>
          <a:p>
            <a:pPr>
              <a:spcBef>
                <a:spcPct val="0"/>
              </a:spcBef>
              <a:buClrTx/>
              <a:buSzTx/>
              <a:buFontTx/>
              <a:buNone/>
            </a:pPr>
            <a:r>
              <a:rPr lang="sr-Latn-RS" altLang="en-US" sz="1000" b="1" u="none">
                <a:solidFill>
                  <a:schemeClr val="bg1"/>
                </a:solidFill>
                <a:latin typeface="Verdana" panose="020B0604030504040204" pitchFamily="34" charset="0"/>
              </a:rPr>
              <a:t>dobro</a:t>
            </a:r>
            <a:endParaRPr lang="en-GB" altLang="en-US" sz="1000" b="1" u="none">
              <a:solidFill>
                <a:schemeClr val="bg1"/>
              </a:solidFill>
              <a:latin typeface="Verdana" panose="020B0604030504040204" pitchFamily="34" charset="0"/>
            </a:endParaRPr>
          </a:p>
        </p:txBody>
      </p:sp>
      <p:sp>
        <p:nvSpPr>
          <p:cNvPr id="57355" name="Rectangle 16">
            <a:extLst>
              <a:ext uri="{FF2B5EF4-FFF2-40B4-BE49-F238E27FC236}">
                <a16:creationId xmlns:a16="http://schemas.microsoft.com/office/drawing/2014/main" id="{B2222745-18CB-4943-865A-C5CDEE065599}"/>
              </a:ext>
            </a:extLst>
          </p:cNvPr>
          <p:cNvSpPr>
            <a:spLocks noChangeArrowheads="1"/>
          </p:cNvSpPr>
          <p:nvPr/>
        </p:nvSpPr>
        <p:spPr bwMode="auto">
          <a:xfrm>
            <a:off x="5551488" y="6226175"/>
            <a:ext cx="2209800" cy="457200"/>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sp>
        <p:nvSpPr>
          <p:cNvPr id="18" name="Rectangle 17">
            <a:extLst>
              <a:ext uri="{FF2B5EF4-FFF2-40B4-BE49-F238E27FC236}">
                <a16:creationId xmlns:a16="http://schemas.microsoft.com/office/drawing/2014/main" id="{0D80E8C2-EE06-4890-80BB-4FFA4135FCA5}"/>
              </a:ext>
            </a:extLst>
          </p:cNvPr>
          <p:cNvSpPr>
            <a:spLocks noChangeArrowheads="1"/>
          </p:cNvSpPr>
          <p:nvPr/>
        </p:nvSpPr>
        <p:spPr bwMode="auto">
          <a:xfrm>
            <a:off x="7837488" y="4267200"/>
            <a:ext cx="1250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800" u="none">
                <a:solidFill>
                  <a:schemeClr val="bg1"/>
                </a:solidFill>
                <a:latin typeface="Verdana" panose="020B0604030504040204" pitchFamily="34" charset="0"/>
              </a:rPr>
              <a:t>dohodna elastičnost </a:t>
            </a:r>
            <a:endParaRPr lang="en-GB" altLang="en-US" sz="800" u="none">
              <a:solidFill>
                <a:schemeClr val="bg1"/>
              </a:solidFill>
              <a:latin typeface="Verdana" panose="020B0604030504040204" pitchFamily="34" charset="0"/>
            </a:endParaRPr>
          </a:p>
          <a:p>
            <a:pPr>
              <a:spcBef>
                <a:spcPct val="0"/>
              </a:spcBef>
              <a:buClrTx/>
              <a:buSzTx/>
              <a:buFontTx/>
              <a:buNone/>
            </a:pPr>
            <a:r>
              <a:rPr lang="sr-Latn-RS" altLang="en-US" sz="800" u="none">
                <a:solidFill>
                  <a:schemeClr val="bg1"/>
                </a:solidFill>
                <a:latin typeface="Verdana" panose="020B0604030504040204" pitchFamily="34" charset="0"/>
              </a:rPr>
              <a:t>tražnje</a:t>
            </a:r>
            <a:r>
              <a:rPr lang="en-GB" altLang="en-US" sz="800" b="1" u="none">
                <a:solidFill>
                  <a:schemeClr val="bg1"/>
                </a:solidFill>
                <a:latin typeface="Verdana" panose="020B0604030504040204" pitchFamily="34" charset="0"/>
              </a:rPr>
              <a:t> &gt; 1</a:t>
            </a:r>
            <a:r>
              <a:rPr lang="en-GB" altLang="en-US" sz="800" u="none">
                <a:solidFill>
                  <a:schemeClr val="bg1"/>
                </a:solidFill>
                <a:latin typeface="Verdana" panose="020B0604030504040204" pitchFamily="34" charset="0"/>
              </a:rPr>
              <a:t> </a:t>
            </a:r>
          </a:p>
        </p:txBody>
      </p:sp>
      <p:sp>
        <p:nvSpPr>
          <p:cNvPr id="19" name="Rectangle 18">
            <a:extLst>
              <a:ext uri="{FF2B5EF4-FFF2-40B4-BE49-F238E27FC236}">
                <a16:creationId xmlns:a16="http://schemas.microsoft.com/office/drawing/2014/main" id="{CB0A92B9-C4E5-4EFB-9468-E987601E7C68}"/>
              </a:ext>
            </a:extLst>
          </p:cNvPr>
          <p:cNvSpPr>
            <a:spLocks noChangeArrowheads="1"/>
          </p:cNvSpPr>
          <p:nvPr/>
        </p:nvSpPr>
        <p:spPr bwMode="auto">
          <a:xfrm>
            <a:off x="7196138" y="3276600"/>
            <a:ext cx="1784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800" u="none">
                <a:solidFill>
                  <a:schemeClr val="bg1"/>
                </a:solidFill>
                <a:latin typeface="Verdana" panose="020B0604030504040204" pitchFamily="34" charset="0"/>
              </a:rPr>
              <a:t>dohodna elastičnost</a:t>
            </a:r>
            <a:endParaRPr lang="en-GB" altLang="en-US" sz="800" u="none">
              <a:solidFill>
                <a:schemeClr val="bg1"/>
              </a:solidFill>
              <a:latin typeface="Verdana" panose="020B0604030504040204" pitchFamily="34" charset="0"/>
            </a:endParaRPr>
          </a:p>
          <a:p>
            <a:pPr>
              <a:spcBef>
                <a:spcPct val="0"/>
              </a:spcBef>
              <a:buClrTx/>
              <a:buSzTx/>
              <a:buFontTx/>
              <a:buNone/>
            </a:pPr>
            <a:r>
              <a:rPr lang="en-GB" altLang="en-US" sz="800" u="none">
                <a:solidFill>
                  <a:schemeClr val="bg1"/>
                </a:solidFill>
                <a:latin typeface="Verdana" panose="020B0604030504040204" pitchFamily="34" charset="0"/>
              </a:rPr>
              <a:t>t</a:t>
            </a:r>
            <a:r>
              <a:rPr lang="sr-Latn-RS" altLang="en-US" sz="800" u="none">
                <a:solidFill>
                  <a:schemeClr val="bg1"/>
                </a:solidFill>
                <a:latin typeface="Verdana" panose="020B0604030504040204" pitchFamily="34" charset="0"/>
              </a:rPr>
              <a:t>ražnje</a:t>
            </a:r>
            <a:r>
              <a:rPr lang="en-GB" altLang="en-US" sz="800" b="1" u="none">
                <a:solidFill>
                  <a:schemeClr val="bg1"/>
                </a:solidFill>
                <a:latin typeface="Verdana" panose="020B0604030504040204" pitchFamily="34" charset="0"/>
              </a:rPr>
              <a:t> =1</a:t>
            </a:r>
            <a:r>
              <a:rPr lang="en-GB" altLang="en-US" sz="800" u="none">
                <a:solidFill>
                  <a:schemeClr val="bg1"/>
                </a:solidFill>
                <a:latin typeface="Verdana" panose="020B0604030504040204" pitchFamily="34" charset="0"/>
              </a:rPr>
              <a:t> </a:t>
            </a:r>
          </a:p>
        </p:txBody>
      </p:sp>
      <p:sp>
        <p:nvSpPr>
          <p:cNvPr id="20" name="Rectangle 19">
            <a:extLst>
              <a:ext uri="{FF2B5EF4-FFF2-40B4-BE49-F238E27FC236}">
                <a16:creationId xmlns:a16="http://schemas.microsoft.com/office/drawing/2014/main" id="{36341E1F-FC7C-4932-A29D-2FE6F422280D}"/>
              </a:ext>
            </a:extLst>
          </p:cNvPr>
          <p:cNvSpPr>
            <a:spLocks noChangeArrowheads="1"/>
          </p:cNvSpPr>
          <p:nvPr/>
        </p:nvSpPr>
        <p:spPr bwMode="auto">
          <a:xfrm>
            <a:off x="7989888" y="5334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800" u="none">
                <a:solidFill>
                  <a:schemeClr val="bg1"/>
                </a:solidFill>
                <a:latin typeface="Verdana" panose="020B0604030504040204" pitchFamily="34" charset="0"/>
              </a:rPr>
              <a:t>dohodna elastičnost </a:t>
            </a:r>
            <a:endParaRPr lang="en-GB" altLang="en-US" sz="800" u="none">
              <a:solidFill>
                <a:schemeClr val="bg1"/>
              </a:solidFill>
              <a:latin typeface="Verdana" panose="020B0604030504040204" pitchFamily="34" charset="0"/>
            </a:endParaRPr>
          </a:p>
          <a:p>
            <a:pPr>
              <a:spcBef>
                <a:spcPct val="0"/>
              </a:spcBef>
              <a:buClrTx/>
              <a:buSzTx/>
              <a:buFontTx/>
              <a:buNone/>
            </a:pPr>
            <a:r>
              <a:rPr lang="en-GB" altLang="en-US" sz="800" u="none">
                <a:solidFill>
                  <a:schemeClr val="bg1"/>
                </a:solidFill>
                <a:latin typeface="Verdana" panose="020B0604030504040204" pitchFamily="34" charset="0"/>
              </a:rPr>
              <a:t>t</a:t>
            </a:r>
            <a:r>
              <a:rPr lang="sr-Latn-RS" altLang="en-US" sz="800" u="none">
                <a:solidFill>
                  <a:schemeClr val="bg1"/>
                </a:solidFill>
                <a:latin typeface="Verdana" panose="020B0604030504040204" pitchFamily="34" charset="0"/>
              </a:rPr>
              <a:t>ražnje</a:t>
            </a:r>
            <a:r>
              <a:rPr lang="en-GB" altLang="en-US" sz="800" b="1" u="none">
                <a:solidFill>
                  <a:schemeClr val="bg1"/>
                </a:solidFill>
                <a:latin typeface="Verdana" panose="020B0604030504040204" pitchFamily="34" charset="0"/>
              </a:rPr>
              <a:t> </a:t>
            </a:r>
            <a:r>
              <a:rPr lang="en-GB" altLang="en-US" sz="800" u="none">
                <a:solidFill>
                  <a:schemeClr val="bg1"/>
                </a:solidFill>
                <a:latin typeface="Verdana" panose="020B0604030504040204" pitchFamily="34" charset="0"/>
              </a:rPr>
              <a:t>&lt; 1 </a:t>
            </a:r>
          </a:p>
        </p:txBody>
      </p:sp>
      <p:sp>
        <p:nvSpPr>
          <p:cNvPr id="57359" name="TextBox 21">
            <a:extLst>
              <a:ext uri="{FF2B5EF4-FFF2-40B4-BE49-F238E27FC236}">
                <a16:creationId xmlns:a16="http://schemas.microsoft.com/office/drawing/2014/main" id="{55FC5AAD-6E55-483D-A0F0-649C7B8318F4}"/>
              </a:ext>
            </a:extLst>
          </p:cNvPr>
          <p:cNvSpPr txBox="1">
            <a:spLocks noChangeArrowheads="1"/>
          </p:cNvSpPr>
          <p:nvPr/>
        </p:nvSpPr>
        <p:spPr bwMode="auto">
          <a:xfrm>
            <a:off x="6435725" y="3900488"/>
            <a:ext cx="197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1200" b="1" u="none">
                <a:solidFill>
                  <a:schemeClr val="bg2"/>
                </a:solidFill>
              </a:rPr>
              <a:t>Rast tražnje </a:t>
            </a:r>
            <a:endParaRPr lang="en-GB" altLang="en-US" sz="1200" b="1" u="none">
              <a:solidFill>
                <a:schemeClr val="bg2"/>
              </a:solidFill>
            </a:endParaRPr>
          </a:p>
        </p:txBody>
      </p:sp>
      <p:sp>
        <p:nvSpPr>
          <p:cNvPr id="3" name="Slide Number Placeholder 2">
            <a:extLst>
              <a:ext uri="{FF2B5EF4-FFF2-40B4-BE49-F238E27FC236}">
                <a16:creationId xmlns:a16="http://schemas.microsoft.com/office/drawing/2014/main" id="{952B3846-F688-4AA5-9764-F5BED35D3D68}"/>
              </a:ext>
            </a:extLst>
          </p:cNvPr>
          <p:cNvSpPr>
            <a:spLocks noGrp="1"/>
          </p:cNvSpPr>
          <p:nvPr>
            <p:ph type="sldNum" sz="quarter" idx="12"/>
          </p:nvPr>
        </p:nvSpPr>
        <p:spPr/>
        <p:txBody>
          <a:bodyPr/>
          <a:lstStyle/>
          <a:p>
            <a:pPr>
              <a:defRPr/>
            </a:pPr>
            <a:fld id="{6281B611-CECF-4CCB-AED1-D98E28F34150}" type="slidenum">
              <a:rPr lang="en-US" smtClean="0"/>
              <a:pPr>
                <a:defRPr/>
              </a:pPr>
              <a:t>96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4A09-7685-4768-8586-3D0266F598F4}"/>
              </a:ext>
            </a:extLst>
          </p:cNvPr>
          <p:cNvSpPr>
            <a:spLocks noGrp="1"/>
          </p:cNvSpPr>
          <p:nvPr>
            <p:ph type="title"/>
          </p:nvPr>
        </p:nvSpPr>
        <p:spPr/>
        <p:txBody>
          <a:bodyPr/>
          <a:lstStyle/>
          <a:p>
            <a:pPr>
              <a:defRPr/>
            </a:pPr>
            <a:r>
              <a:rPr lang="en-GB" sz="3600" dirty="0"/>
              <a:t>D</a:t>
            </a:r>
            <a:r>
              <a:rPr lang="sr-Latn-RS" sz="3600" dirty="0"/>
              <a:t>va izuzetka – </a:t>
            </a:r>
            <a:r>
              <a:rPr lang="en-GB" sz="3600" dirty="0" err="1"/>
              <a:t>cenovna</a:t>
            </a:r>
            <a:r>
              <a:rPr lang="en-GB" sz="3600" dirty="0"/>
              <a:t> </a:t>
            </a:r>
            <a:r>
              <a:rPr lang="en-GB" sz="3600" dirty="0" err="1"/>
              <a:t>elasti</a:t>
            </a:r>
            <a:r>
              <a:rPr lang="sr-Latn-RS" sz="3600" dirty="0"/>
              <a:t>čnost tražnje - pozitivna</a:t>
            </a:r>
            <a:endParaRPr lang="en-GB" sz="3600" dirty="0"/>
          </a:p>
        </p:txBody>
      </p:sp>
      <p:sp>
        <p:nvSpPr>
          <p:cNvPr id="5" name="Content Placeholder 2">
            <a:extLst>
              <a:ext uri="{FF2B5EF4-FFF2-40B4-BE49-F238E27FC236}">
                <a16:creationId xmlns:a16="http://schemas.microsoft.com/office/drawing/2014/main" id="{F514A633-FAEE-4253-AABF-98DBC61D18BB}"/>
              </a:ext>
            </a:extLst>
          </p:cNvPr>
          <p:cNvSpPr>
            <a:spLocks noGrp="1"/>
          </p:cNvSpPr>
          <p:nvPr>
            <p:ph sz="half" idx="1"/>
          </p:nvPr>
        </p:nvSpPr>
        <p:spPr>
          <a:xfrm>
            <a:off x="304800" y="1981200"/>
            <a:ext cx="4457700" cy="4724400"/>
          </a:xfrm>
        </p:spPr>
        <p:txBody>
          <a:bodyPr/>
          <a:lstStyle/>
          <a:p>
            <a:pPr>
              <a:defRPr/>
            </a:pPr>
            <a:r>
              <a:rPr lang="sr-Latn-RS" sz="2400" b="1" dirty="0"/>
              <a:t>Gifenovo dobro</a:t>
            </a:r>
            <a:r>
              <a:rPr lang="sr-Latn-RS" sz="2400" dirty="0"/>
              <a:t> - inferiorno</a:t>
            </a:r>
          </a:p>
          <a:p>
            <a:pPr lvl="1">
              <a:defRPr/>
            </a:pPr>
            <a:r>
              <a:rPr lang="en-GB" sz="2000" dirty="0"/>
              <a:t>A</a:t>
            </a:r>
            <a:r>
              <a:rPr lang="sr-Latn-RS" sz="2000" dirty="0"/>
              <a:t>ko raste cena hleba, odustaje se od mesa i kupuje više hleba (dohodni efekat jači od supstitucionog)</a:t>
            </a:r>
          </a:p>
          <a:p>
            <a:pPr lvl="1">
              <a:defRPr/>
            </a:pPr>
            <a:endParaRPr lang="en-GB" dirty="0"/>
          </a:p>
          <a:p>
            <a:pPr>
              <a:defRPr/>
            </a:pPr>
            <a:r>
              <a:rPr lang="en-GB" sz="2400" b="1" dirty="0"/>
              <a:t>Veblen</a:t>
            </a:r>
            <a:r>
              <a:rPr lang="sr-Latn-RS" sz="2400" b="1" dirty="0"/>
              <a:t>ovo dobro </a:t>
            </a:r>
            <a:r>
              <a:rPr lang="sr-Latn-RS" sz="2400" dirty="0"/>
              <a:t>– luksuzno</a:t>
            </a:r>
          </a:p>
          <a:p>
            <a:pPr lvl="1">
              <a:defRPr/>
            </a:pPr>
            <a:r>
              <a:rPr lang="en-GB" sz="1800" dirty="0"/>
              <a:t>S</a:t>
            </a:r>
            <a:r>
              <a:rPr lang="sr-Latn-RS" sz="1800" dirty="0"/>
              <a:t>a rastom cena ljudi kupuju više jer smatraju da je boljeg kvaliteta </a:t>
            </a:r>
            <a:r>
              <a:rPr lang="en-GB" dirty="0"/>
              <a:t> </a:t>
            </a:r>
          </a:p>
        </p:txBody>
      </p:sp>
      <p:pic>
        <p:nvPicPr>
          <p:cNvPr id="10244" name="Content Placeholder 4" descr="veblen-goog-demand-curve.jpg?w=401&amp;h=310">
            <a:extLst>
              <a:ext uri="{FF2B5EF4-FFF2-40B4-BE49-F238E27FC236}">
                <a16:creationId xmlns:a16="http://schemas.microsoft.com/office/drawing/2014/main" id="{A31B2990-B7DF-4849-AF34-1FD4710607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94288" y="4314825"/>
            <a:ext cx="3505200" cy="2508250"/>
          </a:xfrm>
        </p:spPr>
      </p:pic>
      <p:sp>
        <p:nvSpPr>
          <p:cNvPr id="58373" name="AutoShape 2" descr="&amp;Rcy;&amp;iecy;&amp;zcy;&amp;ucy;&amp;lcy;&amp;tcy;&amp;acy;&amp;tcy; &amp;scy;&amp;lcy;&amp;icy;&amp;kcy;&amp;acy; &amp;zcy;&amp;acy; inferior goods definition">
            <a:extLst>
              <a:ext uri="{FF2B5EF4-FFF2-40B4-BE49-F238E27FC236}">
                <a16:creationId xmlns:a16="http://schemas.microsoft.com/office/drawing/2014/main" id="{F5081760-5ADA-4516-9437-CACDED6FA90D}"/>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GB" altLang="en-US" sz="1800">
              <a:latin typeface="Verdana" panose="020B0604030504040204" pitchFamily="34" charset="0"/>
            </a:endParaRPr>
          </a:p>
        </p:txBody>
      </p:sp>
      <p:pic>
        <p:nvPicPr>
          <p:cNvPr id="10246" name="Picture 7" descr="giffen-good.jpg">
            <a:extLst>
              <a:ext uri="{FF2B5EF4-FFF2-40B4-BE49-F238E27FC236}">
                <a16:creationId xmlns:a16="http://schemas.microsoft.com/office/drawing/2014/main" id="{7CF31455-6638-4296-8512-5B5B14206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33216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E1FA8A-0626-4C44-926B-C4541C9363F0}"/>
              </a:ext>
            </a:extLst>
          </p:cNvPr>
          <p:cNvSpPr txBox="1">
            <a:spLocks noChangeArrowheads="1"/>
          </p:cNvSpPr>
          <p:nvPr/>
        </p:nvSpPr>
        <p:spPr bwMode="auto">
          <a:xfrm>
            <a:off x="6438900" y="314007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a:solidFill>
                  <a:srgbClr val="FF5050"/>
                </a:solidFill>
              </a:rPr>
              <a:t>A trebalo bi....</a:t>
            </a:r>
            <a:endParaRPr lang="en-GB" altLang="en-US">
              <a:solidFill>
                <a:srgbClr val="FF5050"/>
              </a:solidFill>
            </a:endParaRPr>
          </a:p>
        </p:txBody>
      </p:sp>
      <p:cxnSp>
        <p:nvCxnSpPr>
          <p:cNvPr id="6" name="Straight Connector 5">
            <a:extLst>
              <a:ext uri="{FF2B5EF4-FFF2-40B4-BE49-F238E27FC236}">
                <a16:creationId xmlns:a16="http://schemas.microsoft.com/office/drawing/2014/main" id="{225AF844-150C-451D-9448-FAC3DA22250B}"/>
              </a:ext>
            </a:extLst>
          </p:cNvPr>
          <p:cNvCxnSpPr>
            <a:cxnSpLocks/>
          </p:cNvCxnSpPr>
          <p:nvPr/>
        </p:nvCxnSpPr>
        <p:spPr bwMode="auto">
          <a:xfrm>
            <a:off x="5832475" y="3533775"/>
            <a:ext cx="2168525" cy="276225"/>
          </a:xfrm>
          <a:prstGeom prst="line">
            <a:avLst/>
          </a:prstGeom>
          <a:noFill/>
          <a:ln w="28575" algn="ctr">
            <a:solidFill>
              <a:srgbClr val="FF0000"/>
            </a:solidFill>
            <a:round/>
            <a:headEnd/>
            <a:tailEnd/>
          </a:ln>
        </p:spPr>
      </p:cxnSp>
      <p:cxnSp>
        <p:nvCxnSpPr>
          <p:cNvPr id="58377" name="Straight Arrow Connector 9">
            <a:extLst>
              <a:ext uri="{FF2B5EF4-FFF2-40B4-BE49-F238E27FC236}">
                <a16:creationId xmlns:a16="http://schemas.microsoft.com/office/drawing/2014/main" id="{A5E02C18-4905-47EC-A12B-2E94DBCAAE4D}"/>
              </a:ext>
            </a:extLst>
          </p:cNvPr>
          <p:cNvCxnSpPr>
            <a:cxnSpLocks noChangeShapeType="1"/>
          </p:cNvCxnSpPr>
          <p:nvPr/>
        </p:nvCxnSpPr>
        <p:spPr bwMode="auto">
          <a:xfrm>
            <a:off x="7391400" y="1981200"/>
            <a:ext cx="152400" cy="533400"/>
          </a:xfrm>
          <a:prstGeom prst="straightConnector1">
            <a:avLst/>
          </a:prstGeom>
          <a:noFill/>
          <a:ln w="9525" algn="ctr">
            <a:solidFill>
              <a:schemeClr val="tx1"/>
            </a:solidFill>
            <a:round/>
            <a:headEnd/>
            <a:tailEnd type="triangle" w="med" len="med"/>
          </a:ln>
        </p:spPr>
      </p:cxnSp>
      <p:grpSp>
        <p:nvGrpSpPr>
          <p:cNvPr id="22" name="Group 21">
            <a:extLst>
              <a:ext uri="{FF2B5EF4-FFF2-40B4-BE49-F238E27FC236}">
                <a16:creationId xmlns:a16="http://schemas.microsoft.com/office/drawing/2014/main" id="{CE58A0A2-6DDA-4CE2-A3B6-2797509BC483}"/>
              </a:ext>
            </a:extLst>
          </p:cNvPr>
          <p:cNvGrpSpPr>
            <a:grpSpLocks/>
          </p:cNvGrpSpPr>
          <p:nvPr/>
        </p:nvGrpSpPr>
        <p:grpSpPr bwMode="auto">
          <a:xfrm>
            <a:off x="5124450" y="1643063"/>
            <a:ext cx="3581400" cy="2579687"/>
            <a:chOff x="5373216" y="4353757"/>
            <a:chExt cx="3581400" cy="2579152"/>
          </a:xfrm>
        </p:grpSpPr>
        <p:grpSp>
          <p:nvGrpSpPr>
            <p:cNvPr id="58381" name="Group 18">
              <a:extLst>
                <a:ext uri="{FF2B5EF4-FFF2-40B4-BE49-F238E27FC236}">
                  <a16:creationId xmlns:a16="http://schemas.microsoft.com/office/drawing/2014/main" id="{C4D29F73-208C-44D7-921C-061C0F71DEBA}"/>
                </a:ext>
              </a:extLst>
            </p:cNvPr>
            <p:cNvGrpSpPr>
              <a:grpSpLocks/>
            </p:cNvGrpSpPr>
            <p:nvPr/>
          </p:nvGrpSpPr>
          <p:grpSpPr bwMode="auto">
            <a:xfrm>
              <a:off x="5373216" y="4353757"/>
              <a:ext cx="3581400" cy="2579152"/>
              <a:chOff x="5181600" y="1670586"/>
              <a:chExt cx="3581400" cy="2579152"/>
            </a:xfrm>
          </p:grpSpPr>
          <p:grpSp>
            <p:nvGrpSpPr>
              <p:cNvPr id="58383" name="Group 14">
                <a:extLst>
                  <a:ext uri="{FF2B5EF4-FFF2-40B4-BE49-F238E27FC236}">
                    <a16:creationId xmlns:a16="http://schemas.microsoft.com/office/drawing/2014/main" id="{8657F1D3-E9D9-4936-9A1E-8ED57AC8DCBA}"/>
                  </a:ext>
                </a:extLst>
              </p:cNvPr>
              <p:cNvGrpSpPr>
                <a:grpSpLocks/>
              </p:cNvGrpSpPr>
              <p:nvPr/>
            </p:nvGrpSpPr>
            <p:grpSpPr bwMode="auto">
              <a:xfrm>
                <a:off x="5181600" y="1752600"/>
                <a:ext cx="3505200" cy="2497138"/>
                <a:chOff x="5181600" y="1752600"/>
                <a:chExt cx="3505200" cy="2497138"/>
              </a:xfrm>
            </p:grpSpPr>
            <p:pic>
              <p:nvPicPr>
                <p:cNvPr id="58389" name="Content Placeholder 4" descr="ANd9GcQIO5Ej6DLEmJZBzaI9NyzDPZYV-QyKSSaSXeVCDyndRUQ-JcrOew">
                  <a:extLst>
                    <a:ext uri="{FF2B5EF4-FFF2-40B4-BE49-F238E27FC236}">
                      <a16:creationId xmlns:a16="http://schemas.microsoft.com/office/drawing/2014/main" id="{20AA26F6-8E46-413D-B0F6-5BEC876E1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505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0" name="Rectangle 11">
                  <a:extLst>
                    <a:ext uri="{FF2B5EF4-FFF2-40B4-BE49-F238E27FC236}">
                      <a16:creationId xmlns:a16="http://schemas.microsoft.com/office/drawing/2014/main" id="{E98812A3-7867-45F7-BD4E-14705F02392C}"/>
                    </a:ext>
                  </a:extLst>
                </p:cNvPr>
                <p:cNvSpPr>
                  <a:spLocks noChangeArrowheads="1"/>
                </p:cNvSpPr>
                <p:nvPr/>
              </p:nvSpPr>
              <p:spPr bwMode="auto">
                <a:xfrm>
                  <a:off x="7239000" y="2133600"/>
                  <a:ext cx="1157037" cy="228600"/>
                </a:xfrm>
                <a:prstGeom prst="rect">
                  <a:avLst/>
                </a:prstGeom>
                <a:solidFill>
                  <a:schemeClr val="tx1"/>
                </a:solidFill>
                <a:ln w="9525" algn="ctr">
                  <a:solidFill>
                    <a:schemeClr val="tx1"/>
                  </a:solidFill>
                  <a:round/>
                  <a:headEnd/>
                  <a:tailEnd/>
                </a:ln>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58391" name="Rectangle 15">
                  <a:extLst>
                    <a:ext uri="{FF2B5EF4-FFF2-40B4-BE49-F238E27FC236}">
                      <a16:creationId xmlns:a16="http://schemas.microsoft.com/office/drawing/2014/main" id="{A44B4BB1-21D9-46CB-A0DD-C1133727C2F3}"/>
                    </a:ext>
                  </a:extLst>
                </p:cNvPr>
                <p:cNvSpPr>
                  <a:spLocks noChangeArrowheads="1"/>
                </p:cNvSpPr>
                <p:nvPr/>
              </p:nvSpPr>
              <p:spPr bwMode="auto">
                <a:xfrm>
                  <a:off x="7315200" y="2286000"/>
                  <a:ext cx="381000" cy="228600"/>
                </a:xfrm>
                <a:prstGeom prst="rect">
                  <a:avLst/>
                </a:prstGeom>
                <a:solidFill>
                  <a:schemeClr val="tx1"/>
                </a:solidFill>
                <a:ln w="9525" algn="ctr">
                  <a:solidFill>
                    <a:schemeClr val="tx1"/>
                  </a:solidFill>
                  <a:round/>
                  <a:headEnd/>
                  <a:tailEnd/>
                </a:ln>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grpSp>
          <p:sp>
            <p:nvSpPr>
              <p:cNvPr id="58384" name="TextBox 7">
                <a:extLst>
                  <a:ext uri="{FF2B5EF4-FFF2-40B4-BE49-F238E27FC236}">
                    <a16:creationId xmlns:a16="http://schemas.microsoft.com/office/drawing/2014/main" id="{AAE5FE62-F7AC-4BF0-B564-97CC3701A4C8}"/>
                  </a:ext>
                </a:extLst>
              </p:cNvPr>
              <p:cNvSpPr txBox="1">
                <a:spLocks noChangeArrowheads="1"/>
              </p:cNvSpPr>
              <p:nvPr/>
            </p:nvSpPr>
            <p:spPr bwMode="auto">
              <a:xfrm>
                <a:off x="7353300" y="2006025"/>
                <a:ext cx="14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Tačka gde dobro zazume </a:t>
                </a:r>
              </a:p>
              <a:p>
                <a:r>
                  <a:rPr lang="sr-Latn-RS" altLang="en-US" sz="800" b="1" u="none">
                    <a:solidFill>
                      <a:schemeClr val="bg2"/>
                    </a:solidFill>
                  </a:rPr>
                  <a:t>ceo </a:t>
                </a:r>
              </a:p>
              <a:p>
                <a:r>
                  <a:rPr lang="sr-Latn-RS" altLang="en-US" sz="800" b="1" u="none">
                    <a:solidFill>
                      <a:schemeClr val="bg2"/>
                    </a:solidFill>
                  </a:rPr>
                  <a:t>budžet</a:t>
                </a:r>
                <a:endParaRPr lang="en-GB" altLang="en-US" sz="800" b="1" u="none">
                  <a:solidFill>
                    <a:schemeClr val="bg2"/>
                  </a:solidFill>
                </a:endParaRPr>
              </a:p>
            </p:txBody>
          </p:sp>
          <p:sp>
            <p:nvSpPr>
              <p:cNvPr id="58385" name="TextBox 16">
                <a:extLst>
                  <a:ext uri="{FF2B5EF4-FFF2-40B4-BE49-F238E27FC236}">
                    <a16:creationId xmlns:a16="http://schemas.microsoft.com/office/drawing/2014/main" id="{8E990395-5FF4-48CE-B903-16E9F15C4B23}"/>
                  </a:ext>
                </a:extLst>
              </p:cNvPr>
              <p:cNvSpPr txBox="1">
                <a:spLocks noChangeArrowheads="1"/>
              </p:cNvSpPr>
              <p:nvPr/>
            </p:nvSpPr>
            <p:spPr bwMode="auto">
              <a:xfrm>
                <a:off x="7505700" y="3276600"/>
                <a:ext cx="1104900"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Rang Gifenovog dobra</a:t>
                </a:r>
              </a:p>
            </p:txBody>
          </p:sp>
          <p:sp>
            <p:nvSpPr>
              <p:cNvPr id="58386" name="TextBox 17">
                <a:extLst>
                  <a:ext uri="{FF2B5EF4-FFF2-40B4-BE49-F238E27FC236}">
                    <a16:creationId xmlns:a16="http://schemas.microsoft.com/office/drawing/2014/main" id="{776597EC-4ADC-45CB-A838-7E35C8E36D57}"/>
                  </a:ext>
                </a:extLst>
              </p:cNvPr>
              <p:cNvSpPr txBox="1">
                <a:spLocks noChangeArrowheads="1"/>
              </p:cNvSpPr>
              <p:nvPr/>
            </p:nvSpPr>
            <p:spPr bwMode="auto">
              <a:xfrm>
                <a:off x="5734050" y="2773267"/>
                <a:ext cx="140970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Jedino dobro koje se troši je Gifenovo dobro</a:t>
                </a:r>
              </a:p>
            </p:txBody>
          </p:sp>
          <p:sp>
            <p:nvSpPr>
              <p:cNvPr id="58387" name="Rectangle 12">
                <a:extLst>
                  <a:ext uri="{FF2B5EF4-FFF2-40B4-BE49-F238E27FC236}">
                    <a16:creationId xmlns:a16="http://schemas.microsoft.com/office/drawing/2014/main" id="{C703B798-15E0-406E-9FCF-51D3B23F5446}"/>
                  </a:ext>
                </a:extLst>
              </p:cNvPr>
              <p:cNvSpPr>
                <a:spLocks noChangeArrowheads="1"/>
              </p:cNvSpPr>
              <p:nvPr/>
            </p:nvSpPr>
            <p:spPr bwMode="auto">
              <a:xfrm>
                <a:off x="6035752" y="1670586"/>
                <a:ext cx="2170787"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b="1" u="none">
                    <a:solidFill>
                      <a:schemeClr val="bg2"/>
                    </a:solidFill>
                  </a:rPr>
                  <a:t>Gifenovo dobro</a:t>
                </a:r>
                <a:endParaRPr lang="en-GB" altLang="en-US"/>
              </a:p>
            </p:txBody>
          </p:sp>
          <p:sp>
            <p:nvSpPr>
              <p:cNvPr id="58388" name="Rectangle 19">
                <a:extLst>
                  <a:ext uri="{FF2B5EF4-FFF2-40B4-BE49-F238E27FC236}">
                    <a16:creationId xmlns:a16="http://schemas.microsoft.com/office/drawing/2014/main" id="{2F0562A6-6DE2-4D3D-80C7-AAEA87CBC03B}"/>
                  </a:ext>
                </a:extLst>
              </p:cNvPr>
              <p:cNvSpPr>
                <a:spLocks noChangeArrowheads="1"/>
              </p:cNvSpPr>
              <p:nvPr/>
            </p:nvSpPr>
            <p:spPr bwMode="auto">
              <a:xfrm>
                <a:off x="6704994" y="3960168"/>
                <a:ext cx="686406"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900" b="1" u="none">
                    <a:solidFill>
                      <a:schemeClr val="bg2"/>
                    </a:solidFill>
                  </a:rPr>
                  <a:t>količina</a:t>
                </a:r>
                <a:endParaRPr lang="en-GB" altLang="en-US" sz="900" b="1"/>
              </a:p>
            </p:txBody>
          </p:sp>
        </p:grpSp>
        <p:sp>
          <p:nvSpPr>
            <p:cNvPr id="58382" name="Rectangle 20">
              <a:extLst>
                <a:ext uri="{FF2B5EF4-FFF2-40B4-BE49-F238E27FC236}">
                  <a16:creationId xmlns:a16="http://schemas.microsoft.com/office/drawing/2014/main" id="{9D6D2E79-4EEF-43E0-9EF1-D0C8E0265FFD}"/>
                </a:ext>
              </a:extLst>
            </p:cNvPr>
            <p:cNvSpPr>
              <a:spLocks noChangeArrowheads="1"/>
            </p:cNvSpPr>
            <p:nvPr/>
          </p:nvSpPr>
          <p:spPr bwMode="auto">
            <a:xfrm rot="-5400000">
              <a:off x="5141826" y="5358672"/>
              <a:ext cx="838200"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900" b="1" u="none">
                  <a:solidFill>
                    <a:schemeClr val="bg2"/>
                  </a:solidFill>
                </a:rPr>
                <a:t>cena</a:t>
              </a:r>
              <a:endParaRPr lang="en-GB" altLang="en-US" sz="900" b="1"/>
            </a:p>
          </p:txBody>
        </p:sp>
      </p:grpSp>
      <p:sp>
        <p:nvSpPr>
          <p:cNvPr id="10252" name="Arc 10251">
            <a:extLst>
              <a:ext uri="{FF2B5EF4-FFF2-40B4-BE49-F238E27FC236}">
                <a16:creationId xmlns:a16="http://schemas.microsoft.com/office/drawing/2014/main" id="{39DB6899-EA3F-4F7A-938D-23379B531D32}"/>
              </a:ext>
            </a:extLst>
          </p:cNvPr>
          <p:cNvSpPr/>
          <p:nvPr/>
        </p:nvSpPr>
        <p:spPr bwMode="auto">
          <a:xfrm rot="16200000">
            <a:off x="6473031" y="4339432"/>
            <a:ext cx="1114425" cy="1941512"/>
          </a:xfrm>
          <a:prstGeom prst="arc">
            <a:avLst/>
          </a:prstGeom>
          <a:noFill/>
          <a:ln w="44450" cap="flat" cmpd="sng" algn="ctr">
            <a:solidFill>
              <a:srgbClr val="FF0000"/>
            </a:solidFill>
            <a:prstDash val="solid"/>
            <a:round/>
            <a:headEnd type="none" w="med" len="med"/>
            <a:tailEnd type="none" w="med" len="med"/>
          </a:ln>
          <a:effectLst/>
        </p:spPr>
        <p:txBody>
          <a:bodyPr/>
          <a:lstStyle/>
          <a:p>
            <a:pPr>
              <a:defRPr/>
            </a:pPr>
            <a:endParaRPr lang="en-GB"/>
          </a:p>
        </p:txBody>
      </p:sp>
      <p:sp>
        <p:nvSpPr>
          <p:cNvPr id="45" name="Arc 44">
            <a:extLst>
              <a:ext uri="{FF2B5EF4-FFF2-40B4-BE49-F238E27FC236}">
                <a16:creationId xmlns:a16="http://schemas.microsoft.com/office/drawing/2014/main" id="{D271A74D-07C1-40A2-BDA8-2714DA274DFF}"/>
              </a:ext>
            </a:extLst>
          </p:cNvPr>
          <p:cNvSpPr/>
          <p:nvPr/>
        </p:nvSpPr>
        <p:spPr bwMode="auto">
          <a:xfrm rot="15709169" flipH="1" flipV="1">
            <a:off x="5568157" y="1161256"/>
            <a:ext cx="869950" cy="3786187"/>
          </a:xfrm>
          <a:prstGeom prst="arc">
            <a:avLst/>
          </a:prstGeom>
          <a:noFill/>
          <a:ln w="44450" cap="flat" cmpd="sng" algn="ctr">
            <a:solidFill>
              <a:srgbClr val="FF0000"/>
            </a:solidFill>
            <a:prstDash val="solid"/>
            <a:round/>
            <a:headEnd type="none" w="med" len="med"/>
            <a:tailEnd type="none" w="med" len="med"/>
          </a:ln>
          <a:effectLst/>
        </p:spPr>
        <p:txBody>
          <a:bodyPr/>
          <a:lstStyle/>
          <a:p>
            <a:pPr>
              <a:defRPr/>
            </a:pPr>
            <a:endParaRPr lang="en-GB"/>
          </a:p>
        </p:txBody>
      </p:sp>
      <p:sp>
        <p:nvSpPr>
          <p:cNvPr id="4" name="Slide Number Placeholder 3">
            <a:extLst>
              <a:ext uri="{FF2B5EF4-FFF2-40B4-BE49-F238E27FC236}">
                <a16:creationId xmlns:a16="http://schemas.microsoft.com/office/drawing/2014/main" id="{E85A648A-C89F-4165-A5BE-D965B0EB623D}"/>
              </a:ext>
            </a:extLst>
          </p:cNvPr>
          <p:cNvSpPr>
            <a:spLocks noGrp="1"/>
          </p:cNvSpPr>
          <p:nvPr>
            <p:ph type="sldNum" sz="quarter" idx="12"/>
          </p:nvPr>
        </p:nvSpPr>
        <p:spPr/>
        <p:txBody>
          <a:bodyPr/>
          <a:lstStyle/>
          <a:p>
            <a:pPr>
              <a:defRPr/>
            </a:pPr>
            <a:fld id="{6281B611-CECF-4CCB-AED1-D98E28F34150}" type="slidenum">
              <a:rPr lang="en-US" smtClean="0"/>
              <a:pPr>
                <a:defRPr/>
              </a:pPr>
              <a:t>97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4A85-C625-4BBC-A882-A80320E314EA}"/>
              </a:ext>
            </a:extLst>
          </p:cNvPr>
          <p:cNvSpPr>
            <a:spLocks noGrp="1"/>
          </p:cNvSpPr>
          <p:nvPr>
            <p:ph type="title"/>
          </p:nvPr>
        </p:nvSpPr>
        <p:spPr/>
        <p:txBody>
          <a:bodyPr/>
          <a:lstStyle/>
          <a:p>
            <a:pPr>
              <a:defRPr/>
            </a:pPr>
            <a:r>
              <a:rPr lang="en-GB" dirty="0"/>
              <a:t>D</a:t>
            </a:r>
            <a:r>
              <a:rPr lang="sr-Latn-RS" dirty="0"/>
              <a:t>ohodni i supstitcioni efekat Gifenovog  dobra</a:t>
            </a:r>
            <a:endParaRPr lang="en-GB" dirty="0"/>
          </a:p>
        </p:txBody>
      </p:sp>
      <p:sp>
        <p:nvSpPr>
          <p:cNvPr id="3" name="Content Placeholder 2">
            <a:extLst>
              <a:ext uri="{FF2B5EF4-FFF2-40B4-BE49-F238E27FC236}">
                <a16:creationId xmlns:a16="http://schemas.microsoft.com/office/drawing/2014/main" id="{AF73ECD3-28E6-43D4-94F4-174EC44EAC2F}"/>
              </a:ext>
            </a:extLst>
          </p:cNvPr>
          <p:cNvSpPr>
            <a:spLocks noGrp="1"/>
          </p:cNvSpPr>
          <p:nvPr>
            <p:ph sz="half" idx="1"/>
          </p:nvPr>
        </p:nvSpPr>
        <p:spPr/>
        <p:txBody>
          <a:bodyPr/>
          <a:lstStyle/>
          <a:p>
            <a:pPr>
              <a:defRPr/>
            </a:pPr>
            <a:r>
              <a:rPr lang="sr-Latn-RS" sz="2000" b="1" u="sng" dirty="0"/>
              <a:t>Supstitucioni efekat je negativan </a:t>
            </a:r>
            <a:r>
              <a:rPr lang="sr-Latn-RS" sz="2000" dirty="0"/>
              <a:t>za svako dobro koje se suočava sa rastom cena</a:t>
            </a:r>
            <a:endParaRPr lang="en-GB" sz="2000" dirty="0"/>
          </a:p>
        </p:txBody>
      </p:sp>
      <p:sp>
        <p:nvSpPr>
          <p:cNvPr id="4" name="Content Placeholder 3">
            <a:extLst>
              <a:ext uri="{FF2B5EF4-FFF2-40B4-BE49-F238E27FC236}">
                <a16:creationId xmlns:a16="http://schemas.microsoft.com/office/drawing/2014/main" id="{FD77FA2A-4094-4BBB-9F4C-CC8CCCF0AD58}"/>
              </a:ext>
            </a:extLst>
          </p:cNvPr>
          <p:cNvSpPr>
            <a:spLocks noGrp="1"/>
          </p:cNvSpPr>
          <p:nvPr>
            <p:ph sz="half" idx="2"/>
          </p:nvPr>
        </p:nvSpPr>
        <p:spPr>
          <a:xfrm>
            <a:off x="352425" y="3429000"/>
            <a:ext cx="3695700" cy="1905000"/>
          </a:xfrm>
        </p:spPr>
        <p:txBody>
          <a:bodyPr/>
          <a:lstStyle/>
          <a:p>
            <a:pPr>
              <a:defRPr/>
            </a:pPr>
            <a:r>
              <a:rPr lang="sr-Latn-RS" sz="2000" b="1" u="sng" dirty="0"/>
              <a:t>Dohodni efekat </a:t>
            </a:r>
            <a:r>
              <a:rPr lang="sr-Latn-RS" sz="2000" b="1" dirty="0"/>
              <a:t>- pozitivan </a:t>
            </a:r>
            <a:r>
              <a:rPr lang="sr-Latn-RS" sz="2000" dirty="0"/>
              <a:t>(tražnja raste sa rastom cene) Pad dohotka (usled rast cena) povećava tražnju Gifenovog dobra</a:t>
            </a:r>
          </a:p>
          <a:p>
            <a:pPr>
              <a:defRPr/>
            </a:pPr>
            <a:endParaRPr lang="sr-Latn-RS" dirty="0"/>
          </a:p>
          <a:p>
            <a:pPr>
              <a:defRPr/>
            </a:pPr>
            <a:endParaRPr lang="en-GB" dirty="0"/>
          </a:p>
          <a:p>
            <a:pPr>
              <a:defRPr/>
            </a:pPr>
            <a:endParaRPr lang="en-GB" dirty="0"/>
          </a:p>
        </p:txBody>
      </p:sp>
      <p:sp>
        <p:nvSpPr>
          <p:cNvPr id="6" name="Content Placeholder 3">
            <a:extLst>
              <a:ext uri="{FF2B5EF4-FFF2-40B4-BE49-F238E27FC236}">
                <a16:creationId xmlns:a16="http://schemas.microsoft.com/office/drawing/2014/main" id="{88C04C39-5014-479E-82EE-A3B5DE1C6844}"/>
              </a:ext>
            </a:extLst>
          </p:cNvPr>
          <p:cNvSpPr txBox="1">
            <a:spLocks/>
          </p:cNvSpPr>
          <p:nvPr/>
        </p:nvSpPr>
        <p:spPr bwMode="auto">
          <a:xfrm>
            <a:off x="3657600" y="4878388"/>
            <a:ext cx="5600700" cy="2209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sr-Latn-RS" sz="2800" u="none" kern="0" dirty="0">
                <a:effectLst>
                  <a:outerShdw blurRad="38100" dist="38100" dir="2700000" algn="tl">
                    <a:srgbClr val="000000"/>
                  </a:outerShdw>
                </a:effectLst>
                <a:latin typeface="+mn-lt"/>
              </a:rPr>
              <a:t>Dohodni efekat je dominantan, što znači da tražnja raste sa rastom cene, sve do budžetske granice </a:t>
            </a:r>
            <a:endParaRPr lang="en-GB" sz="2800" u="none" kern="0" dirty="0">
              <a:effectLst>
                <a:outerShdw blurRad="38100" dist="38100" dir="2700000" algn="tl">
                  <a:srgbClr val="000000"/>
                </a:outerShdw>
              </a:effectLst>
              <a:latin typeface="+mn-lt"/>
            </a:endParaRPr>
          </a:p>
        </p:txBody>
      </p:sp>
      <p:grpSp>
        <p:nvGrpSpPr>
          <p:cNvPr id="7" name="Group 6">
            <a:extLst>
              <a:ext uri="{FF2B5EF4-FFF2-40B4-BE49-F238E27FC236}">
                <a16:creationId xmlns:a16="http://schemas.microsoft.com/office/drawing/2014/main" id="{D9FBE5B4-1DA9-4139-B571-92D9C1BF4A24}"/>
              </a:ext>
            </a:extLst>
          </p:cNvPr>
          <p:cNvGrpSpPr>
            <a:grpSpLocks/>
          </p:cNvGrpSpPr>
          <p:nvPr/>
        </p:nvGrpSpPr>
        <p:grpSpPr bwMode="auto">
          <a:xfrm>
            <a:off x="5124450" y="1643063"/>
            <a:ext cx="3581400" cy="2579687"/>
            <a:chOff x="5373216" y="4353757"/>
            <a:chExt cx="3581400" cy="2579152"/>
          </a:xfrm>
        </p:grpSpPr>
        <p:grpSp>
          <p:nvGrpSpPr>
            <p:cNvPr id="59403" name="Group 7">
              <a:extLst>
                <a:ext uri="{FF2B5EF4-FFF2-40B4-BE49-F238E27FC236}">
                  <a16:creationId xmlns:a16="http://schemas.microsoft.com/office/drawing/2014/main" id="{B9122C33-5ECB-41F6-924A-C2EEBE1E104F}"/>
                </a:ext>
              </a:extLst>
            </p:cNvPr>
            <p:cNvGrpSpPr>
              <a:grpSpLocks/>
            </p:cNvGrpSpPr>
            <p:nvPr/>
          </p:nvGrpSpPr>
          <p:grpSpPr bwMode="auto">
            <a:xfrm>
              <a:off x="5373216" y="4353757"/>
              <a:ext cx="3581400" cy="2579152"/>
              <a:chOff x="5181600" y="1670586"/>
              <a:chExt cx="3581400" cy="2579152"/>
            </a:xfrm>
          </p:grpSpPr>
          <p:grpSp>
            <p:nvGrpSpPr>
              <p:cNvPr id="59405" name="Group 9">
                <a:extLst>
                  <a:ext uri="{FF2B5EF4-FFF2-40B4-BE49-F238E27FC236}">
                    <a16:creationId xmlns:a16="http://schemas.microsoft.com/office/drawing/2014/main" id="{0FCCCCED-1B30-4451-8F6B-DD520F919481}"/>
                  </a:ext>
                </a:extLst>
              </p:cNvPr>
              <p:cNvGrpSpPr>
                <a:grpSpLocks/>
              </p:cNvGrpSpPr>
              <p:nvPr/>
            </p:nvGrpSpPr>
            <p:grpSpPr bwMode="auto">
              <a:xfrm>
                <a:off x="5181600" y="1752600"/>
                <a:ext cx="3505200" cy="2497138"/>
                <a:chOff x="5181600" y="1752600"/>
                <a:chExt cx="3505200" cy="2497138"/>
              </a:xfrm>
            </p:grpSpPr>
            <p:pic>
              <p:nvPicPr>
                <p:cNvPr id="59411" name="Content Placeholder 4" descr="ANd9GcQIO5Ej6DLEmJZBzaI9NyzDPZYV-QyKSSaSXeVCDyndRUQ-JcrOew">
                  <a:extLst>
                    <a:ext uri="{FF2B5EF4-FFF2-40B4-BE49-F238E27FC236}">
                      <a16:creationId xmlns:a16="http://schemas.microsoft.com/office/drawing/2014/main" id="{3355DE32-DA02-4CEF-93C8-1C4E7AEE4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505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Rectangle 16">
                  <a:extLst>
                    <a:ext uri="{FF2B5EF4-FFF2-40B4-BE49-F238E27FC236}">
                      <a16:creationId xmlns:a16="http://schemas.microsoft.com/office/drawing/2014/main" id="{70B9E5E7-3A98-420A-8AFC-3B3B7160C2B9}"/>
                    </a:ext>
                  </a:extLst>
                </p:cNvPr>
                <p:cNvSpPr>
                  <a:spLocks noChangeArrowheads="1"/>
                </p:cNvSpPr>
                <p:nvPr/>
              </p:nvSpPr>
              <p:spPr bwMode="auto">
                <a:xfrm>
                  <a:off x="7239000" y="2133600"/>
                  <a:ext cx="1157037" cy="228600"/>
                </a:xfrm>
                <a:prstGeom prst="rect">
                  <a:avLst/>
                </a:prstGeom>
                <a:solidFill>
                  <a:schemeClr val="tx1"/>
                </a:solidFill>
                <a:ln w="9525" algn="ctr">
                  <a:solidFill>
                    <a:schemeClr val="tx1"/>
                  </a:solidFill>
                  <a:round/>
                  <a:headEnd/>
                  <a:tailEnd/>
                </a:ln>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sp>
              <p:nvSpPr>
                <p:cNvPr id="59413" name="Rectangle 17">
                  <a:extLst>
                    <a:ext uri="{FF2B5EF4-FFF2-40B4-BE49-F238E27FC236}">
                      <a16:creationId xmlns:a16="http://schemas.microsoft.com/office/drawing/2014/main" id="{B621AE2E-8A45-4828-865D-EA78D1D78A55}"/>
                    </a:ext>
                  </a:extLst>
                </p:cNvPr>
                <p:cNvSpPr>
                  <a:spLocks noChangeArrowheads="1"/>
                </p:cNvSpPr>
                <p:nvPr/>
              </p:nvSpPr>
              <p:spPr bwMode="auto">
                <a:xfrm>
                  <a:off x="7315200" y="2286000"/>
                  <a:ext cx="381000" cy="228600"/>
                </a:xfrm>
                <a:prstGeom prst="rect">
                  <a:avLst/>
                </a:prstGeom>
                <a:solidFill>
                  <a:schemeClr val="tx1"/>
                </a:solidFill>
                <a:ln w="9525" algn="ctr">
                  <a:solidFill>
                    <a:schemeClr val="tx1"/>
                  </a:solidFill>
                  <a:round/>
                  <a:headEnd/>
                  <a:tailEnd/>
                </a:ln>
              </p:spPr>
              <p:txBody>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endParaRPr lang="en-GB" altLang="en-US"/>
                </a:p>
              </p:txBody>
            </p:sp>
          </p:grpSp>
          <p:sp>
            <p:nvSpPr>
              <p:cNvPr id="59406" name="TextBox 10">
                <a:extLst>
                  <a:ext uri="{FF2B5EF4-FFF2-40B4-BE49-F238E27FC236}">
                    <a16:creationId xmlns:a16="http://schemas.microsoft.com/office/drawing/2014/main" id="{166D4679-48E0-4618-9EE8-123B53ECBE50}"/>
                  </a:ext>
                </a:extLst>
              </p:cNvPr>
              <p:cNvSpPr txBox="1">
                <a:spLocks noChangeArrowheads="1"/>
              </p:cNvSpPr>
              <p:nvPr/>
            </p:nvSpPr>
            <p:spPr bwMode="auto">
              <a:xfrm>
                <a:off x="7353300" y="2006025"/>
                <a:ext cx="1409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Tačka gde dobro zazume </a:t>
                </a:r>
              </a:p>
              <a:p>
                <a:r>
                  <a:rPr lang="sr-Latn-RS" altLang="en-US" sz="800" b="1" u="none">
                    <a:solidFill>
                      <a:schemeClr val="bg2"/>
                    </a:solidFill>
                  </a:rPr>
                  <a:t>ceo </a:t>
                </a:r>
              </a:p>
              <a:p>
                <a:r>
                  <a:rPr lang="sr-Latn-RS" altLang="en-US" sz="800" b="1" u="none">
                    <a:solidFill>
                      <a:schemeClr val="bg2"/>
                    </a:solidFill>
                  </a:rPr>
                  <a:t>budžet</a:t>
                </a:r>
                <a:endParaRPr lang="en-GB" altLang="en-US" sz="800" b="1" u="none">
                  <a:solidFill>
                    <a:schemeClr val="bg2"/>
                  </a:solidFill>
                </a:endParaRPr>
              </a:p>
            </p:txBody>
          </p:sp>
          <p:sp>
            <p:nvSpPr>
              <p:cNvPr id="59407" name="TextBox 11">
                <a:extLst>
                  <a:ext uri="{FF2B5EF4-FFF2-40B4-BE49-F238E27FC236}">
                    <a16:creationId xmlns:a16="http://schemas.microsoft.com/office/drawing/2014/main" id="{24EBCDE9-EB4D-4B02-BC1B-643B4E62C916}"/>
                  </a:ext>
                </a:extLst>
              </p:cNvPr>
              <p:cNvSpPr txBox="1">
                <a:spLocks noChangeArrowheads="1"/>
              </p:cNvSpPr>
              <p:nvPr/>
            </p:nvSpPr>
            <p:spPr bwMode="auto">
              <a:xfrm>
                <a:off x="7505700" y="3276600"/>
                <a:ext cx="1104900"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Rang Gifenovog dobra</a:t>
                </a:r>
              </a:p>
            </p:txBody>
          </p:sp>
          <p:sp>
            <p:nvSpPr>
              <p:cNvPr id="59408" name="TextBox 12">
                <a:extLst>
                  <a:ext uri="{FF2B5EF4-FFF2-40B4-BE49-F238E27FC236}">
                    <a16:creationId xmlns:a16="http://schemas.microsoft.com/office/drawing/2014/main" id="{74259D7B-77AA-469E-8D11-31EA8B1A2328}"/>
                  </a:ext>
                </a:extLst>
              </p:cNvPr>
              <p:cNvSpPr txBox="1">
                <a:spLocks noChangeArrowheads="1"/>
              </p:cNvSpPr>
              <p:nvPr/>
            </p:nvSpPr>
            <p:spPr bwMode="auto">
              <a:xfrm>
                <a:off x="5734050" y="2773267"/>
                <a:ext cx="140970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Jedino dobro koje se troši je Gifenovo dobro</a:t>
                </a:r>
              </a:p>
            </p:txBody>
          </p:sp>
          <p:sp>
            <p:nvSpPr>
              <p:cNvPr id="59409" name="Rectangle 13">
                <a:extLst>
                  <a:ext uri="{FF2B5EF4-FFF2-40B4-BE49-F238E27FC236}">
                    <a16:creationId xmlns:a16="http://schemas.microsoft.com/office/drawing/2014/main" id="{755D5C81-FD22-42FC-830B-8F8B617D9D20}"/>
                  </a:ext>
                </a:extLst>
              </p:cNvPr>
              <p:cNvSpPr>
                <a:spLocks noChangeArrowheads="1"/>
              </p:cNvSpPr>
              <p:nvPr/>
            </p:nvSpPr>
            <p:spPr bwMode="auto">
              <a:xfrm>
                <a:off x="6035752" y="1670586"/>
                <a:ext cx="2170787"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b="1" u="none">
                    <a:solidFill>
                      <a:schemeClr val="bg2"/>
                    </a:solidFill>
                  </a:rPr>
                  <a:t>Gifenovo dobro</a:t>
                </a:r>
                <a:endParaRPr lang="en-GB" altLang="en-US"/>
              </a:p>
            </p:txBody>
          </p:sp>
          <p:sp>
            <p:nvSpPr>
              <p:cNvPr id="59410" name="Rectangle 14">
                <a:extLst>
                  <a:ext uri="{FF2B5EF4-FFF2-40B4-BE49-F238E27FC236}">
                    <a16:creationId xmlns:a16="http://schemas.microsoft.com/office/drawing/2014/main" id="{B0DDDC97-8E48-43CE-82D3-02011B6F73D8}"/>
                  </a:ext>
                </a:extLst>
              </p:cNvPr>
              <p:cNvSpPr>
                <a:spLocks noChangeArrowheads="1"/>
              </p:cNvSpPr>
              <p:nvPr/>
            </p:nvSpPr>
            <p:spPr bwMode="auto">
              <a:xfrm>
                <a:off x="6704994" y="3960168"/>
                <a:ext cx="686406"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900" b="1" u="none">
                    <a:solidFill>
                      <a:schemeClr val="bg2"/>
                    </a:solidFill>
                  </a:rPr>
                  <a:t>količina</a:t>
                </a:r>
                <a:endParaRPr lang="en-GB" altLang="en-US" sz="900" b="1"/>
              </a:p>
            </p:txBody>
          </p:sp>
        </p:grpSp>
        <p:sp>
          <p:nvSpPr>
            <p:cNvPr id="59404" name="Rectangle 8">
              <a:extLst>
                <a:ext uri="{FF2B5EF4-FFF2-40B4-BE49-F238E27FC236}">
                  <a16:creationId xmlns:a16="http://schemas.microsoft.com/office/drawing/2014/main" id="{98A08C86-0904-4270-B344-33EB2DB97729}"/>
                </a:ext>
              </a:extLst>
            </p:cNvPr>
            <p:cNvSpPr>
              <a:spLocks noChangeArrowheads="1"/>
            </p:cNvSpPr>
            <p:nvPr/>
          </p:nvSpPr>
          <p:spPr bwMode="auto">
            <a:xfrm rot="-5400000">
              <a:off x="5141826" y="5358672"/>
              <a:ext cx="838200" cy="2308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900" b="1" u="none">
                  <a:solidFill>
                    <a:schemeClr val="bg2"/>
                  </a:solidFill>
                </a:rPr>
                <a:t>cena</a:t>
              </a:r>
              <a:endParaRPr lang="en-GB" altLang="en-US" sz="900" b="1"/>
            </a:p>
          </p:txBody>
        </p:sp>
      </p:grpSp>
      <p:sp>
        <p:nvSpPr>
          <p:cNvPr id="59399" name="Line 8">
            <a:extLst>
              <a:ext uri="{FF2B5EF4-FFF2-40B4-BE49-F238E27FC236}">
                <a16:creationId xmlns:a16="http://schemas.microsoft.com/office/drawing/2014/main" id="{CF7731EF-D0B9-4B1E-BA6F-52815225B314}"/>
              </a:ext>
            </a:extLst>
          </p:cNvPr>
          <p:cNvSpPr>
            <a:spLocks noChangeShapeType="1"/>
          </p:cNvSpPr>
          <p:nvPr/>
        </p:nvSpPr>
        <p:spPr bwMode="auto">
          <a:xfrm>
            <a:off x="4267200" y="2255838"/>
            <a:ext cx="2438400" cy="136525"/>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0" name="Line 8">
            <a:extLst>
              <a:ext uri="{FF2B5EF4-FFF2-40B4-BE49-F238E27FC236}">
                <a16:creationId xmlns:a16="http://schemas.microsoft.com/office/drawing/2014/main" id="{C44EA5D5-2878-4316-A1D6-A45F6C28FA66}"/>
              </a:ext>
            </a:extLst>
          </p:cNvPr>
          <p:cNvSpPr>
            <a:spLocks noChangeShapeType="1"/>
          </p:cNvSpPr>
          <p:nvPr/>
        </p:nvSpPr>
        <p:spPr bwMode="auto">
          <a:xfrm flipV="1">
            <a:off x="2819400" y="3182938"/>
            <a:ext cx="4191000" cy="414337"/>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1" name="Line 8">
            <a:extLst>
              <a:ext uri="{FF2B5EF4-FFF2-40B4-BE49-F238E27FC236}">
                <a16:creationId xmlns:a16="http://schemas.microsoft.com/office/drawing/2014/main" id="{29580481-BFD4-44C8-969D-8B658BD9168C}"/>
              </a:ext>
            </a:extLst>
          </p:cNvPr>
          <p:cNvSpPr>
            <a:spLocks noChangeShapeType="1"/>
          </p:cNvSpPr>
          <p:nvPr/>
        </p:nvSpPr>
        <p:spPr bwMode="auto">
          <a:xfrm flipH="1" flipV="1">
            <a:off x="7924800" y="2816225"/>
            <a:ext cx="225425" cy="3086100"/>
          </a:xfrm>
          <a:prstGeom prst="line">
            <a:avLst/>
          </a:prstGeom>
          <a:noFill/>
          <a:ln w="412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402" name="TextBox 21">
            <a:extLst>
              <a:ext uri="{FF2B5EF4-FFF2-40B4-BE49-F238E27FC236}">
                <a16:creationId xmlns:a16="http://schemas.microsoft.com/office/drawing/2014/main" id="{961469EA-ECF9-46BB-A457-32EEFB9BBAD6}"/>
              </a:ext>
            </a:extLst>
          </p:cNvPr>
          <p:cNvSpPr txBox="1">
            <a:spLocks noChangeArrowheads="1"/>
          </p:cNvSpPr>
          <p:nvPr/>
        </p:nvSpPr>
        <p:spPr bwMode="auto">
          <a:xfrm>
            <a:off x="7467600" y="3108325"/>
            <a:ext cx="1143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Verdana" panose="020B0604030504040204" pitchFamily="34" charset="0"/>
              </a:defRPr>
            </a:lvl1pPr>
            <a:lvl2pPr marL="742950" indent="-285750">
              <a:defRPr u="sng">
                <a:solidFill>
                  <a:schemeClr val="tx1"/>
                </a:solidFill>
                <a:latin typeface="Verdana" panose="020B0604030504040204" pitchFamily="34" charset="0"/>
              </a:defRPr>
            </a:lvl2pPr>
            <a:lvl3pPr marL="1143000" indent="-228600">
              <a:defRPr u="sng">
                <a:solidFill>
                  <a:schemeClr val="tx1"/>
                </a:solidFill>
                <a:latin typeface="Verdana" panose="020B0604030504040204" pitchFamily="34" charset="0"/>
              </a:defRPr>
            </a:lvl3pPr>
            <a:lvl4pPr marL="1600200" indent="-228600">
              <a:defRPr u="sng">
                <a:solidFill>
                  <a:schemeClr val="tx1"/>
                </a:solidFill>
                <a:latin typeface="Verdana" panose="020B0604030504040204" pitchFamily="34" charset="0"/>
              </a:defRPr>
            </a:lvl4pPr>
            <a:lvl5pPr marL="2057400" indent="-228600">
              <a:defRPr u="sng">
                <a:solidFill>
                  <a:schemeClr val="tx1"/>
                </a:solidFill>
                <a:latin typeface="Verdana" panose="020B0604030504040204" pitchFamily="34" charset="0"/>
              </a:defRPr>
            </a:lvl5pPr>
            <a:lvl6pPr marL="2514600" indent="-228600" eaLnBrk="0" fontAlgn="base" hangingPunct="0">
              <a:spcBef>
                <a:spcPct val="0"/>
              </a:spcBef>
              <a:spcAft>
                <a:spcPct val="0"/>
              </a:spcAft>
              <a:defRPr u="sng">
                <a:solidFill>
                  <a:schemeClr val="tx1"/>
                </a:solidFill>
                <a:latin typeface="Verdana" panose="020B0604030504040204" pitchFamily="34" charset="0"/>
              </a:defRPr>
            </a:lvl6pPr>
            <a:lvl7pPr marL="2971800" indent="-228600" eaLnBrk="0" fontAlgn="base" hangingPunct="0">
              <a:spcBef>
                <a:spcPct val="0"/>
              </a:spcBef>
              <a:spcAft>
                <a:spcPct val="0"/>
              </a:spcAft>
              <a:defRPr u="sng">
                <a:solidFill>
                  <a:schemeClr val="tx1"/>
                </a:solidFill>
                <a:latin typeface="Verdana" panose="020B0604030504040204" pitchFamily="34" charset="0"/>
              </a:defRPr>
            </a:lvl7pPr>
            <a:lvl8pPr marL="3429000" indent="-228600" eaLnBrk="0" fontAlgn="base" hangingPunct="0">
              <a:spcBef>
                <a:spcPct val="0"/>
              </a:spcBef>
              <a:spcAft>
                <a:spcPct val="0"/>
              </a:spcAft>
              <a:defRPr u="sng">
                <a:solidFill>
                  <a:schemeClr val="tx1"/>
                </a:solidFill>
                <a:latin typeface="Verdana" panose="020B0604030504040204" pitchFamily="34" charset="0"/>
              </a:defRPr>
            </a:lvl8pPr>
            <a:lvl9pPr marL="3886200" indent="-228600" eaLnBrk="0" fontAlgn="base" hangingPunct="0">
              <a:spcBef>
                <a:spcPct val="0"/>
              </a:spcBef>
              <a:spcAft>
                <a:spcPct val="0"/>
              </a:spcAft>
              <a:defRPr u="sng">
                <a:solidFill>
                  <a:schemeClr val="tx1"/>
                </a:solidFill>
                <a:latin typeface="Verdana" panose="020B0604030504040204" pitchFamily="34" charset="0"/>
              </a:defRPr>
            </a:lvl9pPr>
          </a:lstStyle>
          <a:p>
            <a:r>
              <a:rPr lang="sr-Latn-RS" altLang="en-US" sz="800" b="1" u="none">
                <a:solidFill>
                  <a:schemeClr val="bg2"/>
                </a:solidFill>
              </a:rPr>
              <a:t>Rast cena (usled pada dohotka) povećava tržnju</a:t>
            </a:r>
          </a:p>
        </p:txBody>
      </p:sp>
      <p:sp>
        <p:nvSpPr>
          <p:cNvPr id="5" name="Slide Number Placeholder 4">
            <a:extLst>
              <a:ext uri="{FF2B5EF4-FFF2-40B4-BE49-F238E27FC236}">
                <a16:creationId xmlns:a16="http://schemas.microsoft.com/office/drawing/2014/main" id="{E760B10F-93AB-4CD8-B2B2-37E151DA619C}"/>
              </a:ext>
            </a:extLst>
          </p:cNvPr>
          <p:cNvSpPr>
            <a:spLocks noGrp="1"/>
          </p:cNvSpPr>
          <p:nvPr>
            <p:ph type="sldNum" sz="quarter" idx="12"/>
          </p:nvPr>
        </p:nvSpPr>
        <p:spPr/>
        <p:txBody>
          <a:bodyPr/>
          <a:lstStyle/>
          <a:p>
            <a:pPr>
              <a:defRPr/>
            </a:pPr>
            <a:fld id="{6281B611-CECF-4CCB-AED1-D98E28F34150}" type="slidenum">
              <a:rPr lang="en-US" smtClean="0"/>
              <a:pPr>
                <a:defRPr/>
              </a:pPr>
              <a:t>98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EB7F-0282-4494-87BF-8F9C7DBA46EA}"/>
              </a:ext>
            </a:extLst>
          </p:cNvPr>
          <p:cNvSpPr>
            <a:spLocks noGrp="1"/>
          </p:cNvSpPr>
          <p:nvPr>
            <p:ph type="title"/>
          </p:nvPr>
        </p:nvSpPr>
        <p:spPr/>
        <p:txBody>
          <a:bodyPr/>
          <a:lstStyle/>
          <a:p>
            <a:pPr>
              <a:defRPr/>
            </a:pPr>
            <a:endParaRPr lang="en-GB" dirty="0"/>
          </a:p>
        </p:txBody>
      </p:sp>
      <p:pic>
        <p:nvPicPr>
          <p:cNvPr id="60419" name="Picture 5">
            <a:extLst>
              <a:ext uri="{FF2B5EF4-FFF2-40B4-BE49-F238E27FC236}">
                <a16:creationId xmlns:a16="http://schemas.microsoft.com/office/drawing/2014/main" id="{663869D3-B591-4CD4-B9A7-7EBDAE9134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813" t="22221" r="52605" b="20370"/>
          <a:stretch>
            <a:fillRect/>
          </a:stretch>
        </p:blipFill>
        <p:spPr>
          <a:xfrm>
            <a:off x="609600" y="152400"/>
            <a:ext cx="7845425" cy="6400800"/>
          </a:xfrm>
          <a:noFill/>
          <a:ln>
            <a:solidFill>
              <a:srgbClr val="FF0000"/>
            </a:solidFill>
          </a:ln>
          <a:extLst>
            <a:ext uri="{909E8E84-426E-40DD-AFC4-6F175D3DCCD1}">
              <a14:hiddenFill xmlns:a14="http://schemas.microsoft.com/office/drawing/2010/main">
                <a:solidFill>
                  <a:srgbClr val="FFFFFF"/>
                </a:solidFill>
              </a14:hiddenFill>
            </a:ext>
          </a:extLst>
        </p:spPr>
      </p:pic>
      <p:sp>
        <p:nvSpPr>
          <p:cNvPr id="60420" name="TextBox 3">
            <a:extLst>
              <a:ext uri="{FF2B5EF4-FFF2-40B4-BE49-F238E27FC236}">
                <a16:creationId xmlns:a16="http://schemas.microsoft.com/office/drawing/2014/main" id="{55B746FD-263C-4911-AFCE-1C36A731BB5A}"/>
              </a:ext>
            </a:extLst>
          </p:cNvPr>
          <p:cNvSpPr txBox="1">
            <a:spLocks noChangeArrowheads="1"/>
          </p:cNvSpPr>
          <p:nvPr/>
        </p:nvSpPr>
        <p:spPr bwMode="auto">
          <a:xfrm>
            <a:off x="4038600" y="5105400"/>
            <a:ext cx="1371600" cy="2619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sr-Latn-RS" altLang="en-US" sz="1100" b="1" u="none">
                <a:solidFill>
                  <a:schemeClr val="bg1"/>
                </a:solidFill>
                <a:latin typeface="Verdana" panose="020B0604030504040204" pitchFamily="34" charset="0"/>
              </a:rPr>
              <a:t>5M</a:t>
            </a:r>
            <a:r>
              <a:rPr lang="en-GB" altLang="en-US" sz="1100" b="1" u="none">
                <a:solidFill>
                  <a:schemeClr val="bg1"/>
                </a:solidFill>
                <a:latin typeface="Verdana" panose="020B0604030504040204" pitchFamily="34" charset="0"/>
              </a:rPr>
              <a:t>&lt;10B&lt;16M</a:t>
            </a:r>
            <a:endParaRPr lang="sr-Cyrl-RS" altLang="en-US" sz="1100" b="1" u="none">
              <a:solidFill>
                <a:schemeClr val="bg1"/>
              </a:solidFill>
              <a:latin typeface="Verdana" panose="020B0604030504040204" pitchFamily="34" charset="0"/>
            </a:endParaRPr>
          </a:p>
        </p:txBody>
      </p:sp>
      <p:cxnSp>
        <p:nvCxnSpPr>
          <p:cNvPr id="60421" name="Straight Arrow Connector 5">
            <a:extLst>
              <a:ext uri="{FF2B5EF4-FFF2-40B4-BE49-F238E27FC236}">
                <a16:creationId xmlns:a16="http://schemas.microsoft.com/office/drawing/2014/main" id="{1111FB7C-96C0-4C84-A99C-0A8FC7FEE5EB}"/>
              </a:ext>
            </a:extLst>
          </p:cNvPr>
          <p:cNvCxnSpPr>
            <a:cxnSpLocks noChangeShapeType="1"/>
          </p:cNvCxnSpPr>
          <p:nvPr/>
        </p:nvCxnSpPr>
        <p:spPr bwMode="auto">
          <a:xfrm flipH="1" flipV="1">
            <a:off x="2819400" y="3962400"/>
            <a:ext cx="1371600" cy="12192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0422" name="Straight Arrow Connector 6">
            <a:extLst>
              <a:ext uri="{FF2B5EF4-FFF2-40B4-BE49-F238E27FC236}">
                <a16:creationId xmlns:a16="http://schemas.microsoft.com/office/drawing/2014/main" id="{41BD8A8C-7BA5-43EB-A607-85280A4CB0F8}"/>
              </a:ext>
            </a:extLst>
          </p:cNvPr>
          <p:cNvCxnSpPr>
            <a:cxnSpLocks noChangeShapeType="1"/>
          </p:cNvCxnSpPr>
          <p:nvPr/>
        </p:nvCxnSpPr>
        <p:spPr bwMode="auto">
          <a:xfrm flipH="1" flipV="1">
            <a:off x="2819400" y="3733800"/>
            <a:ext cx="1905000" cy="14478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0423" name="Straight Arrow Connector 7">
            <a:extLst>
              <a:ext uri="{FF2B5EF4-FFF2-40B4-BE49-F238E27FC236}">
                <a16:creationId xmlns:a16="http://schemas.microsoft.com/office/drawing/2014/main" id="{0535E581-C30D-4B9C-A4E2-5BF84ED116E8}"/>
              </a:ext>
            </a:extLst>
          </p:cNvPr>
          <p:cNvCxnSpPr>
            <a:cxnSpLocks noChangeShapeType="1"/>
          </p:cNvCxnSpPr>
          <p:nvPr/>
        </p:nvCxnSpPr>
        <p:spPr bwMode="auto">
          <a:xfrm flipV="1">
            <a:off x="5105400" y="3962400"/>
            <a:ext cx="609600" cy="12192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955603CF-600D-4E29-960E-32CFE72F299B}"/>
              </a:ext>
            </a:extLst>
          </p:cNvPr>
          <p:cNvSpPr>
            <a:spLocks noGrp="1"/>
          </p:cNvSpPr>
          <p:nvPr>
            <p:ph type="sldNum" sz="quarter" idx="12"/>
          </p:nvPr>
        </p:nvSpPr>
        <p:spPr/>
        <p:txBody>
          <a:bodyPr/>
          <a:lstStyle/>
          <a:p>
            <a:pPr>
              <a:defRPr/>
            </a:pPr>
            <a:fld id="{1A55FB4D-EF57-4D4B-A13E-73FB1369E1D1}"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8900</TotalTime>
  <Words>4265</Words>
  <Application>Microsoft Office PowerPoint</Application>
  <PresentationFormat>On-screen Show (4:3)</PresentationFormat>
  <Paragraphs>766</Paragraphs>
  <Slides>114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3" baseType="lpstr">
      <vt:lpstr>Arial</vt:lpstr>
      <vt:lpstr>Calibri</vt:lpstr>
      <vt:lpstr>Cambria Math</vt:lpstr>
      <vt:lpstr>Tahoma</vt:lpstr>
      <vt:lpstr>Times New Roman</vt:lpstr>
      <vt:lpstr>Verdana</vt:lpstr>
      <vt:lpstr>Wingdings</vt:lpstr>
      <vt:lpstr>Shimmer</vt:lpstr>
      <vt:lpstr>Equation</vt:lpstr>
      <vt:lpstr>Standardna teorija međunarodne trgovine</vt:lpstr>
      <vt:lpstr>1. Ako rikardijanski model potvrđen na podacima iz prakse, zašto su nam onda potrebni drugi modeli? </vt:lpstr>
      <vt:lpstr>Zato uvodimo oportunitetni trošak  </vt:lpstr>
      <vt:lpstr>Dinamika: Može li zemljotres, tj. kasnija rekonstrukcija povećati BDP?</vt:lpstr>
      <vt:lpstr>Novac za rekonstrukciju </vt:lpstr>
      <vt:lpstr>13. Kako ćete se suprotstaviti stavu…</vt:lpstr>
      <vt:lpstr>Šta bi bilo kad bi uveli carinu i prestali da uvoze tekstil? </vt:lpstr>
      <vt:lpstr>3. Poglavlje – slika 1: rastući oportunitetni troškovi</vt:lpstr>
      <vt:lpstr>Granica proizvodnih mogućnosti</vt:lpstr>
      <vt:lpstr>Granica proizvodnje</vt:lpstr>
      <vt:lpstr>3 stvari treba zapamtiti!</vt:lpstr>
      <vt:lpstr>Otkuda rastući troškovi </vt:lpstr>
      <vt:lpstr>Ali, kako nastaju? </vt:lpstr>
      <vt:lpstr>Vrednost GST – MRT granična stopa transformacije – marginal rate of transformation</vt:lpstr>
      <vt:lpstr>Društvene krive indiferencije</vt:lpstr>
      <vt:lpstr>RASTE – OPADA???</vt:lpstr>
      <vt:lpstr>Što nečeg ima više – pada mu granična vrednost</vt:lpstr>
      <vt:lpstr>Obratno kod proizvodnje-GST je posle tačke B skoro vertikalna </vt:lpstr>
      <vt:lpstr>Kako mogu da se seku?</vt:lpstr>
      <vt:lpstr>Mogu ako se izmeni raspodela realnog dohotka</vt:lpstr>
      <vt:lpstr>PARETO-HIKS-KALDOR</vt:lpstr>
      <vt:lpstr>Šta obezbeđuje kompenzacija???</vt:lpstr>
      <vt:lpstr>zemlja će biti na dobitku od razmene ...</vt:lpstr>
      <vt:lpstr>Ovo je tačno bez obzira na to da li do kompenzacije zaista dolazi </vt:lpstr>
      <vt:lpstr>A u knjizi piše...</vt:lpstr>
      <vt:lpstr>Da li mora da dođe do kompenzacije?</vt:lpstr>
      <vt:lpstr> </vt:lpstr>
      <vt:lpstr>Ali moramo se odlučiti</vt:lpstr>
      <vt:lpstr>Upravo na primeru kompenzacija  </vt:lpstr>
      <vt:lpstr>Ekonomija insistira na jednakosti šansi</vt:lpstr>
      <vt:lpstr>Ravnoteža u izolaciji</vt:lpstr>
      <vt:lpstr>Autarkija – proizvode i troše u istoj tački</vt:lpstr>
      <vt:lpstr> Pod kojim (neuobičajenim) uslovima može da se dogodi da komparativna prednost, odnosno zaostajanje, uopšte ne postoje? </vt:lpstr>
      <vt:lpstr>Dva nagiba: ¼ i 4/1</vt:lpstr>
      <vt:lpstr>PowerPoint Presentation</vt:lpstr>
      <vt:lpstr>Osnova i dobit od razmene u intervalu 1/4&lt;1&lt;4</vt:lpstr>
      <vt:lpstr>Linija razmene, šta je to?</vt:lpstr>
      <vt:lpstr>Bilo koja druga relativna cena ne može da opstane jer bi razmena neuravnotežena – nejednaki trouglovi</vt:lpstr>
      <vt:lpstr>Ali to ne znači da će biti jednaki dobici od razmene</vt:lpstr>
      <vt:lpstr>Koliki su dobici u potrošnji svake zemlje u poređenju sa tačkom u autarkiji? Koja od dve nacije dobija VIŠE? Zašto?</vt:lpstr>
      <vt:lpstr>ne znači da će biti jednaki dobici od razmene  Već to znači…  </vt:lpstr>
      <vt:lpstr>Ravnoteža se pravi iterativno</vt:lpstr>
      <vt:lpstr>Rastući troškovi - nepotpuna specijalizacija </vt:lpstr>
      <vt:lpstr>Dobici od razmene  (AT) i dobici od specijalizacije (TE)</vt:lpstr>
      <vt:lpstr>Pauza 15 minuta</vt:lpstr>
      <vt:lpstr>4. Poglavlje - Tražnja i ponuda, krive relativne ponude  i odnosi razmene </vt:lpstr>
      <vt:lpstr>Rigorozniji  teorijski način</vt:lpstr>
      <vt:lpstr>Za svaku relativnu cenu X</vt:lpstr>
      <vt:lpstr>PowerPoint Presentation</vt:lpstr>
      <vt:lpstr>Fridman o nafti</vt:lpstr>
      <vt:lpstr>PowerPoint Presentation</vt:lpstr>
      <vt:lpstr>Sada – Kina vuče rast</vt:lpstr>
      <vt:lpstr>PowerPoint Presentation</vt:lpstr>
      <vt:lpstr>Dosadašnji izvori rasta cena nafte</vt:lpstr>
      <vt:lpstr>PowerPoint Presentation</vt:lpstr>
      <vt:lpstr>PowerPoint Presentation</vt:lpstr>
      <vt:lpstr>PowerPoint Presentation</vt:lpstr>
      <vt:lpstr>PowerPoint Presentation</vt:lpstr>
      <vt:lpstr>PowerPoint Presentation</vt:lpstr>
      <vt:lpstr>Kriva relativne ponude (offer curve – supply curve)</vt:lpstr>
      <vt:lpstr>PowerPoint Presentation</vt:lpstr>
      <vt:lpstr>Šta pokazuje kriva relativne ponude?</vt:lpstr>
      <vt:lpstr>Ovo se ponekad naziva zakon recipročne tražnje</vt:lpstr>
      <vt:lpstr>Ravnotežne relativne cene proizvoda uz razmenu </vt:lpstr>
      <vt:lpstr>Opšta i parcijalna ravnoteža</vt:lpstr>
      <vt:lpstr>Šta pokazuje kriva relativne ponude?</vt:lpstr>
      <vt:lpstr>Kriva relativne ponude (offer curve – supply curve)</vt:lpstr>
      <vt:lpstr>PowerPoint Presentation</vt:lpstr>
      <vt:lpstr>Ravnotežne relativne cene proizvoda uz razmenu </vt:lpstr>
      <vt:lpstr>PowerPoint Presentation</vt:lpstr>
      <vt:lpstr>A višak uvozne tražnje je... CN... pomera Pf sa 1/2 na 1 </vt:lpstr>
      <vt:lpstr>Kriva relativne ponude bliža je osi na kojoj se nalazi</vt:lpstr>
      <vt:lpstr>  Ako su odnosi razmene Zemlje 1 jednaki 1.5, u Zemlji 2 su:</vt:lpstr>
      <vt:lpstr>Ako raste tražnja za uvoznim dobrom: </vt:lpstr>
      <vt:lpstr> Parcijalna ravnoteža u izvozu robe X</vt:lpstr>
      <vt:lpstr>zadatak</vt:lpstr>
      <vt:lpstr>Izvođenje krive indiferentnosti trgovine (TI)</vt:lpstr>
      <vt:lpstr>Da bi dostigao društvenu krivu indiferencije III  blok proizvodnje mora da se pomera naviše</vt:lpstr>
      <vt:lpstr>Formalno izvođenje  krive relativne ponude Zemlje 1  S </vt:lpstr>
      <vt:lpstr>PowerPoint Presentation</vt:lpstr>
      <vt:lpstr>PowerPoint Presentation</vt:lpstr>
      <vt:lpstr>PowerPoint Presentation</vt:lpstr>
      <vt:lpstr>Stabilna i nestabilna ravnoteža – krive rel. ponude</vt:lpstr>
      <vt:lpstr>Definicija i merenje odnosa razmene</vt:lpstr>
      <vt:lpstr>PowerPoint Presentation</vt:lpstr>
      <vt:lpstr>PowerPoint Presentation</vt:lpstr>
      <vt:lpstr>Indeks relativnih cena izvoza SAD (1950 = 100). </vt:lpstr>
      <vt:lpstr>Australija – popravlja odnose razmene zbog toga što je Kina “povukla” cene rude gvožđa i uglja – dva najvažnija izvozna proizvoda Australije</vt:lpstr>
      <vt:lpstr>PowerPoint Presentation</vt:lpstr>
      <vt:lpstr>odgovor</vt:lpstr>
      <vt:lpstr>PowerPoint Presentation</vt:lpstr>
      <vt:lpstr>Podsetnk i vezbe</vt:lpstr>
      <vt:lpstr>Benzin i vino –  superiorna dobra</vt:lpstr>
      <vt:lpstr>PowerPoint Presentation</vt:lpstr>
      <vt:lpstr>PowerPoint Presentation</vt:lpstr>
      <vt:lpstr>Zakon tražnje:  dohodna elastičnost </vt:lpstr>
      <vt:lpstr>Dva izuzetka – cenovna elastičnost tražnje - pozitivna</vt:lpstr>
      <vt:lpstr>Dohodni i supstitcioni efekat Gifenovog  dobra</vt:lpstr>
      <vt:lpstr>PowerPoint Presentation</vt:lpstr>
      <vt:lpstr>PowerPoint Presentation</vt:lpstr>
      <vt:lpstr>OSTALO ....</vt:lpstr>
      <vt:lpstr>PowerPoint Presentation</vt:lpstr>
      <vt:lpstr>2.  Kada je relativna cena iznad ravnotežne </vt:lpstr>
      <vt:lpstr>3.  Kriva relativne ponude pokazuje</vt:lpstr>
      <vt:lpstr>4.  Kriva relativne ponude naginje se ka osi koja meri </vt:lpstr>
      <vt:lpstr>5.  Izvozne cene moraju porasti da bi izvoz porastao ako ta zemlja </vt:lpstr>
      <vt:lpstr>6. Šta je NETAČNO u analizi parcijalne ravnoteže</vt:lpstr>
      <vt:lpstr>7.  Ako poraste Px/Py (odnosi razmene), kod partnera se oni:</vt:lpstr>
      <vt:lpstr>11.  Ako zemlja 2 ne utiče na svetske cene,njena kriva relativne ponude : </vt:lpstr>
      <vt:lpstr>Zemlja 2 je mala zemlja</vt:lpstr>
      <vt:lpstr>15.  Pogoršanje odnosa razmene vodi promeni blagostanja, koje : </vt:lpstr>
      <vt:lpstr>PowerPoint Presentation</vt:lpstr>
      <vt:lpstr>Da li društvene krive indiferencije mogu da se seku? Na koji način funkcioniše princip kompenzacije? </vt:lpstr>
      <vt:lpstr>Princip kompenzacije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Danica Popovic</cp:lastModifiedBy>
  <cp:revision>249</cp:revision>
  <dcterms:created xsi:type="dcterms:W3CDTF">2009-02-26T06:52:54Z</dcterms:created>
  <dcterms:modified xsi:type="dcterms:W3CDTF">2019-03-15T13:44:07Z</dcterms:modified>
</cp:coreProperties>
</file>