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8"/>
  </p:notesMasterIdLst>
  <p:sldIdLst>
    <p:sldId id="263" r:id="rId2"/>
    <p:sldId id="454" r:id="rId3"/>
    <p:sldId id="365" r:id="rId4"/>
    <p:sldId id="346" r:id="rId5"/>
    <p:sldId id="356" r:id="rId6"/>
    <p:sldId id="355" r:id="rId7"/>
    <p:sldId id="358" r:id="rId8"/>
    <p:sldId id="347" r:id="rId9"/>
    <p:sldId id="300" r:id="rId10"/>
    <p:sldId id="299" r:id="rId11"/>
    <p:sldId id="302" r:id="rId12"/>
    <p:sldId id="304" r:id="rId13"/>
    <p:sldId id="305" r:id="rId14"/>
    <p:sldId id="307" r:id="rId15"/>
    <p:sldId id="306" r:id="rId16"/>
    <p:sldId id="309" r:id="rId17"/>
    <p:sldId id="310" r:id="rId18"/>
    <p:sldId id="315" r:id="rId19"/>
    <p:sldId id="311" r:id="rId20"/>
    <p:sldId id="349" r:id="rId21"/>
    <p:sldId id="312" r:id="rId22"/>
    <p:sldId id="316" r:id="rId23"/>
    <p:sldId id="379" r:id="rId24"/>
    <p:sldId id="313" r:id="rId25"/>
    <p:sldId id="360" r:id="rId26"/>
    <p:sldId id="361" r:id="rId27"/>
    <p:sldId id="362" r:id="rId28"/>
    <p:sldId id="370" r:id="rId29"/>
    <p:sldId id="371" r:id="rId30"/>
    <p:sldId id="372" r:id="rId31"/>
    <p:sldId id="373" r:id="rId32"/>
    <p:sldId id="382" r:id="rId33"/>
    <p:sldId id="314" r:id="rId34"/>
    <p:sldId id="317" r:id="rId35"/>
    <p:sldId id="441" r:id="rId36"/>
    <p:sldId id="328" r:id="rId37"/>
    <p:sldId id="318" r:id="rId38"/>
    <p:sldId id="321" r:id="rId39"/>
    <p:sldId id="322" r:id="rId40"/>
    <p:sldId id="324" r:id="rId41"/>
    <p:sldId id="323" r:id="rId42"/>
    <p:sldId id="325" r:id="rId43"/>
    <p:sldId id="326" r:id="rId44"/>
    <p:sldId id="363" r:id="rId45"/>
    <p:sldId id="431" r:id="rId46"/>
    <p:sldId id="364" r:id="rId47"/>
    <p:sldId id="327" r:id="rId48"/>
    <p:sldId id="330" r:id="rId49"/>
    <p:sldId id="337" r:id="rId50"/>
    <p:sldId id="438" r:id="rId51"/>
    <p:sldId id="383" r:id="rId52"/>
    <p:sldId id="331" r:id="rId53"/>
    <p:sldId id="332" r:id="rId54"/>
    <p:sldId id="333" r:id="rId55"/>
    <p:sldId id="334" r:id="rId56"/>
    <p:sldId id="338" r:id="rId57"/>
    <p:sldId id="432" r:id="rId58"/>
    <p:sldId id="386" r:id="rId59"/>
    <p:sldId id="384" r:id="rId60"/>
    <p:sldId id="341" r:id="rId61"/>
    <p:sldId id="336" r:id="rId62"/>
    <p:sldId id="451" r:id="rId63"/>
    <p:sldId id="352" r:id="rId64"/>
    <p:sldId id="387" r:id="rId65"/>
    <p:sldId id="452" r:id="rId66"/>
    <p:sldId id="453" r:id="rId67"/>
    <p:sldId id="400" r:id="rId68"/>
    <p:sldId id="381" r:id="rId69"/>
    <p:sldId id="401" r:id="rId70"/>
    <p:sldId id="402" r:id="rId71"/>
    <p:sldId id="403" r:id="rId72"/>
    <p:sldId id="404" r:id="rId73"/>
    <p:sldId id="405" r:id="rId74"/>
    <p:sldId id="406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9" r:id="rId86"/>
    <p:sldId id="440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7DF5-4406-49E4-9BCD-091011205FB0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8821-AE44-4EF0-A945-8B9B4E0E5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17EA-7F39-4CE8-83CE-B047800EE98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0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38821-AE44-4EF0-A945-8B9B4E0E5EF8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2899-4ACA-406F-83B1-C99F47D4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E215-328C-420D-ABC0-50EBBC70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90DB-41D3-4364-A571-60A01947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0419-D94C-4785-8E0D-29671D9C6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FB4D-EF57-4D4B-A13E-73FB1369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C61A-9604-4F4B-9E3D-1CC509F0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B611-CECF-4CCB-AED1-D98E28F34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76CE-5F82-4DF6-A7AF-9D717B5DD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7B3E-259B-4B32-A2AD-F766DFA8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9343-003E-40F2-8D25-B889AC27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410A-E8FE-428B-82C4-8B6170CB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676-EF3C-48F2-ABA3-A5CBF4B7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B250EE-93AA-40B0-AF1A-D9868C07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g.org/ETSG2004/Papers/seymen.pdf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7/jan/03/finland-trials-basic-income-for-unemployed" TargetMode="External"/><Relationship Id="rId2" Type="http://schemas.openxmlformats.org/officeDocument/2006/relationships/hyperlink" Target="https://www.theguardian.com/business/2016/jun/23/universal-basic-income-could-be-the-best-way-to-tackle-inequalit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guardian.com/world/2016/jun/05/swiss-vote-give-basic-income-every-adult-child-marxist-dre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Economics_in_one_lesson.pdf" TargetMode="External"/><Relationship Id="rId2" Type="http://schemas.openxmlformats.org/officeDocument/2006/relationships/hyperlink" Target="http://economics.about.com/cs/macroeconomics/l/aa032003a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cer.org/pdf/Hazlitt00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>
                <a:solidFill>
                  <a:schemeClr val="tx1"/>
                </a:solidFill>
                <a:latin typeface="Verdana" pitchFamily="34" charset="0"/>
              </a:rPr>
              <a:t>Standardna teorija međunarodne trgovine</a:t>
            </a: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438400"/>
            <a:ext cx="2438400" cy="1752600"/>
            <a:chOff x="0" y="1488"/>
            <a:chExt cx="1392" cy="960"/>
          </a:xfrm>
        </p:grpSpPr>
        <p:pic>
          <p:nvPicPr>
            <p:cNvPr id="3091" name="Picture 24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24600" y="2133600"/>
            <a:ext cx="2895600" cy="2209800"/>
            <a:chOff x="1440" y="1056"/>
            <a:chExt cx="1824" cy="1392"/>
          </a:xfrm>
        </p:grpSpPr>
        <p:pic>
          <p:nvPicPr>
            <p:cNvPr id="3089" name="Picture 2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" y="1287"/>
              <a:ext cx="1824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28" y="1056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3. Izolacija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" y="4343400"/>
            <a:ext cx="3848100" cy="2286000"/>
            <a:chOff x="3336" y="1008"/>
            <a:chExt cx="2424" cy="1440"/>
          </a:xfrm>
        </p:grpSpPr>
        <p:pic>
          <p:nvPicPr>
            <p:cNvPr id="3087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0" y="4573588"/>
            <a:ext cx="2743200" cy="1903412"/>
            <a:chOff x="0" y="2496"/>
            <a:chExt cx="1872" cy="1199"/>
          </a:xfrm>
        </p:grpSpPr>
        <p:pic>
          <p:nvPicPr>
            <p:cNvPr id="308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736"/>
              <a:ext cx="1680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48" y="2496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5. Dobit od specijalizacije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324600" y="4592638"/>
            <a:ext cx="3048000" cy="1960562"/>
            <a:chOff x="48" y="2448"/>
            <a:chExt cx="1920" cy="1235"/>
          </a:xfrm>
        </p:grpSpPr>
        <p:pic>
          <p:nvPicPr>
            <p:cNvPr id="3083" name="Picture 36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2640"/>
              <a:ext cx="1824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44" y="2448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6. Različiti ukusi potrošača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552700" y="2133600"/>
            <a:ext cx="3695700" cy="2187575"/>
            <a:chOff x="1488" y="1008"/>
            <a:chExt cx="2328" cy="1378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2112" y="100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2. Indiferencija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30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8" y="1344"/>
              <a:ext cx="2328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7370763" cy="4114800"/>
          </a:xfr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 dirty="0"/>
              <a:t>Granica proizvodnih mogućnosti</a:t>
            </a:r>
            <a:endParaRPr lang="en-US" sz="3600" dirty="0">
              <a:solidFill>
                <a:schemeClr val="hlink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5638800"/>
            <a:ext cx="929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32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Opet negativan nagib, ali više nije prava</a:t>
            </a:r>
            <a:endParaRPr lang="en-US" sz="32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2AEDA-6BDA-4060-A2EB-A73250C79E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2001253"/>
            <a:ext cx="762714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B39174F-4FFF-4B16-B5CA-9A1339D5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On je ponudio tri slučaja trgovine</a:t>
            </a:r>
            <a:endParaRPr 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8D4B75D-0302-424D-8BC0-1D4C45D53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Analizirana su sledeća tri slučaja, na primeru SAD i Kine</a:t>
            </a:r>
          </a:p>
          <a:p>
            <a:pPr eaLnBrk="1" hangingPunct="1">
              <a:defRPr/>
            </a:pPr>
            <a:r>
              <a:rPr lang="sr-Latn-CS" u="sng" dirty="0"/>
              <a:t>Rikardov slučaj</a:t>
            </a:r>
          </a:p>
          <a:p>
            <a:pPr eaLnBrk="1" hangingPunct="1">
              <a:defRPr/>
            </a:pPr>
            <a:r>
              <a:rPr lang="sr-Latn-CS" u="sng" dirty="0"/>
              <a:t>Raste produktivnosti izvoznog dobra</a:t>
            </a:r>
          </a:p>
          <a:p>
            <a:pPr eaLnBrk="1" hangingPunct="1">
              <a:defRPr/>
            </a:pPr>
            <a:r>
              <a:rPr lang="sr-Latn-CS" u="sng" dirty="0"/>
              <a:t>Raste produktivnost uvoznog dobra</a:t>
            </a:r>
          </a:p>
        </p:txBody>
      </p:sp>
    </p:spTree>
    <p:extLst>
      <p:ext uri="{BB962C8B-B14F-4D97-AF65-F5344CB8AC3E}">
        <p14:creationId xmlns:p14="http://schemas.microsoft.com/office/powerpoint/2010/main" val="39644627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04E36AA-78B1-416E-9C07-19D3961EB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 – nacrtajte ova tri slučaja</a:t>
            </a:r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5BB0242-B4B8-4B24-9880-175958767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Prvi – 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Drugi –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Treći </a:t>
            </a:r>
            <a:endParaRPr lang="en-US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C883C7EF-0FC2-4079-AF0A-9772CE743DC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447800"/>
            <a:ext cx="3848100" cy="2286000"/>
            <a:chOff x="3336" y="1008"/>
            <a:chExt cx="2424" cy="1440"/>
          </a:xfrm>
        </p:grpSpPr>
        <p:pic>
          <p:nvPicPr>
            <p:cNvPr id="21516" name="Picture 5">
              <a:extLst>
                <a:ext uri="{FF2B5EF4-FFF2-40B4-BE49-F238E27FC236}">
                  <a16:creationId xmlns:a16="http://schemas.microsoft.com/office/drawing/2014/main" id="{210BA1E7-1A64-4133-9B0E-C0CF222B9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6" name="Rectangle 6">
              <a:extLst>
                <a:ext uri="{FF2B5EF4-FFF2-40B4-BE49-F238E27FC236}">
                  <a16:creationId xmlns:a16="http://schemas.microsoft.com/office/drawing/2014/main" id="{E9C85880-55D7-47B1-A6D1-E43210527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1CD4DC49-ACDD-433F-BC2F-88CCFDDF875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57600"/>
            <a:ext cx="3848100" cy="2286000"/>
            <a:chOff x="3336" y="1008"/>
            <a:chExt cx="2424" cy="1440"/>
          </a:xfrm>
        </p:grpSpPr>
        <p:pic>
          <p:nvPicPr>
            <p:cNvPr id="21514" name="Picture 8">
              <a:extLst>
                <a:ext uri="{FF2B5EF4-FFF2-40B4-BE49-F238E27FC236}">
                  <a16:creationId xmlns:a16="http://schemas.microsoft.com/office/drawing/2014/main" id="{29D30605-CF35-4CB8-A96C-4FA2C8F9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9" name="Rectangle 9">
              <a:extLst>
                <a:ext uri="{FF2B5EF4-FFF2-40B4-BE49-F238E27FC236}">
                  <a16:creationId xmlns:a16="http://schemas.microsoft.com/office/drawing/2014/main" id="{5F80D40C-C7D0-435C-B2E2-DAD3FB03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53611" name="Freeform 11">
            <a:extLst>
              <a:ext uri="{FF2B5EF4-FFF2-40B4-BE49-F238E27FC236}">
                <a16:creationId xmlns:a16="http://schemas.microsoft.com/office/drawing/2014/main" id="{01CF405E-7949-433A-B2F5-7979F2FB833D}"/>
              </a:ext>
            </a:extLst>
          </p:cNvPr>
          <p:cNvSpPr>
            <a:spLocks/>
          </p:cNvSpPr>
          <p:nvPr/>
        </p:nvSpPr>
        <p:spPr bwMode="auto">
          <a:xfrm>
            <a:off x="5638800" y="4114800"/>
            <a:ext cx="990600" cy="1676400"/>
          </a:xfrm>
          <a:custGeom>
            <a:avLst/>
            <a:gdLst>
              <a:gd name="T0" fmla="*/ 1572577282 w 624"/>
              <a:gd name="T1" fmla="*/ 2147483647 h 1056"/>
              <a:gd name="T2" fmla="*/ 1088707471 w 624"/>
              <a:gd name="T3" fmla="*/ 725804863 h 1056"/>
              <a:gd name="T4" fmla="*/ 0 w 624"/>
              <a:gd name="T5" fmla="*/ 0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1056"/>
                </a:moveTo>
                <a:cubicBezTo>
                  <a:pt x="580" y="760"/>
                  <a:pt x="536" y="464"/>
                  <a:pt x="432" y="288"/>
                </a:cubicBezTo>
                <a:cubicBezTo>
                  <a:pt x="328" y="112"/>
                  <a:pt x="72" y="40"/>
                  <a:pt x="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12" name="Freeform 12">
            <a:extLst>
              <a:ext uri="{FF2B5EF4-FFF2-40B4-BE49-F238E27FC236}">
                <a16:creationId xmlns:a16="http://schemas.microsoft.com/office/drawing/2014/main" id="{A6C71421-3B01-4373-B026-E1501786684F}"/>
              </a:ext>
            </a:extLst>
          </p:cNvPr>
          <p:cNvSpPr>
            <a:spLocks/>
          </p:cNvSpPr>
          <p:nvPr/>
        </p:nvSpPr>
        <p:spPr bwMode="auto">
          <a:xfrm>
            <a:off x="5715000" y="4343400"/>
            <a:ext cx="1206500" cy="1536700"/>
          </a:xfrm>
          <a:custGeom>
            <a:avLst/>
            <a:gdLst>
              <a:gd name="T0" fmla="*/ 0 w 760"/>
              <a:gd name="T1" fmla="*/ 0 h 968"/>
              <a:gd name="T2" fmla="*/ 846772625 w 760"/>
              <a:gd name="T3" fmla="*/ 241935038 h 968"/>
              <a:gd name="T4" fmla="*/ 1451609931 w 760"/>
              <a:gd name="T5" fmla="*/ 967740153 h 968"/>
              <a:gd name="T6" fmla="*/ 1814512711 w 760"/>
              <a:gd name="T7" fmla="*/ 2056447775 h 968"/>
              <a:gd name="T8" fmla="*/ 1814512711 w 760"/>
              <a:gd name="T9" fmla="*/ 2147483647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732464-FF34-466D-97C8-FFE64106DE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4572000"/>
            <a:ext cx="3200400" cy="1219200"/>
          </a:xfrm>
          <a:prstGeom prst="straightConnector1">
            <a:avLst/>
          </a:prstGeom>
          <a:noFill/>
          <a:ln w="571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71C064-517D-4D7F-9558-35FDF517CF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4267200"/>
            <a:ext cx="29718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03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B885980C-1F01-4BA5-890D-20B63088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Ovde je to isto, detaljnije</a:t>
            </a:r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F608778-E8D3-4DC9-959E-8BFC0AF9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000" u="sng" dirty="0"/>
              <a:t>klasičan Ricardov slučaj  - </a:t>
            </a:r>
            <a:r>
              <a:rPr lang="sr-Latn-CS" sz="2000" dirty="0"/>
              <a:t>obe nacije dobijaju od slobodne trgovine.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U drugom slučaju, </a:t>
            </a:r>
            <a:r>
              <a:rPr lang="sr-Latn-CS" sz="2000" u="sng" dirty="0"/>
              <a:t>Kina povećava rast produktivnost u proizvodnji svog izvoznog dobra - </a:t>
            </a:r>
            <a:r>
              <a:rPr lang="sr-Latn-CS" sz="2000" dirty="0"/>
              <a:t>obe zemlje dobijaju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Treći slučaj (drugi čin, kako je to Samuelson formulisao) ispostavlja se kao problematičan, a to je kada Kina (putem neke inovacije) povećava produktivnost u ranijem uvoznom sektoru, a to poboljšanje se pokaže kao «dovoljno veliko da istisne odredjenu količinu američkih proizvoda»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Npr. Kina počne da proizvodi kompjutere.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24053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9D2F6B9-F5AE-4EE7-A237-34838EB06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Čuveni “Drugi čin”	</a:t>
            </a:r>
            <a:endParaRPr 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DD323F4B-5C95-4863-BE61-0A43E702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Samo u tom slučaju, kineska tehnološka poboljšanja bi «odnela sve ranije izvore koristi koje Sjedinjenie Države imaju od slobodne trgovine.”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mada teoretski moguć, i dalje veoma malo verovatan.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Samuelson je to sam potvrdio u „The New York Times“, rekavši da su do sada, dobici Sjedinjenih Država premašili gubitke od razmene.</a:t>
            </a: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541B7B94-918D-4A24-A094-ED88F469A8A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49238"/>
            <a:ext cx="2671763" cy="150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6" name="Freeform 10">
            <a:extLst>
              <a:ext uri="{FF2B5EF4-FFF2-40B4-BE49-F238E27FC236}">
                <a16:creationId xmlns:a16="http://schemas.microsoft.com/office/drawing/2014/main" id="{2BD5A31C-114B-4B2D-801D-2B81B73F7C65}"/>
              </a:ext>
            </a:extLst>
          </p:cNvPr>
          <p:cNvSpPr>
            <a:spLocks/>
          </p:cNvSpPr>
          <p:nvPr/>
        </p:nvSpPr>
        <p:spPr bwMode="auto">
          <a:xfrm>
            <a:off x="7543800" y="447675"/>
            <a:ext cx="871538" cy="1228725"/>
          </a:xfrm>
          <a:custGeom>
            <a:avLst/>
            <a:gdLst>
              <a:gd name="T0" fmla="*/ 0 w 760"/>
              <a:gd name="T1" fmla="*/ 0 h 968"/>
              <a:gd name="T2" fmla="*/ 441860593 w 760"/>
              <a:gd name="T3" fmla="*/ 154678453 h 968"/>
              <a:gd name="T4" fmla="*/ 757474361 w 760"/>
              <a:gd name="T5" fmla="*/ 618713814 h 968"/>
              <a:gd name="T6" fmla="*/ 946843453 w 760"/>
              <a:gd name="T7" fmla="*/ 1314767469 h 968"/>
              <a:gd name="T8" fmla="*/ 946843453 w 760"/>
              <a:gd name="T9" fmla="*/ 14694462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8CC0204-3EBA-4C71-A8C8-E4BC28FAC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Je li Samjuelson anti – globalista?</a:t>
            </a:r>
            <a:endParaRPr lang="en-US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E46BB8E-A93D-4C80-B8F2-359CD3B31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/>
              <a:t>. </a:t>
            </a:r>
            <a:r>
              <a:rPr lang="sr-Latn-CS" i="1"/>
              <a:t>“tačno je da će - ako se u stranim zemljama unapredi produktivnost u informacionoj tehnologiji (u kojima Amerika ima veliku prednost) naša konkurentska prednost smanjiti i da će naš izvoz biti pogodjen.” </a:t>
            </a:r>
          </a:p>
        </p:txBody>
      </p:sp>
    </p:spTree>
    <p:extLst>
      <p:ext uri="{BB962C8B-B14F-4D97-AF65-F5344CB8AC3E}">
        <p14:creationId xmlns:p14="http://schemas.microsoft.com/office/powerpoint/2010/main" val="15931956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CE09A012-5344-4756-91E2-EA1871A82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zaključak</a:t>
            </a: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B05D425-4B47-4CE1-97C4-9B093D20F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Samuelson je dalje usavršio svoje nalaze u svom radu iz decembra 2006. godine, u kome su njegovi zaključci bili da će  trgovina i globalizacija verovatno koristiti svim regionima, i to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više siromašnim nego bogatim sredinama (zašto)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pogoršavajući možda nejednakost realnih dohodaka izmedju bogatih i siromašnih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ali svakako donoseći, zajedno sa rastućim materijalnim dobicima, i više doživotne neizvesnosti.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52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898838CC-6CA1-427D-97B4-6C8EBAB66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izjava</a:t>
            </a:r>
            <a:endParaRPr lang="en-US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98DA14D-C7B7-4F90-81CC-4AF26B77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Latn-BA" sz="2000" dirty="0"/>
          </a:p>
          <a:p>
            <a:pPr eaLnBrk="1" hangingPunct="1">
              <a:lnSpc>
                <a:spcPct val="80000"/>
              </a:lnSpc>
              <a:defRPr/>
            </a:pPr>
            <a:br>
              <a:rPr lang="en-US" sz="2000" dirty="0"/>
            </a:br>
            <a:r>
              <a:rPr lang="sr-Latn-CS" sz="2000" dirty="0">
                <a:hlinkClick r:id="" action="ppaction://noaction"/>
              </a:rPr>
              <a:t>[1]</a:t>
            </a:r>
            <a:r>
              <a:rPr lang="sr-Latn-CS" sz="2000" dirty="0"/>
              <a:t> “Iz mojih ispravki i korekcija teksta NE SLEDE da bi države trebalo ili da ne bi trebalo da uvode selektivni protekcionizam.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Čak i u onim slučajevima kada neka demokratija pokušava nešto da učini u samoodbrani često može da bude ravno tome da bezrazložno puca samoj sebi u nogu.” Samuelson (2004).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Bagvati – stepenice komparativnih prednosti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Zemlje uvode nove proizvode i napuštaju stare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To što te neko prestigne znači da kasniš...</a:t>
            </a: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909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Granica proizvodnje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strelice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usmerene</a:t>
            </a:r>
            <a:r>
              <a:rPr lang="en-US" sz="2400" dirty="0">
                <a:effectLst/>
              </a:rPr>
              <a:t> na</a:t>
            </a:r>
            <a:r>
              <a:rPr lang="sr-Latn-CS" sz="2400" dirty="0">
                <a:effectLst/>
              </a:rPr>
              <a:t>niže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sve</a:t>
            </a:r>
            <a:r>
              <a:rPr lang="sr-Latn-CS" sz="2400" dirty="0">
                <a:effectLst/>
              </a:rPr>
              <a:t> su duže 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Konkavnost</a:t>
            </a:r>
            <a:r>
              <a:rPr lang="sr-Latn-CS" sz="2400" dirty="0">
                <a:effectLst/>
              </a:rPr>
              <a:t>  </a:t>
            </a:r>
            <a:r>
              <a:rPr lang="en-US" sz="2400" dirty="0" err="1">
                <a:effectLst/>
              </a:rPr>
              <a:t>odražava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rastuće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oportunitetne</a:t>
            </a:r>
            <a:r>
              <a:rPr lang="en-US" sz="2400" dirty="0">
                <a:effectLst/>
              </a:rPr>
              <a:t> troškove</a:t>
            </a:r>
            <a:r>
              <a:rPr lang="sr-Latn-CS" sz="2400" dirty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svakoj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endParaRPr lang="sr-Latn-C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kod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oba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proizvoda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3 stvari treba zapamtiti!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396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>
                <a:effectLst/>
              </a:rPr>
              <a:t>GST </a:t>
            </a:r>
            <a:r>
              <a:rPr lang="sr-Latn-C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predstavlja</a:t>
            </a:r>
            <a:r>
              <a:rPr lang="en-US" sz="2400" dirty="0">
                <a:effectLst/>
              </a:rPr>
              <a:t> samo </a:t>
            </a:r>
            <a:r>
              <a:rPr lang="en-US" sz="2400" dirty="0" err="1">
                <a:effectLst/>
              </a:rPr>
              <a:t>drugo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ime</a:t>
            </a:r>
            <a:r>
              <a:rPr lang="en-US" sz="2400" dirty="0">
                <a:effectLst/>
              </a:rPr>
              <a:t> za oportunitetni </a:t>
            </a:r>
            <a:r>
              <a:rPr lang="en-US" sz="2400" dirty="0" err="1">
                <a:effectLst/>
              </a:rPr>
              <a:t>trošak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 X 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određena</a:t>
            </a:r>
            <a:r>
              <a:rPr lang="en-US" sz="2400" dirty="0">
                <a:effectLst/>
              </a:rPr>
              <a:t> je</a:t>
            </a:r>
            <a:r>
              <a:rPr lang="sr-Latn-CS" sz="2400" dirty="0">
                <a:effectLst/>
              </a:rPr>
              <a:t>          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nagibom</a:t>
            </a:r>
            <a:r>
              <a:rPr lang="en-U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granice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sr-Latn-CS" sz="2400" dirty="0">
                <a:effectLst/>
              </a:rPr>
              <a:t>               </a:t>
            </a:r>
            <a:r>
              <a:rPr lang="en-US" sz="2400" b="1" u="sng" dirty="0">
                <a:effectLst/>
              </a:rPr>
              <a:t>u </a:t>
            </a:r>
            <a:r>
              <a:rPr lang="en-US" sz="2400" b="1" u="sng" dirty="0" err="1">
                <a:effectLst/>
              </a:rPr>
              <a:t>tački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apsolutn</a:t>
            </a:r>
            <a:r>
              <a:rPr lang="sr-Latn-CS" sz="2400" dirty="0">
                <a:effectLst/>
              </a:rPr>
              <a:t>a vrednost se gleda</a:t>
            </a:r>
            <a:endParaRPr lang="en-U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4572000" y="2133600"/>
            <a:ext cx="4267200" cy="2987676"/>
            <a:chOff x="4343400" y="2357438"/>
            <a:chExt cx="4648200" cy="2595562"/>
          </a:xfrm>
        </p:grpSpPr>
        <p:grpSp>
          <p:nvGrpSpPr>
            <p:cNvPr id="14341" name="Group 6"/>
            <p:cNvGrpSpPr>
              <a:grpSpLocks/>
            </p:cNvGrpSpPr>
            <p:nvPr/>
          </p:nvGrpSpPr>
          <p:grpSpPr bwMode="auto">
            <a:xfrm>
              <a:off x="4343400" y="2357438"/>
              <a:ext cx="4648200" cy="2595562"/>
              <a:chOff x="2832" y="1344"/>
              <a:chExt cx="2928" cy="1635"/>
            </a:xfrm>
          </p:grpSpPr>
          <p:pic>
            <p:nvPicPr>
              <p:cNvPr id="14344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5" name="Oval 8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2" name="Line 9"/>
            <p:cNvSpPr>
              <a:spLocks noChangeShapeType="1"/>
            </p:cNvSpPr>
            <p:nvPr/>
          </p:nvSpPr>
          <p:spPr bwMode="auto">
            <a:xfrm flipV="1">
              <a:off x="5029200" y="3276600"/>
              <a:ext cx="9906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3" name="Line 10"/>
            <p:cNvSpPr>
              <a:spLocks noChangeShapeType="1"/>
            </p:cNvSpPr>
            <p:nvPr/>
          </p:nvSpPr>
          <p:spPr bwMode="auto">
            <a:xfrm flipH="1" flipV="1">
              <a:off x="5029200" y="30480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Otkuda rastući troškovi</a:t>
            </a:r>
            <a:br>
              <a:rPr lang="sr-Latn-C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nagib, </a:t>
                </a:r>
                <a:r>
                  <a:rPr lang="en-US" sz="2800" dirty="0" err="1">
                    <a:effectLst/>
                  </a:rPr>
                  <a:t>ili</a:t>
                </a:r>
                <a:endParaRPr lang="en-U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GST</a:t>
                </a:r>
                <a:r>
                  <a:rPr lang="sr-Latn-RS" sz="2800" dirty="0">
                    <a:effectLst/>
                  </a:rPr>
                  <a:t> (</a:t>
                </a:r>
                <a:r>
                  <a:rPr lang="sr-Latn-CS" sz="2800" dirty="0"/>
                  <a:t>granična stopa transformacije</a:t>
                </a:r>
                <a:r>
                  <a:rPr lang="sr-Latn-RS" sz="2800" dirty="0">
                    <a:effectLst/>
                  </a:rPr>
                  <a:t>)</a:t>
                </a: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u </a:t>
                </a:r>
                <a:r>
                  <a:rPr lang="en-US" sz="2800" dirty="0" err="1">
                    <a:effectLst/>
                  </a:rPr>
                  <a:t>tački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i="1" dirty="0">
                    <a:effectLst/>
                  </a:rPr>
                  <a:t>B </a:t>
                </a:r>
                <a:r>
                  <a:rPr lang="sr-Latn-RS" sz="2800" i="1" dirty="0">
                    <a:effectLst/>
                  </a:rPr>
                  <a:t> </a:t>
                </a:r>
              </a:p>
              <a:p>
                <a:pPr eaLnBrk="1" hangingPunct="1">
                  <a:buNone/>
                  <a:defRPr/>
                </a:pPr>
                <a:r>
                  <a:rPr lang="sr-Latn-RS" sz="1800" i="1" dirty="0">
                    <a:effectLst/>
                  </a:rPr>
                  <a:t>GST</a:t>
                </a:r>
                <a:r>
                  <a:rPr lang="sr-Latn-RS" sz="2800" i="1" dirty="0">
                    <a:effectLst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num>
                      <m:den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den>
                    </m:f>
                  </m:oMath>
                </a14:m>
                <a:endParaRPr lang="sr-Latn-R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endParaRPr lang="sr-Latn-RS" sz="1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1800" dirty="0" err="1">
                    <a:effectLst/>
                  </a:rPr>
                  <a:t>što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znači</a:t>
                </a:r>
                <a:r>
                  <a:rPr lang="en-US" sz="1800" dirty="0">
                    <a:effectLst/>
                  </a:rPr>
                  <a:t> da </a:t>
                </a:r>
                <a:r>
                  <a:rPr lang="en-US" sz="1800" dirty="0" err="1">
                    <a:effectLst/>
                  </a:rPr>
                  <a:t>Zemlja</a:t>
                </a:r>
                <a:r>
                  <a:rPr lang="en-US" sz="1800" dirty="0">
                    <a:effectLst/>
                  </a:rPr>
                  <a:t> 1 mora da </a:t>
                </a:r>
                <a:r>
                  <a:rPr lang="en-US" sz="1800" dirty="0" err="1">
                    <a:effectLst/>
                  </a:rPr>
                  <a:t>odustane</a:t>
                </a:r>
                <a:r>
                  <a:rPr lang="sr-Latn-R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od </a:t>
                </a:r>
                <a:r>
                  <a:rPr lang="en-US" sz="1800" dirty="0" err="1">
                    <a:effectLst/>
                  </a:rPr>
                  <a:t>jedne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jedinice</a:t>
                </a:r>
                <a:r>
                  <a:rPr lang="sr-Latn-C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Y da bi </a:t>
                </a:r>
                <a:r>
                  <a:rPr lang="en-US" sz="1800" dirty="0" err="1">
                    <a:effectLst/>
                  </a:rPr>
                  <a:t>proizvela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dodatnu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jedinicu</a:t>
                </a:r>
                <a:r>
                  <a:rPr lang="en-US" sz="1800" dirty="0">
                    <a:effectLst/>
                  </a:rPr>
                  <a:t> X u </a:t>
                </a:r>
                <a:r>
                  <a:rPr lang="en-US" sz="1800" dirty="0" err="1">
                    <a:effectLst/>
                  </a:rPr>
                  <a:t>toj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tački</a:t>
                </a:r>
                <a:r>
                  <a:rPr lang="en-US" sz="1800" dirty="0">
                    <a:effectLst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  <a:blipFill>
                <a:blip r:embed="rId2"/>
                <a:stretch>
                  <a:fillRect l="-3000" t="-1481" r="-714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latin typeface="Verdana" pitchFamily="34" charset="0"/>
              </a:rPr>
              <a:t>Ali</a:t>
            </a:r>
            <a:r>
              <a:rPr lang="sr-Latn-RS" sz="4000" dirty="0">
                <a:effectLst/>
                <a:latin typeface="Verdana" pitchFamily="34" charset="0"/>
              </a:rPr>
              <a:t>, kako nastaju</a:t>
            </a:r>
            <a:r>
              <a:rPr lang="en-US" sz="4000" dirty="0">
                <a:effectLst/>
                <a:latin typeface="Verdana" pitchFamily="34" charset="0"/>
              </a:rPr>
              <a:t>?</a:t>
            </a:r>
            <a:br>
              <a:rPr lang="en-US" sz="4000" b="0" dirty="0">
                <a:effectLst/>
              </a:rPr>
            </a:br>
            <a:endParaRPr lang="en-US" sz="4000" b="0" dirty="0"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Zato </a:t>
            </a:r>
            <a:r>
              <a:rPr lang="en-US" dirty="0">
                <a:effectLst/>
              </a:rPr>
              <a:t>što </a:t>
            </a:r>
            <a:r>
              <a:rPr lang="en-US" dirty="0" err="1">
                <a:effectLst/>
              </a:rPr>
              <a:t>resursi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: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 err="1">
                <a:effectLst/>
              </a:rPr>
              <a:t>nisu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homogeni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>
                <a:effectLst/>
              </a:rPr>
              <a:t>ne </a:t>
            </a:r>
            <a:r>
              <a:rPr lang="en-US" dirty="0" err="1">
                <a:effectLst/>
              </a:rPr>
              <a:t>upotrebljavaju</a:t>
            </a:r>
            <a:r>
              <a:rPr lang="en-US" dirty="0">
                <a:effectLst/>
              </a:rPr>
              <a:t> se u </a:t>
            </a:r>
            <a:r>
              <a:rPr lang="en-US" i="1" dirty="0" err="1">
                <a:effectLst/>
              </a:rPr>
              <a:t>istim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proporcijama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47800" y="3733800"/>
            <a:ext cx="6858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b="1" u="none" dirty="0"/>
          </a:p>
          <a:p>
            <a:r>
              <a:rPr lang="sr-Latn-CS" b="1" u="none" dirty="0"/>
              <a:t>Ako je zemljište bolje za žito</a:t>
            </a:r>
          </a:p>
          <a:p>
            <a:r>
              <a:rPr lang="en-US" b="1" u="none" dirty="0" err="1"/>
              <a:t>ali</a:t>
            </a:r>
            <a:r>
              <a:rPr lang="en-US" b="1" u="none" dirty="0"/>
              <a:t> </a:t>
            </a:r>
            <a:r>
              <a:rPr lang="sr-Latn-CS" b="1" u="none" dirty="0"/>
              <a:t>zemlja </a:t>
            </a:r>
            <a:r>
              <a:rPr lang="en-US" b="1" u="none" dirty="0" err="1"/>
              <a:t>želi</a:t>
            </a:r>
            <a:r>
              <a:rPr lang="en-US" b="1" u="none" dirty="0"/>
              <a:t> da se </a:t>
            </a:r>
            <a:r>
              <a:rPr lang="en-US" b="1" u="none" dirty="0" err="1"/>
              <a:t>koncentriše</a:t>
            </a:r>
            <a:r>
              <a:rPr lang="en-US" b="1" u="none" dirty="0"/>
              <a:t> </a:t>
            </a:r>
            <a:r>
              <a:rPr lang="en-US" b="1" u="none" dirty="0" err="1"/>
              <a:t>na</a:t>
            </a:r>
            <a:r>
              <a:rPr lang="en-US" b="1" u="none" dirty="0"/>
              <a:t> </a:t>
            </a:r>
            <a:r>
              <a:rPr lang="en-US" b="1" u="none" dirty="0" err="1"/>
              <a:t>proizvodnju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</a:p>
          <a:p>
            <a:endParaRPr lang="sr-Latn-CS" b="1" u="none" dirty="0"/>
          </a:p>
          <a:p>
            <a:r>
              <a:rPr lang="en-US" b="1" u="none" dirty="0" err="1"/>
              <a:t>Menjajući</a:t>
            </a:r>
            <a:r>
              <a:rPr lang="en-US" b="1" u="none" dirty="0"/>
              <a:t> </a:t>
            </a:r>
            <a:r>
              <a:rPr lang="en-US" b="1" u="none" dirty="0" err="1"/>
              <a:t>namenu</a:t>
            </a:r>
            <a:r>
              <a:rPr lang="en-US" b="1" u="none" dirty="0"/>
              <a:t> </a:t>
            </a:r>
            <a:r>
              <a:rPr lang="en-US" b="1" u="none" dirty="0" err="1"/>
              <a:t>zemlja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sr-Latn-RS" b="1" u="none" dirty="0"/>
              <a:t>inicijalno </a:t>
            </a:r>
            <a:r>
              <a:rPr lang="en-US" b="1" u="none" dirty="0" err="1"/>
              <a:t>odustati</a:t>
            </a:r>
            <a:r>
              <a:rPr lang="en-US" b="1" u="none" dirty="0"/>
              <a:t> od </a:t>
            </a:r>
            <a:r>
              <a:rPr lang="en-US" b="1" u="none" dirty="0" err="1"/>
              <a:t>vrlo</a:t>
            </a:r>
            <a:r>
              <a:rPr lang="en-US" b="1" u="none" dirty="0"/>
              <a:t> </a:t>
            </a:r>
            <a:r>
              <a:rPr lang="en-US" b="1" u="none" dirty="0" err="1"/>
              <a:t>malo</a:t>
            </a:r>
            <a:r>
              <a:rPr lang="en-US" b="1" u="none" dirty="0"/>
              <a:t> </a:t>
            </a:r>
            <a:r>
              <a:rPr lang="en-US" b="1" u="none" dirty="0" err="1"/>
              <a:t>žita</a:t>
            </a:r>
            <a:r>
              <a:rPr lang="en-US" b="1" u="none" dirty="0"/>
              <a:t> </a:t>
            </a:r>
            <a:endParaRPr lang="sr-Latn-RS" b="1" u="none" dirty="0"/>
          </a:p>
          <a:p>
            <a:endParaRPr lang="sr-Latn-RS" b="1" u="none" dirty="0"/>
          </a:p>
          <a:p>
            <a:r>
              <a:rPr lang="en-US" b="1" u="none" dirty="0"/>
              <a:t>a </a:t>
            </a:r>
            <a:r>
              <a:rPr lang="en-US" b="1" u="none" dirty="0" err="1"/>
              <a:t>za</a:t>
            </a:r>
            <a:r>
              <a:rPr lang="en-US" b="1" u="none" dirty="0"/>
              <a:t> </a:t>
            </a:r>
            <a:r>
              <a:rPr lang="en-US" b="1" u="none" dirty="0" err="1"/>
              <a:t>uzvrat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en-US" b="1" u="none" dirty="0" err="1"/>
              <a:t>dobiti</a:t>
            </a:r>
            <a:r>
              <a:rPr lang="en-US" b="1" u="none" dirty="0"/>
              <a:t> </a:t>
            </a:r>
            <a:r>
              <a:rPr lang="en-US" b="1" u="none" dirty="0" err="1"/>
              <a:t>veliku</a:t>
            </a:r>
            <a:r>
              <a:rPr lang="en-US" b="1" u="none" dirty="0"/>
              <a:t> </a:t>
            </a:r>
            <a:r>
              <a:rPr lang="en-US" b="1" u="none" dirty="0" err="1"/>
              <a:t>količinu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  <a:r>
              <a:rPr lang="en-US" b="1" u="none" dirty="0"/>
              <a:t>Ali </a:t>
            </a:r>
            <a:r>
              <a:rPr lang="en-US" b="1" u="none" dirty="0" err="1"/>
              <a:t>ako</a:t>
            </a:r>
            <a:r>
              <a:rPr lang="en-US" b="1" u="none" dirty="0"/>
              <a:t> se </a:t>
            </a:r>
            <a:r>
              <a:rPr lang="en-US" b="1" u="none" dirty="0" err="1"/>
              <a:t>ovaj</a:t>
            </a:r>
            <a:r>
              <a:rPr lang="en-US" b="1" u="none" dirty="0"/>
              <a:t> </a:t>
            </a:r>
            <a:r>
              <a:rPr lang="en-US" b="1" u="none" dirty="0" err="1"/>
              <a:t>proces</a:t>
            </a:r>
            <a:r>
              <a:rPr lang="en-US" b="1" u="none" dirty="0"/>
              <a:t> </a:t>
            </a:r>
            <a:r>
              <a:rPr lang="en-US" b="1" u="none" dirty="0" err="1"/>
              <a:t>nastavi</a:t>
            </a:r>
            <a:r>
              <a:rPr lang="sr-Latn-CS" b="1" u="none" dirty="0"/>
              <a:t>...</a:t>
            </a:r>
            <a:r>
              <a:rPr lang="en-US" b="1" u="none" dirty="0"/>
              <a:t> </a:t>
            </a:r>
            <a:r>
              <a:rPr lang="en-US" b="1" u="none" dirty="0" err="1">
                <a:latin typeface="Tahoma" pitchFamily="34" charset="0"/>
              </a:rPr>
              <a:t>granica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proizvodnje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sr-Latn-CS" b="1" u="none" dirty="0">
                <a:latin typeface="Tahoma" pitchFamily="34" charset="0"/>
              </a:rPr>
              <a:t>posta</a:t>
            </a:r>
            <a:r>
              <a:rPr lang="en-US" b="1" u="none" dirty="0" err="1">
                <a:latin typeface="Tahoma" pitchFamily="34" charset="0"/>
              </a:rPr>
              <a:t>će</a:t>
            </a:r>
            <a:r>
              <a:rPr lang="sr-Latn-C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konkavna</a:t>
            </a:r>
            <a:endParaRPr lang="en-US" b="1" u="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Vrednost GST – MRT</a:t>
            </a:r>
            <a:br>
              <a:rPr lang="sr-Latn-CS" sz="1400" dirty="0"/>
            </a:br>
            <a:r>
              <a:rPr lang="sr-Latn-CS" sz="1400" dirty="0"/>
              <a:t>granična stopa transformacije – marginal rate of transformation</a:t>
            </a: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5339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pomeranje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Tačke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 </a:t>
            </a:r>
            <a:r>
              <a:rPr lang="en-US" dirty="0" err="1">
                <a:effectLst/>
              </a:rPr>
              <a:t>prema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 </a:t>
            </a:r>
            <a:r>
              <a:rPr lang="sr-Latn-CS" i="1" dirty="0">
                <a:effectLst/>
              </a:rPr>
              <a:t> </a:t>
            </a:r>
            <a:r>
              <a:rPr lang="en-US" dirty="0" err="1">
                <a:effectLst/>
              </a:rPr>
              <a:t>po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granici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1 </a:t>
            </a:r>
            <a:r>
              <a:rPr lang="en-US" dirty="0" err="1">
                <a:effectLst/>
              </a:rPr>
              <a:t>znači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porast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nagiba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(GST</a:t>
            </a:r>
            <a:r>
              <a:rPr lang="sr-Latn-RS" dirty="0">
                <a:effectLst/>
              </a:rPr>
              <a:t>, eng. </a:t>
            </a:r>
            <a:r>
              <a:rPr lang="sr-Latn-CS" dirty="0">
                <a:effectLst/>
              </a:rPr>
              <a:t>MRT </a:t>
            </a:r>
            <a:r>
              <a:rPr lang="en-US" dirty="0">
                <a:effectLst/>
              </a:rPr>
              <a:t>)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¼ (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1 (</a:t>
            </a:r>
            <a:r>
              <a:rPr lang="en-US" i="1" dirty="0">
                <a:effectLst/>
              </a:rPr>
              <a:t>B</a:t>
            </a:r>
            <a:r>
              <a:rPr lang="en-US" dirty="0">
                <a:effectLst/>
              </a:rPr>
              <a:t>)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odražava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činjenicu</a:t>
            </a:r>
            <a:endParaRPr lang="en-US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>
                <a:effectLst/>
              </a:rPr>
              <a:t>r</a:t>
            </a:r>
            <a:r>
              <a:rPr lang="en-US" dirty="0" err="1">
                <a:effectLst/>
              </a:rPr>
              <a:t>astućih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oportunitetnih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troškova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proizvodnji</a:t>
            </a:r>
            <a:r>
              <a:rPr lang="en-US" dirty="0">
                <a:effectLst/>
              </a:rPr>
              <a:t> X.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V="1">
            <a:off x="5562600" y="3276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 flipV="1">
            <a:off x="5562600" y="30480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5486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krive </a:t>
            </a:r>
            <a:r>
              <a:rPr lang="sr-Latn-CS" sz="2000" b="1" u="none">
                <a:latin typeface="Tahoma" pitchFamily="34" charset="0"/>
              </a:rPr>
              <a:t>su </a:t>
            </a:r>
            <a:r>
              <a:rPr lang="en-US" sz="2000" b="1" u="none">
                <a:latin typeface="Tahoma" pitchFamily="34" charset="0"/>
              </a:rPr>
              <a:t>negativno nagnute</a:t>
            </a:r>
            <a:endParaRPr lang="sr-Latn-CS" sz="2000" b="1" u="none"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sz="2000" b="1" u="none">
                <a:latin typeface="Tahoma" pitchFamily="34" charset="0"/>
              </a:rPr>
              <a:t> mapa indiferencije je gusta – ima </a:t>
            </a:r>
            <a:r>
              <a:rPr lang="sr-Latn-CS" sz="2000" b="1" u="none">
                <a:latin typeface="Tahoma" pitchFamily="34" charset="0"/>
                <a:cs typeface="Tahoma" pitchFamily="34" charset="0"/>
              </a:rPr>
              <a:t>∞ mnogo krivih</a:t>
            </a:r>
            <a:r>
              <a:rPr lang="sr-Latn-CS" sz="2000" b="1" u="none"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svaka zemlja povećanje</a:t>
            </a:r>
            <a:r>
              <a:rPr lang="sr-Latn-CS" sz="2000" b="1" u="none">
                <a:latin typeface="Tahoma" pitchFamily="34" charset="0"/>
              </a:rPr>
              <a:t> </a:t>
            </a:r>
            <a:r>
              <a:rPr lang="en-US" sz="2000" b="1" u="none">
                <a:latin typeface="Tahoma" pitchFamily="34" charset="0"/>
              </a:rPr>
              <a:t>potrošnje X </a:t>
            </a:r>
            <a:r>
              <a:rPr lang="sr-Latn-CS" sz="2000" b="1" u="none">
                <a:latin typeface="Tahoma" pitchFamily="34" charset="0"/>
              </a:rPr>
              <a:t>“plaća” s</a:t>
            </a:r>
            <a:r>
              <a:rPr lang="en-US" sz="2000" b="1" u="none">
                <a:latin typeface="Tahoma" pitchFamily="34" charset="0"/>
              </a:rPr>
              <a:t>manj</a:t>
            </a:r>
            <a:r>
              <a:rPr lang="sr-Latn-CS" sz="2000" b="1" u="none">
                <a:latin typeface="Tahoma" pitchFamily="34" charset="0"/>
              </a:rPr>
              <a:t>enjem p</a:t>
            </a:r>
            <a:r>
              <a:rPr lang="en-US" sz="2000" b="1" u="none">
                <a:latin typeface="Tahoma" pitchFamily="34" charset="0"/>
              </a:rPr>
              <a:t>otr. Y</a:t>
            </a:r>
            <a:br>
              <a:rPr lang="en-US" sz="2000" b="1" u="none">
                <a:latin typeface="Tahoma" pitchFamily="34" charset="0"/>
              </a:rPr>
            </a:br>
            <a:endParaRPr lang="en-US" sz="2000" b="1" u="none">
              <a:latin typeface="Tahoma" pitchFamily="34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  <a:noFill/>
        </p:spPr>
        <p:txBody>
          <a:bodyPr/>
          <a:lstStyle/>
          <a:p>
            <a:pPr eaLnBrk="1" hangingPunct="1"/>
            <a:r>
              <a:rPr lang="sr-Latn-CS" sz="4000" b="0">
                <a:effectLst/>
                <a:latin typeface="Verdana" pitchFamily="34" charset="0"/>
              </a:rPr>
              <a:t>Društvene krive indiferencije</a:t>
            </a:r>
            <a:endParaRPr lang="en-US" sz="4000" b="0">
              <a:effectLst/>
              <a:latin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91EC-7F49-494D-AB23-25156F0789E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93051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RASTE – OPADA???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>
                <a:effectLst/>
              </a:rPr>
              <a:t>Opadajuća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– granična stopa supstitucije </a:t>
            </a:r>
            <a:r>
              <a:rPr lang="en-US" i="1" dirty="0">
                <a:effectLst/>
              </a:rPr>
              <a:t>GSS</a:t>
            </a:r>
            <a:r>
              <a:rPr lang="sr-Latn-CS" i="1" dirty="0">
                <a:effectLst/>
              </a:rPr>
              <a:t>–</a:t>
            </a:r>
          </a:p>
          <a:p>
            <a:pPr eaLnBrk="1" hangingPunct="1">
              <a:defRPr/>
            </a:pPr>
            <a:r>
              <a:rPr lang="sr-Latn-CS" i="1" dirty="0">
                <a:effectLst/>
              </a:rPr>
              <a:t> </a:t>
            </a:r>
            <a:r>
              <a:rPr lang="sr-Latn-CS" b="1" i="1" dirty="0">
                <a:effectLst/>
              </a:rPr>
              <a:t>konveksna</a:t>
            </a:r>
            <a:r>
              <a:rPr lang="sr-Latn-CS" i="1" dirty="0">
                <a:effectLst/>
              </a:rPr>
              <a:t> </a:t>
            </a: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r>
              <a:rPr lang="sr-Latn-CS" i="1" dirty="0">
                <a:effectLst/>
              </a:rPr>
              <a:t>Rastuća granična stopa transformacije GST – </a:t>
            </a:r>
          </a:p>
          <a:p>
            <a:pPr eaLnBrk="1" hangingPunct="1">
              <a:defRPr/>
            </a:pPr>
            <a:r>
              <a:rPr lang="sr-Latn-CS" b="1" i="1" dirty="0">
                <a:effectLst/>
              </a:rPr>
              <a:t>konkavna </a:t>
            </a:r>
            <a:endParaRPr lang="en-U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276600" y="4953000"/>
            <a:ext cx="3429000" cy="1600200"/>
            <a:chOff x="2832" y="1344"/>
            <a:chExt cx="2928" cy="1635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1" name="Picture 7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60161"/>
          <a:stretch>
            <a:fillRect/>
          </a:stretch>
        </p:blipFill>
        <p:spPr bwMode="auto">
          <a:xfrm>
            <a:off x="3530600" y="2590800"/>
            <a:ext cx="157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rista%20coffee%20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667125" cy="3886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Konkavan - udubljen</a:t>
            </a:r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53000" y="22860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Mora se reći u odnosu na šta </a:t>
            </a:r>
            <a:b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4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5105400" y="4572000"/>
            <a:ext cx="3429000" cy="1600200"/>
            <a:chOff x="2832" y="1344"/>
            <a:chExt cx="2928" cy="1635"/>
          </a:xfrm>
        </p:grpSpPr>
        <p:pic>
          <p:nvPicPr>
            <p:cNvPr id="2048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486" name="AutoShape 10"/>
          <p:cNvCxnSpPr>
            <a:cxnSpLocks noChangeShapeType="1"/>
          </p:cNvCxnSpPr>
          <p:nvPr/>
        </p:nvCxnSpPr>
        <p:spPr bwMode="auto">
          <a:xfrm rot="16200000" flipV="1">
            <a:off x="3600450" y="2495550"/>
            <a:ext cx="2362200" cy="3924300"/>
          </a:xfrm>
          <a:prstGeom prst="curvedConnector4">
            <a:avLst>
              <a:gd name="adj1" fmla="val -9676"/>
              <a:gd name="adj2" fmla="val 71843"/>
            </a:avLst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Što nečeg ima više –</a:t>
            </a:r>
            <a:br>
              <a:rPr lang="sr-Latn-CS" sz="4000" dirty="0"/>
            </a:br>
            <a:r>
              <a:rPr lang="sr-Latn-CS" sz="4000" dirty="0"/>
              <a:t>pada mu granična </a:t>
            </a:r>
            <a:r>
              <a:rPr lang="sr-Latn-CS" sz="4000" u="sng" dirty="0"/>
              <a:t>vrednost</a:t>
            </a:r>
            <a:endParaRPr lang="en-US" sz="4000" u="sng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Opadanje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GSS</a:t>
            </a:r>
            <a:r>
              <a:rPr lang="sr-Latn-CS" dirty="0">
                <a:effectLst/>
              </a:rPr>
              <a:t> – kako raste količina X njena </a:t>
            </a:r>
            <a:r>
              <a:rPr lang="sr-Latn-CS" b="1" u="sng" dirty="0">
                <a:effectLst/>
              </a:rPr>
              <a:t>granična vrednost</a:t>
            </a:r>
            <a:r>
              <a:rPr lang="sr-Latn-CS" dirty="0">
                <a:effectLst/>
              </a:rPr>
              <a:t> pada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150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6564313" y="2590800"/>
            <a:ext cx="21224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295400" y="36449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sz="2400" b="1" u="none" dirty="0"/>
              <a:t>Opadajuća GSS</a:t>
            </a:r>
          </a:p>
          <a:p>
            <a:endParaRPr lang="sr-Latn-R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</a:t>
            </a:r>
            <a:r>
              <a:rPr lang="sr-Latn-R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en-US" sz="2400" b="1" u="none" dirty="0" err="1"/>
              <a:t>manje</a:t>
            </a:r>
            <a:r>
              <a:rPr lang="en-US" sz="2400" b="1" u="none" dirty="0"/>
              <a:t>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r>
              <a:rPr lang="en-US" sz="2400" b="1" u="none" dirty="0" err="1"/>
              <a:t>za</a:t>
            </a:r>
            <a:r>
              <a:rPr lang="sr-Latn-CS" sz="2400" b="1" u="none" dirty="0"/>
              <a:t>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 </a:t>
            </a:r>
            <a:r>
              <a:rPr lang="en-US" sz="2400" b="1" u="none" dirty="0" err="1"/>
              <a:t>koju</a:t>
            </a:r>
            <a:r>
              <a:rPr lang="en-US" sz="2400" b="1" u="none" dirty="0"/>
              <a:t> </a:t>
            </a:r>
            <a:r>
              <a:rPr lang="en-US" sz="2400" b="1" u="none" dirty="0" err="1"/>
              <a:t>želi</a:t>
            </a:r>
            <a:r>
              <a:rPr lang="sr-Latn-CS" sz="2400" b="1" u="none" dirty="0"/>
              <a:t> – kriva postaje horizontalna</a:t>
            </a:r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0DDF-3F49-4043-B923-2AD04AFC50C8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8C6A-5B93-4B53-9451-1BA6C4C0E5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46596-4E63-45D6-A107-B6FD332D6F3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94639-F814-442C-8D9E-19C85A3ECF79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AEFF7-85AF-42E7-A2FD-E9B4162487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3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Obratno kod proizvodnje-GST je posle tačke B skoro vertikalna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52600" y="4038600"/>
            <a:ext cx="716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u="none" dirty="0"/>
              <a:t>Rastuća GST</a:t>
            </a:r>
          </a:p>
          <a:p>
            <a:endParaRPr lang="sr-Latn-C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odustaj</a:t>
            </a:r>
            <a:r>
              <a:rPr lang="sr-Latn-C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sr-Latn-CS" sz="2400" b="1" u="none" dirty="0"/>
              <a:t>veće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endParaRPr lang="sr-Latn-CS" sz="2400" b="1" u="none" dirty="0"/>
          </a:p>
          <a:p>
            <a:endParaRPr lang="sr-Latn-CS" sz="2400" b="1" u="none" dirty="0"/>
          </a:p>
          <a:p>
            <a:r>
              <a:rPr lang="sr-Latn-CS" sz="2400" b="1" u="none" dirty="0"/>
              <a:t>da bi napravila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</a:t>
            </a:r>
            <a:endParaRPr lang="sr-Latn-CS" sz="2400" b="1" u="none" dirty="0"/>
          </a:p>
          <a:p>
            <a:endParaRPr lang="sr-Latn-CS" sz="2400" b="1" u="none" dirty="0"/>
          </a:p>
          <a:p>
            <a:pPr>
              <a:buFont typeface="Arial" pitchFamily="34" charset="0"/>
              <a:buChar char="•"/>
            </a:pPr>
            <a:r>
              <a:rPr lang="sr-Latn-CS" sz="2400" b="1" u="none" dirty="0"/>
              <a:t>GST postaje vertikalna</a:t>
            </a:r>
            <a:endParaRPr lang="en-US" sz="2400" b="1" u="none" dirty="0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print"/>
          <a:srcRect t="35286" r="39400"/>
          <a:stretch>
            <a:fillRect/>
          </a:stretch>
        </p:blipFill>
        <p:spPr bwMode="auto">
          <a:xfrm>
            <a:off x="5334000" y="2162175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6515100" y="2538413"/>
            <a:ext cx="336550" cy="18732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Tj isto zadovoljenje se ostvaruje na dva različita nivoa </a:t>
            </a:r>
            <a:r>
              <a:rPr lang="sr-Latn-CS" dirty="0" err="1"/>
              <a:t>zadovoljenjenja</a:t>
            </a:r>
            <a:r>
              <a:rPr lang="sr-Latn-CS" dirty="0"/>
              <a:t> </a:t>
            </a:r>
          </a:p>
          <a:p>
            <a:pPr eaLnBrk="1" hangingPunct="1">
              <a:defRPr/>
            </a:pPr>
            <a:r>
              <a:rPr lang="sr-Latn-CS" dirty="0"/>
              <a:t>To znači </a:t>
            </a:r>
          </a:p>
          <a:p>
            <a:pPr eaLnBrk="1" hangingPunct="1">
              <a:defRPr/>
            </a:pPr>
            <a:r>
              <a:rPr lang="sr-Latn-CS" dirty="0"/>
              <a:t>isto zadovoljenje </a:t>
            </a:r>
          </a:p>
          <a:p>
            <a:pPr eaLnBrk="1" hangingPunct="1">
              <a:defRPr/>
            </a:pPr>
            <a:r>
              <a:rPr lang="sr-Latn-CS" dirty="0"/>
              <a:t>nije isto!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294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990600" y="1905000"/>
            <a:ext cx="3560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Arc 5"/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  <p:bldP spid="829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Mogu ako se izmeni raspodela realnog dohotka</a:t>
            </a:r>
            <a:endParaRPr lang="en-US" sz="400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Ako jedna grupa gubi!!! Pa se spusti na nižu krivu, tj. niži nivo zadovoljenja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400" i="1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Uvodimo </a:t>
            </a:r>
            <a:r>
              <a:rPr lang="en-US" sz="2400" i="1" dirty="0" err="1">
                <a:effectLst/>
              </a:rPr>
              <a:t>princip</a:t>
            </a:r>
            <a:r>
              <a:rPr lang="sr-Latn-C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kompenzacije</a:t>
            </a:r>
            <a:r>
              <a:rPr lang="en-US" sz="2400" dirty="0">
                <a:effectLst/>
              </a:rPr>
              <a:t>. </a:t>
            </a:r>
            <a:r>
              <a:rPr lang="sr-Latn-CS" sz="2400" dirty="0">
                <a:effectLst/>
              </a:rPr>
              <a:t>– da bismo bili sigurni da je došlo do poboljšanja u smislu Pareta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zemlja</a:t>
            </a:r>
            <a:r>
              <a:rPr lang="en-US" sz="2400" dirty="0">
                <a:effectLst/>
              </a:rPr>
              <a:t> će </a:t>
            </a:r>
            <a:r>
              <a:rPr lang="en-US" sz="2400" dirty="0" err="1">
                <a:effectLst/>
              </a:rPr>
              <a:t>biti</a:t>
            </a:r>
            <a:r>
              <a:rPr lang="en-US" sz="2400" dirty="0">
                <a:effectLst/>
              </a:rPr>
              <a:t> na </a:t>
            </a:r>
            <a:r>
              <a:rPr lang="en-US" sz="2400" dirty="0" err="1">
                <a:effectLst/>
              </a:rPr>
              <a:t>dobitku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razmene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bude</a:t>
            </a:r>
            <a:r>
              <a:rPr lang="en-US" sz="2400" dirty="0">
                <a:effectLst/>
              </a:rPr>
              <a:t> bolje </a:t>
            </a:r>
            <a:r>
              <a:rPr lang="en-US" sz="2400" dirty="0" err="1">
                <a:effectLst/>
              </a:rPr>
              <a:t>čak</a:t>
            </a:r>
            <a:r>
              <a:rPr lang="en-US" sz="2400" dirty="0">
                <a:effectLst/>
              </a:rPr>
              <a:t> i pošto je </a:t>
            </a:r>
            <a:r>
              <a:rPr lang="en-US" sz="2400" dirty="0" err="1">
                <a:effectLst/>
              </a:rPr>
              <a:t>gubitnicima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potpunosti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nadoknađen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kompenziran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pretrpljeni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gubitak</a:t>
            </a:r>
            <a:r>
              <a:rPr lang="en-US" sz="2400" dirty="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PARETO-HIKS-KALDOR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Efikasnost</a:t>
            </a:r>
            <a:r>
              <a:rPr lang="en-GB" dirty="0"/>
              <a:t> u </a:t>
            </a:r>
            <a:r>
              <a:rPr lang="en-GB" dirty="0" err="1"/>
              <a:t>smislu</a:t>
            </a:r>
            <a:r>
              <a:rPr lang="en-GB" dirty="0"/>
              <a:t> </a:t>
            </a:r>
            <a:r>
              <a:rPr lang="en-GB" dirty="0" err="1"/>
              <a:t>Pareta</a:t>
            </a:r>
            <a:r>
              <a:rPr lang="en-GB" dirty="0"/>
              <a:t> –</a:t>
            </a:r>
            <a:endParaRPr lang="sr-Latn-RS" dirty="0"/>
          </a:p>
          <a:p>
            <a:pPr>
              <a:buFont typeface="Wingdings" pitchFamily="2" charset="2"/>
              <a:buNone/>
              <a:defRPr/>
            </a:pPr>
            <a:r>
              <a:rPr lang="sr-Latn-RS" dirty="0"/>
              <a:t>Ako jedna </a:t>
            </a:r>
            <a:r>
              <a:rPr lang="en-GB" dirty="0" err="1"/>
              <a:t>strana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sr-Latn-RS" dirty="0"/>
              <a:t>dobit</a:t>
            </a:r>
            <a:r>
              <a:rPr lang="en-GB" dirty="0"/>
              <a:t>,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sr-Latn-RS" dirty="0"/>
              <a:t>moraju da pretrpe gubitak</a:t>
            </a:r>
          </a:p>
          <a:p>
            <a:pPr>
              <a:defRPr/>
            </a:pPr>
            <a:r>
              <a:rPr lang="en-GB" dirty="0"/>
              <a:t>Kaldor Hicks </a:t>
            </a:r>
            <a:r>
              <a:rPr lang="sr-Latn-RS" dirty="0"/>
              <a:t>– optimum postoji ako je ukupni gubitak manji od ukupnog dobitka </a:t>
            </a:r>
          </a:p>
          <a:p>
            <a:pPr>
              <a:defRPr/>
            </a:pPr>
            <a:r>
              <a:rPr lang="en-GB" b="1" dirty="0"/>
              <a:t>N</a:t>
            </a:r>
            <a:r>
              <a:rPr lang="sr-Latn-RS" b="1" dirty="0"/>
              <a:t>ije bitna kompenzacija, nego da dobit premašuje gubitke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Šta obezbeđuje kompenzacija???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744" y="1981200"/>
            <a:ext cx="5809855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Tj moramo ih “naterati” da se presele na višu krivu indiferencije</a:t>
            </a:r>
          </a:p>
          <a:p>
            <a:pPr eaLnBrk="1" hangingPunct="1">
              <a:defRPr/>
            </a:pPr>
            <a:r>
              <a:rPr lang="sr-Latn-CS" dirty="0"/>
              <a:t>Tj. da svima bude viši nivo zadovoljenja potreba nakon razmene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1192BA-EEA8-48B4-83F5-182E48B8F8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76200" y="1905000"/>
            <a:ext cx="3486545" cy="37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5">
            <a:extLst>
              <a:ext uri="{FF2B5EF4-FFF2-40B4-BE49-F238E27FC236}">
                <a16:creationId xmlns:a16="http://schemas.microsoft.com/office/drawing/2014/main" id="{4B9A50F6-9542-40D2-AA24-B0DBF3EA177B}"/>
              </a:ext>
            </a:extLst>
          </p:cNvPr>
          <p:cNvSpPr>
            <a:spLocks/>
          </p:cNvSpPr>
          <p:nvPr/>
        </p:nvSpPr>
        <p:spPr bwMode="auto">
          <a:xfrm rot="6883961" flipV="1">
            <a:off x="3004359" y="590583"/>
            <a:ext cx="1104902" cy="4411139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BEC3442-CC61-4127-A057-8661325EE16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952749" y="1085851"/>
            <a:ext cx="1104902" cy="3505200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zemlja će biti na dobitku od razmene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pl-PL" dirty="0"/>
              <a:t>ako dobitnicima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zadržavaju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dobitaka</a:t>
            </a:r>
            <a:r>
              <a:rPr lang="en-US" dirty="0"/>
              <a:t>) 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gubitnicima</a:t>
            </a:r>
            <a:r>
              <a:rPr lang="sr-Latn-CS" dirty="0"/>
              <a:t> </a:t>
            </a:r>
            <a:r>
              <a:rPr lang="vi-VN" dirty="0"/>
              <a:t>u potpunosti nadoknađen (kompenziran) pretrpljeni gubitak. </a:t>
            </a:r>
            <a:endParaRPr lang="sr-Latn-CS" dirty="0"/>
          </a:p>
          <a:p>
            <a:pPr>
              <a:defRPr/>
            </a:pPr>
            <a:r>
              <a:rPr lang="vi-VN" dirty="0"/>
              <a:t>Ovo je tačno bez obzira</a:t>
            </a:r>
            <a:r>
              <a:rPr lang="sr-Latn-CS" dirty="0"/>
              <a:t> </a:t>
            </a:r>
            <a:r>
              <a:rPr lang="pl-PL" dirty="0"/>
              <a:t>na to da li do kompenzacije zaista dolazi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257800"/>
            <a:ext cx="6934200" cy="914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dirty="0"/>
              <a:t>Ovo je tačno bez obzira</a:t>
            </a:r>
            <a:r>
              <a:rPr lang="sr-Latn-CS" sz="3200" dirty="0"/>
              <a:t> </a:t>
            </a:r>
            <a:r>
              <a:rPr lang="pl-PL" sz="3200" dirty="0"/>
              <a:t>na to da li do kompenzacije zaista dolazi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Tipičan dodatak na ispitu koji obesmišljava sve do sada rečeno –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Zato država treba </a:t>
            </a:r>
            <a:r>
              <a:rPr lang="sr-Latn-CS" u="sng" dirty="0"/>
              <a:t>dobitnicima da uvede poreze</a:t>
            </a:r>
            <a:r>
              <a:rPr lang="sr-Latn-CS" dirty="0"/>
              <a:t> iz kojih će kompenzovati gubitnike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28600"/>
            <a:ext cx="7239000" cy="1295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 u knjizi piše...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Jedan od načina da do kompenzacije zaista </a:t>
            </a:r>
            <a:r>
              <a:rPr lang="vi-VN" dirty="0"/>
              <a:t>dođe jeste da vlada dovoljno oporezuje dobitke da bi u potpunosti kompenzirala gubitnike</a:t>
            </a:r>
            <a:endParaRPr lang="sr-Latn-CS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subvencija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poreskih</a:t>
            </a:r>
            <a:r>
              <a:rPr lang="en-US" dirty="0"/>
              <a:t> </a:t>
            </a:r>
            <a:r>
              <a:rPr lang="en-US" dirty="0" err="1"/>
              <a:t>olakšica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057400"/>
            <a:ext cx="3048000" cy="457200"/>
          </a:xfrm>
          <a:prstGeom prst="rect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mora da dođe do kompenzacije?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ora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 mora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vejedno je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Šta znači poboljšanje u smislu Pareta?</a:t>
            </a:r>
          </a:p>
          <a:p>
            <a:pPr>
              <a:defRPr/>
            </a:pPr>
            <a:r>
              <a:rPr lang="sr-Latn-RS" dirty="0"/>
              <a:t>Hiks-Kaldora?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ejednakost?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3200400"/>
            <a:ext cx="2743200" cy="533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8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05200"/>
            <a:ext cx="7543800" cy="1431925"/>
          </a:xfrm>
        </p:spPr>
        <p:txBody>
          <a:bodyPr/>
          <a:lstStyle/>
          <a:p>
            <a:pPr>
              <a:defRPr/>
            </a:pPr>
            <a:br>
              <a:rPr lang="sr-Latn-RS" sz="3200" b="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114800"/>
          </a:xfrm>
        </p:spPr>
        <p:txBody>
          <a:bodyPr/>
          <a:lstStyle/>
          <a:p>
            <a:pPr lvl="2">
              <a:defRPr/>
            </a:pP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svi</a:t>
            </a:r>
            <a:r>
              <a:rPr lang="en-GB" dirty="0"/>
              <a:t> u </a:t>
            </a:r>
            <a:r>
              <a:rPr lang="en-GB" dirty="0" err="1"/>
              <a:t>dobitnici</a:t>
            </a:r>
            <a:r>
              <a:rPr lang="sr-Latn-RS" dirty="0"/>
              <a:t> u smislu </a:t>
            </a:r>
            <a:r>
              <a:rPr lang="en-GB" dirty="0" err="1"/>
              <a:t>Paret</a:t>
            </a:r>
            <a:r>
              <a:rPr lang="sr-Latn-RS" dirty="0"/>
              <a:t>a</a:t>
            </a:r>
            <a:r>
              <a:rPr lang="en-GB" dirty="0"/>
              <a:t>, </a:t>
            </a:r>
            <a:endParaRPr lang="sr-Latn-RS" dirty="0"/>
          </a:p>
          <a:p>
            <a:pPr lvl="2">
              <a:defRPr/>
            </a:pPr>
            <a:r>
              <a:rPr lang="sr-Latn-RS" dirty="0"/>
              <a:t> javlja se osećaj </a:t>
            </a:r>
            <a:r>
              <a:rPr lang="en-GB" dirty="0" err="1"/>
              <a:t>nepravičnosti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negde</a:t>
            </a:r>
            <a:r>
              <a:rPr lang="en-GB" dirty="0"/>
              <a:t> “</a:t>
            </a:r>
            <a:r>
              <a:rPr lang="en-GB" dirty="0" err="1"/>
              <a:t>zakinuti</a:t>
            </a:r>
            <a:r>
              <a:rPr lang="en-GB" dirty="0"/>
              <a:t>”. </a:t>
            </a:r>
            <a:r>
              <a:rPr lang="en-GB" dirty="0" err="1"/>
              <a:t>Znači</a:t>
            </a:r>
            <a:r>
              <a:rPr lang="en-GB" dirty="0"/>
              <a:t>, </a:t>
            </a:r>
            <a:r>
              <a:rPr lang="en-GB" dirty="0" err="1"/>
              <a:t>ispunjavanje</a:t>
            </a:r>
            <a:r>
              <a:rPr lang="en-GB" dirty="0"/>
              <a:t> </a:t>
            </a:r>
            <a:r>
              <a:rPr lang="en-GB" dirty="0" err="1"/>
              <a:t>Paretovog</a:t>
            </a:r>
            <a:r>
              <a:rPr lang="en-GB" dirty="0"/>
              <a:t> </a:t>
            </a:r>
            <a:r>
              <a:rPr lang="en-GB" dirty="0" err="1"/>
              <a:t>zahteva</a:t>
            </a:r>
            <a:r>
              <a:rPr lang="en-GB" dirty="0"/>
              <a:t> ne </a:t>
            </a:r>
            <a:r>
              <a:rPr lang="en-GB" dirty="0" err="1"/>
              <a:t>rešava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sebi</a:t>
            </a:r>
            <a:r>
              <a:rPr lang="en-GB" dirty="0"/>
              <a:t> problem </a:t>
            </a:r>
            <a:r>
              <a:rPr lang="en-GB" dirty="0" err="1"/>
              <a:t>nepravičnosti</a:t>
            </a:r>
            <a:r>
              <a:rPr lang="en-GB" dirty="0"/>
              <a:t>. 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 err="1"/>
              <a:t>Tibor</a:t>
            </a:r>
            <a:r>
              <a:rPr lang="en-GB" dirty="0"/>
              <a:t> </a:t>
            </a:r>
            <a:r>
              <a:rPr lang="en-GB" dirty="0" err="1"/>
              <a:t>Scitovsky</a:t>
            </a:r>
            <a:r>
              <a:rPr lang="sr-Latn-RS" dirty="0"/>
              <a:t> (1972)</a:t>
            </a:r>
            <a:r>
              <a:rPr lang="en-GB" dirty="0"/>
              <a:t> “Equity is a matter of conscience, not economics”.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sr-Latn-RS" dirty="0"/>
              <a:t>Pravičnost je pitanje savesti, a ne ekonomije!!</a:t>
            </a:r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/>
              <a:t>M</a:t>
            </a:r>
            <a:r>
              <a:rPr lang="sr-Latn-RS" dirty="0"/>
              <a:t>oralna filozofija, politika, welfare economics</a:t>
            </a:r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Ali ostaje pitanje – zašto se  velika zemlja ne specijalizuje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33900" cy="4114800"/>
          </a:xfrm>
        </p:spPr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Zato što </a:t>
            </a:r>
            <a:r>
              <a:rPr lang="en-US" dirty="0"/>
              <a:t>mala </a:t>
            </a:r>
            <a:r>
              <a:rPr lang="en-US" dirty="0" err="1"/>
              <a:t>zemlja</a:t>
            </a:r>
            <a:r>
              <a:rPr lang="en-US" dirty="0"/>
              <a:t> ne mo</a:t>
            </a:r>
            <a:r>
              <a:rPr lang="sr-Latn-CS" dirty="0"/>
              <a:t>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tražnju</a:t>
            </a:r>
            <a:r>
              <a:rPr lang="sr-Latn-R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uvozom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.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Niti može da kupi svo žito</a:t>
            </a:r>
          </a:p>
          <a:p>
            <a:pPr>
              <a:defRPr/>
            </a:pPr>
            <a:r>
              <a:rPr lang="sr-Latn-CS" dirty="0"/>
              <a:t>SVU DOBIT OD RAZMENE PRISVAJA SAD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r="49815"/>
          <a:stretch>
            <a:fillRect/>
          </a:stretch>
        </p:blipFill>
        <p:spPr bwMode="auto">
          <a:xfrm>
            <a:off x="4900613" y="19812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5715000" y="4114800"/>
            <a:ext cx="1828800" cy="685800"/>
          </a:xfrm>
          <a:custGeom>
            <a:avLst/>
            <a:gdLst>
              <a:gd name="T0" fmla="*/ 0 w 816"/>
              <a:gd name="T1" fmla="*/ 0 h 720"/>
              <a:gd name="T2" fmla="*/ 2147483647 w 816"/>
              <a:gd name="T3" fmla="*/ 2147483647 h 720"/>
              <a:gd name="T4" fmla="*/ 2147483647 w 816"/>
              <a:gd name="T5" fmla="*/ 2147483647 h 720"/>
              <a:gd name="T6" fmla="*/ 0 60000 65536"/>
              <a:gd name="T7" fmla="*/ 0 60000 65536"/>
              <a:gd name="T8" fmla="*/ 0 60000 65536"/>
              <a:gd name="T9" fmla="*/ 0 w 816"/>
              <a:gd name="T10" fmla="*/ 0 h 720"/>
              <a:gd name="T11" fmla="*/ 816 w 8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720">
                <a:moveTo>
                  <a:pt x="0" y="0"/>
                </a:moveTo>
                <a:cubicBezTo>
                  <a:pt x="28" y="180"/>
                  <a:pt x="56" y="360"/>
                  <a:pt x="192" y="480"/>
                </a:cubicBezTo>
                <a:cubicBezTo>
                  <a:pt x="328" y="600"/>
                  <a:pt x="572" y="660"/>
                  <a:pt x="816" y="7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moramo se odlučiti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S</a:t>
            </a:r>
            <a:r>
              <a:rPr lang="sr-Latn-RS" sz="2800" dirty="0"/>
              <a:t>iromašna osoba ima veću korist od +1$</a:t>
            </a:r>
          </a:p>
          <a:p>
            <a:pPr>
              <a:defRPr/>
            </a:pPr>
            <a:r>
              <a:rPr lang="en-GB" sz="2800" dirty="0"/>
              <a:t>N</a:t>
            </a:r>
            <a:r>
              <a:rPr lang="sr-Latn-RS" sz="2800" dirty="0"/>
              <a:t>ego što gubi bogataš kada mu se oduzme 1 dolar</a:t>
            </a:r>
          </a:p>
          <a:p>
            <a:pPr>
              <a:defRPr/>
            </a:pPr>
            <a:r>
              <a:rPr lang="en-GB" sz="2800" dirty="0"/>
              <a:t>I</a:t>
            </a:r>
            <a:r>
              <a:rPr lang="sr-Latn-RS" sz="2800" dirty="0"/>
              <a:t>dealna raspodela je – jednakost</a:t>
            </a:r>
          </a:p>
          <a:p>
            <a:pPr>
              <a:defRPr/>
            </a:pPr>
            <a:r>
              <a:rPr lang="en-GB" sz="2800" dirty="0"/>
              <a:t>A</a:t>
            </a:r>
            <a:r>
              <a:rPr lang="sr-Latn-RS" sz="2800" dirty="0"/>
              <a:t>li ... </a:t>
            </a:r>
            <a:r>
              <a:rPr lang="en-GB" sz="2800" dirty="0"/>
              <a:t>K</a:t>
            </a:r>
            <a:r>
              <a:rPr lang="sr-Latn-RS" sz="2800" dirty="0"/>
              <a:t>oličina dohotka zavisi od podsticaja da proizvodnja raste</a:t>
            </a:r>
          </a:p>
          <a:p>
            <a:pPr>
              <a:defRPr/>
            </a:pPr>
            <a:r>
              <a:rPr lang="en-GB" sz="2800" dirty="0">
                <a:solidFill>
                  <a:srgbClr val="FFC000"/>
                </a:solidFill>
              </a:rPr>
              <a:t>P</a:t>
            </a:r>
            <a:r>
              <a:rPr lang="sr-Latn-RS" sz="2800" dirty="0">
                <a:solidFill>
                  <a:srgbClr val="FFC000"/>
                </a:solidFill>
              </a:rPr>
              <a:t>odsticaji nestaju kad je raspodela ravnomerna </a:t>
            </a:r>
            <a:r>
              <a:rPr lang="en-GB" sz="2800" dirty="0">
                <a:solidFill>
                  <a:srgbClr val="FFC000"/>
                </a:solidFill>
              </a:rPr>
              <a:t>(</a:t>
            </a:r>
            <a:r>
              <a:rPr lang="en-GB" sz="2800" dirty="0" err="1">
                <a:solidFill>
                  <a:srgbClr val="FFC000"/>
                </a:solidFill>
              </a:rPr>
              <a:t>Scitovsky</a:t>
            </a:r>
            <a:r>
              <a:rPr lang="en-GB" sz="2800" dirty="0">
                <a:solidFill>
                  <a:srgbClr val="FFC000"/>
                </a:solidFill>
              </a:rPr>
              <a:t> 1972, 288)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pravo na primeru kompenzacija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jedna firma “sledi” komparativne prednosti, prekvalifikuje se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zaradi</a:t>
            </a:r>
          </a:p>
          <a:p>
            <a:pPr>
              <a:defRPr/>
            </a:pPr>
            <a:r>
              <a:rPr lang="sr-Latn-RS" dirty="0"/>
              <a:t>A država ih oporezuje toliko da može da kompenzuje sve gubitnike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H</a:t>
            </a:r>
            <a:r>
              <a:rPr lang="sr-Latn-RS" dirty="0"/>
              <a:t>oće li ta firma nastaviti proizvodnju ili će se preseliti u grupu gubitnika?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sr-Latn-RS" dirty="0"/>
              <a:t>konomija insistira na jednakosti šansi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1148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sr-Latn-RS" dirty="0"/>
              <a:t> ne na jednakosti rezultata</a:t>
            </a:r>
          </a:p>
          <a:p>
            <a:r>
              <a:rPr lang="en-GB" dirty="0"/>
              <a:t>I</a:t>
            </a:r>
            <a:r>
              <a:rPr lang="sr-Latn-RS" dirty="0"/>
              <a:t>nstitucije obezbeđuju jednakost šansi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pPr lvl="1"/>
            <a:endParaRPr lang="sr-Latn-R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Ravnoteža u izolaciji</a:t>
            </a:r>
            <a:endParaRPr lang="en-US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r="42580"/>
          <a:stretch>
            <a:fillRect/>
          </a:stretch>
        </p:blipFill>
        <p:spPr>
          <a:xfrm>
            <a:off x="1066800" y="2362200"/>
            <a:ext cx="3810000" cy="3367088"/>
          </a:xfrm>
          <a:noFill/>
        </p:spPr>
      </p:pic>
      <p:sp>
        <p:nvSpPr>
          <p:cNvPr id="84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3276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krive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indiferen</a:t>
            </a:r>
            <a:r>
              <a:rPr lang="sr-Latn-RS" sz="1800" b="1" dirty="0">
                <a:effectLst/>
                <a:latin typeface="Verdana" pitchFamily="34" charset="0"/>
              </a:rPr>
              <a:t>cije 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sr-Latn-CS" sz="1800" b="1" dirty="0">
                <a:effectLst/>
                <a:latin typeface="Verdana" pitchFamily="34" charset="0"/>
              </a:rPr>
              <a:t>su </a:t>
            </a:r>
            <a:r>
              <a:rPr lang="en-US" sz="1800" b="1" dirty="0" err="1">
                <a:effectLst/>
                <a:latin typeface="Verdana" pitchFamily="34" charset="0"/>
              </a:rPr>
              <a:t>konveksne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>
                <a:effectLst/>
                <a:latin typeface="Verdana" pitchFamily="34" charset="0"/>
              </a:rPr>
              <a:t>i ne </a:t>
            </a:r>
            <a:r>
              <a:rPr lang="en-US" sz="1800" b="1" dirty="0" err="1">
                <a:effectLst/>
                <a:latin typeface="Verdana" pitchFamily="34" charset="0"/>
              </a:rPr>
              <a:t>seku</a:t>
            </a:r>
            <a:r>
              <a:rPr lang="sr-Latn-CS" sz="1800" b="1" dirty="0">
                <a:effectLst/>
                <a:latin typeface="Verdana" pitchFamily="34" charset="0"/>
              </a:rPr>
              <a:t> se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postoji</a:t>
            </a:r>
            <a:r>
              <a:rPr lang="en-US" sz="1800" b="1" dirty="0">
                <a:effectLst/>
                <a:latin typeface="Verdana" pitchFamily="34" charset="0"/>
              </a:rPr>
              <a:t> samo </a:t>
            </a:r>
            <a:r>
              <a:rPr lang="en-US" sz="1800" b="1" dirty="0" err="1">
                <a:effectLst/>
                <a:latin typeface="Verdana" pitchFamily="34" charset="0"/>
              </a:rPr>
              <a:t>jedna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tačka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ravnoteže</a:t>
            </a:r>
            <a:r>
              <a:rPr lang="en-US" sz="1800" b="1" dirty="0">
                <a:effectLst/>
                <a:latin typeface="Verdana" pitchFamily="34" charset="0"/>
              </a:rPr>
              <a:t>.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Tačke</a:t>
            </a:r>
            <a:r>
              <a:rPr lang="en-US" sz="1800" b="1" dirty="0">
                <a:effectLst/>
                <a:latin typeface="Verdana" pitchFamily="34" charset="0"/>
              </a:rPr>
              <a:t> na </a:t>
            </a:r>
            <a:r>
              <a:rPr lang="en-US" sz="1800" b="1" dirty="0" err="1">
                <a:effectLst/>
                <a:latin typeface="Verdana" pitchFamily="34" charset="0"/>
              </a:rPr>
              <a:t>nižim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krivama</a:t>
            </a:r>
            <a:r>
              <a:rPr lang="en-US" sz="1800" b="1" dirty="0">
                <a:effectLst/>
                <a:latin typeface="Verdana" pitchFamily="34" charset="0"/>
              </a:rPr>
              <a:t> su </a:t>
            </a:r>
            <a:r>
              <a:rPr lang="en-US" sz="1800" b="1" dirty="0" err="1">
                <a:effectLst/>
                <a:latin typeface="Verdana" pitchFamily="34" charset="0"/>
              </a:rPr>
              <a:t>moguće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Latn-CS" sz="1800" b="1" dirty="0">
                <a:effectLst/>
                <a:latin typeface="Verdana" pitchFamily="34" charset="0"/>
              </a:rPr>
              <a:t>Tačke na višim </a:t>
            </a:r>
            <a:r>
              <a:rPr lang="sr-Latn-CS" sz="1800" b="1" dirty="0" err="1">
                <a:effectLst/>
                <a:latin typeface="Verdana" pitchFamily="34" charset="0"/>
              </a:rPr>
              <a:t>krivama</a:t>
            </a:r>
            <a:r>
              <a:rPr lang="sr-Latn-CS" sz="1800" b="1" dirty="0">
                <a:effectLst/>
                <a:latin typeface="Verdana" pitchFamily="34" charset="0"/>
              </a:rPr>
              <a:t> nisu moguće</a:t>
            </a:r>
            <a:r>
              <a:rPr lang="en-US" sz="1800" b="1" dirty="0">
                <a:effectLst/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Autarkija – proizvode i troše u istoj tački</a:t>
            </a:r>
            <a:endParaRPr lang="en-US" dirty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4475" y="1981200"/>
            <a:ext cx="6648450" cy="41148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CDB7-DD15-4036-B78B-86B1E85A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sz="2400"/>
              <a:t> Pod kojim (neuobičajenim) uslovima može</a:t>
            </a:r>
            <a:br>
              <a:rPr lang="sr-Latn-BA" sz="2400"/>
            </a:br>
            <a:r>
              <a:rPr lang="it-IT" sz="2400"/>
              <a:t>da se dogodi da komparativna prednost, odnosno</a:t>
            </a:r>
            <a:r>
              <a:rPr lang="sr-Latn-BA" sz="2400"/>
              <a:t> zaostajanje, uopšte ne postoje?</a:t>
            </a:r>
            <a:br>
              <a:rPr lang="sr-Latn-BA" sz="2400"/>
            </a:br>
            <a:endParaRPr lang="sr-Latn-BA" sz="2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D43B20-F8E6-48C3-AD76-6E20341A53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>
          <a:xfrm>
            <a:off x="1589088" y="2941638"/>
            <a:ext cx="2651125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FA4D85-974B-4407-98D0-8F560DF940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5619750" y="3032125"/>
            <a:ext cx="2286000" cy="201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1608F-499B-4A41-BFB0-A2D9610B64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0579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40AE6-6CF2-4DBE-AD18-71B05E7EC0E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003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97D1E6-8EC3-438C-BFC9-0DA19E4F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568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BA" altLang="en-US"/>
              <a:t>Ako su relativne cene pre razmene već bile iste</a:t>
            </a:r>
          </a:p>
        </p:txBody>
      </p:sp>
    </p:spTree>
    <p:extLst>
      <p:ext uri="{BB962C8B-B14F-4D97-AF65-F5344CB8AC3E}">
        <p14:creationId xmlns:p14="http://schemas.microsoft.com/office/powerpoint/2010/main" val="23560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Ali kad to želimo da ispitamo</a:t>
            </a:r>
            <a:br>
              <a:rPr lang="sr-Latn-CS" sz="4000"/>
            </a:br>
            <a:endParaRPr lang="en-US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Carine</a:t>
            </a:r>
          </a:p>
          <a:p>
            <a:pPr eaLnBrk="1" hangingPunct="1">
              <a:defRPr/>
            </a:pPr>
            <a:r>
              <a:rPr lang="sr-Latn-CS"/>
              <a:t>Kvote</a:t>
            </a:r>
          </a:p>
          <a:p>
            <a:pPr eaLnBrk="1" hangingPunct="1">
              <a:defRPr/>
            </a:pPr>
            <a:r>
              <a:rPr lang="sr-Latn-CS"/>
              <a:t>Dozvole</a:t>
            </a:r>
          </a:p>
          <a:p>
            <a:pPr eaLnBrk="1" hangingPunct="1">
              <a:defRPr/>
            </a:pPr>
            <a:r>
              <a:rPr lang="sr-Latn-CS"/>
              <a:t>Zabrane</a:t>
            </a:r>
          </a:p>
          <a:p>
            <a:pPr eaLnBrk="1" hangingPunct="1">
              <a:defRPr/>
            </a:pPr>
            <a:r>
              <a:rPr lang="sr-Latn-CS"/>
              <a:t>Subvencije</a:t>
            </a:r>
          </a:p>
          <a:p>
            <a:pPr eaLnBrk="1" hangingPunct="1">
              <a:defRPr/>
            </a:pPr>
            <a:r>
              <a:rPr lang="sr-Latn-CS"/>
              <a:t>Zamagljuju stvarnu sliku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Otkrivene komparativne prednosti </a:t>
            </a:r>
            <a:br>
              <a:rPr lang="sr-Latn-CS" sz="4000" dirty="0"/>
            </a:br>
            <a:r>
              <a:rPr lang="sr-Latn-CS" sz="4000" dirty="0"/>
              <a:t>		</a:t>
            </a:r>
            <a:endParaRPr lang="en-US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U SAD – ima ih hrana, jer</a:t>
            </a:r>
          </a:p>
          <a:p>
            <a:pPr eaLnBrk="1" hangingPunct="1">
              <a:defRPr/>
            </a:pPr>
            <a:r>
              <a:rPr lang="sr-Latn-CS" dirty="0"/>
              <a:t>udeo hrane u izvozu </a:t>
            </a:r>
            <a:r>
              <a:rPr lang="sr-Latn-CS" dirty="0" err="1"/>
              <a:t>premašuje</a:t>
            </a:r>
            <a:r>
              <a:rPr lang="sr-Latn-CS" dirty="0"/>
              <a:t> udeo hrane u uvozu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324643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377B6B1-823F-451D-8A05-D179E969700E}"/>
              </a:ext>
            </a:extLst>
          </p:cNvPr>
          <p:cNvSpPr txBox="1">
            <a:spLocks noChangeArrowheads="1"/>
          </p:cNvSpPr>
          <p:nvPr/>
        </p:nvSpPr>
        <p:spPr>
          <a:xfrm>
            <a:off x="5083384" y="3417136"/>
            <a:ext cx="36957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r-Latn-CS" u="none" kern="0" dirty="0"/>
              <a:t>X - izvoz</a:t>
            </a:r>
          </a:p>
          <a:p>
            <a:pPr eaLnBrk="1" hangingPunct="1">
              <a:defRPr/>
            </a:pPr>
            <a:r>
              <a:rPr lang="sr-Latn-CS" u="none" kern="0" dirty="0"/>
              <a:t>i- zemlja</a:t>
            </a:r>
          </a:p>
          <a:p>
            <a:pPr eaLnBrk="1" hangingPunct="1">
              <a:defRPr/>
            </a:pPr>
            <a:r>
              <a:rPr lang="sr-Latn-CS" u="none" kern="0" dirty="0"/>
              <a:t>J- roba</a:t>
            </a:r>
          </a:p>
          <a:p>
            <a:pPr eaLnBrk="1" hangingPunct="1">
              <a:defRPr/>
            </a:pPr>
            <a:r>
              <a:rPr lang="sr-Latn-CS" u="none" kern="0" dirty="0"/>
              <a:t>n – grupa zemalja</a:t>
            </a:r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u="none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DA50E-25F6-46E1-AC47-FA0CBDC8D360}"/>
              </a:ext>
            </a:extLst>
          </p:cNvPr>
          <p:cNvSpPr/>
          <p:nvPr/>
        </p:nvSpPr>
        <p:spPr>
          <a:xfrm>
            <a:off x="338889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>
                <a:hlinkClick r:id="rId3"/>
              </a:rPr>
              <a:t>Revealed comparative advantage </a:t>
            </a:r>
            <a:r>
              <a:rPr lang="sr-Latn-CS" dirty="0"/>
              <a:t>- RCA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25438"/>
            <a:ext cx="890905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1242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4114800" y="3505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1148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124200" y="46482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51054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61722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6172200" y="46482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5029200" y="44196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7162800" y="40386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8001000" y="35814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8001000" y="38862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7086600" y="47244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9" grpId="0" animBg="1"/>
      <p:bldP spid="95250" grpId="0" animBg="1"/>
      <p:bldP spid="95251" grpId="0" animBg="1"/>
      <p:bldP spid="952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Dva nagiba: ¼ i 4/1</a:t>
            </a:r>
            <a:endParaRPr lang="en-US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76400"/>
            <a:ext cx="6648450" cy="3276600"/>
          </a:xfrm>
          <a:noFill/>
        </p:spPr>
      </p:pic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6477000" y="2438400"/>
            <a:ext cx="8382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4114800" y="3657600"/>
            <a:ext cx="9144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1295400" y="5172075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b="1" u="none"/>
              <a:t>Ako u tački A granična stopa transformacije iznosi ¼, onda toliko mora da se odrekne od Y da bi proizvela još jednu jedinicu x</a:t>
            </a:r>
            <a:r>
              <a:rPr lang="en-US" b="1" u="none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1. </a:t>
            </a:r>
            <a:r>
              <a:rPr lang="sr-Latn-CS" sz="2800" dirty="0"/>
              <a:t>Ako rikardijanski model potvrđen na podacima iz prakse, </a:t>
            </a:r>
            <a:r>
              <a:rPr lang="sr-Latn-CS" sz="2800" u="sng" dirty="0"/>
              <a:t>zašto su nam onda potrebni drugi modeli</a:t>
            </a:r>
            <a:r>
              <a:rPr lang="en-US" sz="2800" u="sng" dirty="0"/>
              <a:t>?</a:t>
            </a:r>
            <a:br>
              <a:rPr lang="en-US" sz="2800" u="sng" dirty="0"/>
            </a:b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Zato što se ovde </a:t>
            </a:r>
            <a:r>
              <a:rPr lang="en-GB" dirty="0" err="1"/>
              <a:t>komparativne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u="sng" dirty="0" err="1"/>
              <a:t>konstatuju</a:t>
            </a:r>
            <a:r>
              <a:rPr lang="en-GB" u="sng" dirty="0"/>
              <a:t> </a:t>
            </a:r>
          </a:p>
          <a:p>
            <a:pPr eaLnBrk="1" hangingPunct="1">
              <a:defRPr/>
            </a:pPr>
            <a:r>
              <a:rPr lang="sr-Latn-CS" dirty="0"/>
              <a:t>umesto što se </a:t>
            </a:r>
            <a:r>
              <a:rPr lang="sr-Latn-CS" u="sng" dirty="0"/>
              <a:t>objašnjavaju</a:t>
            </a:r>
            <a:r>
              <a:rPr lang="sr-Latn-CS" dirty="0"/>
              <a:t> komparativne prednosti </a:t>
            </a:r>
            <a:endParaRPr lang="en-GB" dirty="0"/>
          </a:p>
          <a:p>
            <a:pPr lvl="2" eaLnBrk="1" hangingPunct="1">
              <a:defRPr/>
            </a:pPr>
            <a:r>
              <a:rPr lang="en-US" dirty="0"/>
              <a:t>(</a:t>
            </a:r>
            <a:r>
              <a:rPr lang="sr-Latn-CS" dirty="0"/>
              <a:t>npr</a:t>
            </a:r>
            <a:r>
              <a:rPr lang="en-US" dirty="0"/>
              <a:t>, </a:t>
            </a:r>
            <a:r>
              <a:rPr lang="sr-Latn-CS" dirty="0"/>
              <a:t>ne objašnjava se otkuda potiču razlike u produktivnosti rada</a:t>
            </a:r>
            <a:r>
              <a:rPr lang="en-US" dirty="0"/>
              <a:t>) </a:t>
            </a:r>
            <a:endParaRPr lang="sr-Latn-RS" dirty="0"/>
          </a:p>
          <a:p>
            <a:pPr eaLnBrk="1" hangingPunct="1">
              <a:defRPr/>
            </a:pPr>
            <a:r>
              <a:rPr lang="en-GB" dirty="0"/>
              <a:t>A</a:t>
            </a:r>
            <a:r>
              <a:rPr lang="sr-Latn-RS" dirty="0"/>
              <a:t>ko teorija ne otkriva uzrok pojave – ona ne spada u univerzalne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79675"/>
            <a:ext cx="7600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609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40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Ovde je jednoznačno rešenje u tački pune specijalizacije</a:t>
            </a:r>
            <a:endParaRPr lang="en-US" sz="40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 flipV="1">
            <a:off x="3581400" y="4267200"/>
            <a:ext cx="228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7239000" y="4648200"/>
            <a:ext cx="457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429000" y="44196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1676400" y="44196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6324600" y="487680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162800" y="48768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5029200" y="56388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5867400" y="30480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325" y="4191000"/>
            <a:ext cx="2209800" cy="1447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4600" y="4572000"/>
            <a:ext cx="1447800" cy="1066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Osnova i dobit od razmene u intervalu 1/4</a:t>
            </a:r>
            <a:r>
              <a:rPr lang="en-US"/>
              <a:t>&lt;1&lt;4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084388"/>
            <a:ext cx="7543800" cy="3906837"/>
          </a:xfrm>
          <a:noFill/>
        </p:spPr>
      </p:pic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981200" y="4114800"/>
            <a:ext cx="2057400" cy="6096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162800" y="4038600"/>
            <a:ext cx="304800" cy="1447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81000" y="6019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/>
              <a:t>Razmenjujući 60 X za 60Y sa Zemljom 2 (videti trougao razmene </a:t>
            </a:r>
            <a:r>
              <a:rPr lang="en-US" i="1" u="none"/>
              <a:t>BCE</a:t>
            </a:r>
            <a:r>
              <a:rPr lang="en-US" u="none"/>
              <a:t>), posredstvom razmene Zemlja 1 je na dobitku 20X i 20Y, isto i Zemlja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Linija razmene, </a:t>
            </a:r>
            <a:r>
              <a:rPr lang="sr-Latn-CS"/>
              <a:t>šta je to?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Linija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BE </a:t>
            </a:r>
            <a:r>
              <a:rPr lang="en-US" dirty="0" err="1">
                <a:effectLst/>
              </a:rPr>
              <a:t>naziva</a:t>
            </a:r>
            <a:r>
              <a:rPr lang="en-US" dirty="0">
                <a:effectLst/>
              </a:rPr>
              <a:t> se </a:t>
            </a:r>
            <a:r>
              <a:rPr lang="en-US" i="1" dirty="0" err="1">
                <a:effectLst/>
              </a:rPr>
              <a:t>linija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mogućnosti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ili, </a:t>
            </a:r>
            <a:r>
              <a:rPr lang="en-US" dirty="0" err="1">
                <a:effectLst/>
              </a:rPr>
              <a:t>jednostavno</a:t>
            </a:r>
            <a:r>
              <a:rPr lang="en-US" dirty="0">
                <a:effectLst/>
              </a:rPr>
              <a:t>, </a:t>
            </a:r>
            <a:r>
              <a:rPr lang="en-US" i="1" dirty="0" err="1">
                <a:effectLst/>
              </a:rPr>
              <a:t>linija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jer se </a:t>
            </a:r>
            <a:r>
              <a:rPr lang="en-US" dirty="0" err="1">
                <a:effectLst/>
              </a:rPr>
              <a:t>trgovina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odvija</a:t>
            </a:r>
            <a:r>
              <a:rPr lang="en-US" dirty="0">
                <a:effectLst/>
              </a:rPr>
              <a:t> po </a:t>
            </a:r>
            <a:r>
              <a:rPr lang="en-US" dirty="0" err="1">
                <a:effectLst/>
              </a:rPr>
              <a:t>toj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liniji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Videti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unazad</a:t>
            </a:r>
            <a:r>
              <a:rPr lang="en-US" dirty="0">
                <a:effectLst/>
              </a:rPr>
              <a:t>!!!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r="42424" b="-2682"/>
          <a:stretch>
            <a:fillRect/>
          </a:stretch>
        </p:blipFill>
        <p:spPr bwMode="auto">
          <a:xfrm>
            <a:off x="4800600" y="3505200"/>
            <a:ext cx="3429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137275" y="4572000"/>
            <a:ext cx="1752600" cy="16764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effectLst/>
              </a:rPr>
              <a:t>Bilo koja druga relativna cena ne može da opstane jer bi </a:t>
            </a:r>
            <a:r>
              <a:rPr lang="sr-Latn-CS" sz="3200">
                <a:effectLst/>
              </a:rPr>
              <a:t>razmena</a:t>
            </a:r>
            <a:r>
              <a:rPr lang="en-US" sz="3200">
                <a:effectLst/>
              </a:rPr>
              <a:t> neuravnotežena</a:t>
            </a:r>
            <a:r>
              <a:rPr lang="sr-Latn-CS" sz="3200">
                <a:effectLst/>
              </a:rPr>
              <a:t> – </a:t>
            </a:r>
            <a:r>
              <a:rPr lang="sr-Latn-CS" sz="3200" u="sng">
                <a:effectLst/>
              </a:rPr>
              <a:t>nejednaki trouglovi</a:t>
            </a:r>
            <a:endParaRPr lang="en-US" sz="3200" u="sng">
              <a:effectLst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346325"/>
            <a:ext cx="7010400" cy="3630613"/>
          </a:xfrm>
          <a:noFill/>
        </p:spPr>
      </p:pic>
      <p:sp>
        <p:nvSpPr>
          <p:cNvPr id="36868" name="Right Triangle 5"/>
          <p:cNvSpPr>
            <a:spLocks noChangeArrowheads="1"/>
          </p:cNvSpPr>
          <p:nvPr/>
        </p:nvSpPr>
        <p:spPr bwMode="auto">
          <a:xfrm>
            <a:off x="3078163" y="4114800"/>
            <a:ext cx="1189037" cy="110172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ight Triangle 8"/>
          <p:cNvSpPr>
            <a:spLocks noChangeArrowheads="1"/>
          </p:cNvSpPr>
          <p:nvPr/>
        </p:nvSpPr>
        <p:spPr bwMode="auto">
          <a:xfrm>
            <a:off x="6019800" y="3343275"/>
            <a:ext cx="1189038" cy="11001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5466E-6 L -2.5E-6 -0.0569 C -2.5E-6 -0.08235 0.08872 -0.11358 0.16146 -0.11358 L 0.32344 -0.113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Ali to ne znači da će biti jednaki dobici od razmene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Kasnije piše, str. 77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Čim</a:t>
            </a:r>
            <a:r>
              <a:rPr lang="en-US" dirty="0"/>
              <a:t> je</a:t>
            </a:r>
            <a:r>
              <a:rPr lang="sr-Latn-CS" dirty="0"/>
              <a:t> </a:t>
            </a:r>
            <a:r>
              <a:rPr lang="vi-VN" dirty="0"/>
              <a:t>određena ravnotežna relativna cena u uslovima trgovine, znaćemo i kako su između</a:t>
            </a:r>
            <a:r>
              <a:rPr lang="sr-Latn-CS" dirty="0"/>
              <a:t> </a:t>
            </a:r>
            <a:r>
              <a:rPr lang="vi-VN" dirty="0"/>
              <a:t>dve zemlje tačno raspoređeni dobici od </a:t>
            </a:r>
            <a:r>
              <a:rPr lang="sr-Latn-RS" dirty="0"/>
              <a:t>razmen</a:t>
            </a:r>
            <a:r>
              <a:rPr lang="vi-VN" dirty="0"/>
              <a:t>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FE10-4F3E-42B0-ACE4-E676366A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Koliki su dobici u potrošnji svake zemlje u</a:t>
            </a:r>
            <a:br>
              <a:rPr lang="pl-PL" sz="2400"/>
            </a:br>
            <a:r>
              <a:rPr lang="pl-PL" sz="2400"/>
              <a:t>poređenju sa tačkom u autarkiji? Koja od</a:t>
            </a:r>
            <a:br>
              <a:rPr lang="pl-PL" sz="2400"/>
            </a:br>
            <a:r>
              <a:rPr lang="sr-Latn-BA" sz="2400"/>
              <a:t>dve nacije dobija VIŠE? Zašto?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A7A226-928D-4B73-9881-0668FAC0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228600" y="2057400"/>
            <a:ext cx="26511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9124D-44DF-464E-A741-67B3CC16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 bwMode="auto">
          <a:xfrm>
            <a:off x="2895600" y="2057400"/>
            <a:ext cx="25288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9EF32A12-76BA-4104-91E8-16FDF43A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8000" r="19141" b="16000"/>
          <a:stretch>
            <a:fillRect/>
          </a:stretch>
        </p:blipFill>
        <p:spPr bwMode="auto">
          <a:xfrm>
            <a:off x="228600" y="4233863"/>
            <a:ext cx="51816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7D150-5E29-4E06-97B3-C983E854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985626"/>
            <a:ext cx="3626644" cy="4114800"/>
          </a:xfrm>
          <a:solidFill>
            <a:schemeClr val="bg1"/>
          </a:solidFill>
        </p:spPr>
        <p:txBody>
          <a:bodyPr/>
          <a:lstStyle/>
          <a:p>
            <a:r>
              <a:rPr lang="sr-Latn-RS" dirty="0">
                <a:effectLst/>
              </a:rPr>
              <a:t>Zemlja 1 dobija od razmene više jer 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je relativna cena X u razmeni udaljenija od cene u autarkiji nego što je slučaj u Zemlji 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9B357-F01E-41ED-A960-A4F054E90614}"/>
              </a:ext>
            </a:extLst>
          </p:cNvPr>
          <p:cNvSpPr/>
          <p:nvPr/>
        </p:nvSpPr>
        <p:spPr>
          <a:xfrm>
            <a:off x="366712" y="4180768"/>
            <a:ext cx="4891088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sr-Latn-RS" sz="1000" dirty="0">
                <a:effectLst/>
              </a:rPr>
              <a:t>Zemlja 1 dobija u visini u kojoj se tačka </a:t>
            </a:r>
            <a:r>
              <a:rPr lang="en-US" sz="1000" dirty="0">
                <a:effectLst/>
              </a:rPr>
              <a:t>E </a:t>
            </a:r>
            <a:r>
              <a:rPr lang="sr-Latn-RS" sz="1000" dirty="0">
                <a:effectLst/>
              </a:rPr>
              <a:t>nalazi udesno i iznad tačke A</a:t>
            </a:r>
            <a:endParaRPr lang="en-GB" sz="1000" dirty="0"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EE89E-D6A2-445E-ABCE-64D6A98934D8}"/>
              </a:ext>
            </a:extLst>
          </p:cNvPr>
          <p:cNvCxnSpPr>
            <a:cxnSpLocks/>
          </p:cNvCxnSpPr>
          <p:nvPr/>
        </p:nvCxnSpPr>
        <p:spPr bwMode="auto">
          <a:xfrm>
            <a:off x="609600" y="5029200"/>
            <a:ext cx="1572838" cy="2500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4CAF3-90CA-4FD2-B07E-8B872538F219}"/>
              </a:ext>
            </a:extLst>
          </p:cNvPr>
          <p:cNvCxnSpPr>
            <a:cxnSpLocks/>
          </p:cNvCxnSpPr>
          <p:nvPr/>
        </p:nvCxnSpPr>
        <p:spPr bwMode="auto">
          <a:xfrm>
            <a:off x="3886200" y="4713962"/>
            <a:ext cx="554225" cy="12590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94063-C84D-4392-BD8E-46846EBC5ECD}"/>
              </a:ext>
            </a:extLst>
          </p:cNvPr>
          <p:cNvCxnSpPr>
            <a:cxnSpLocks/>
          </p:cNvCxnSpPr>
          <p:nvPr/>
        </p:nvCxnSpPr>
        <p:spPr bwMode="auto">
          <a:xfrm>
            <a:off x="1170362" y="47244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C8F83-562A-4BAE-ABC7-96EBAFE67DFC}"/>
              </a:ext>
            </a:extLst>
          </p:cNvPr>
          <p:cNvCxnSpPr>
            <a:cxnSpLocks/>
          </p:cNvCxnSpPr>
          <p:nvPr/>
        </p:nvCxnSpPr>
        <p:spPr bwMode="auto">
          <a:xfrm>
            <a:off x="3456362" y="46482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BF016D-62D5-4689-A668-A36A27403D95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6562" y="4953000"/>
            <a:ext cx="201238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36AD30-A257-4701-8BB8-05D1EFDE271F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3834" y="5492994"/>
            <a:ext cx="128780" cy="806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45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ne znači da će biti jednaki dobici od razmene </a:t>
            </a:r>
            <a:br>
              <a:rPr lang="en-GB" dirty="0"/>
            </a:br>
            <a:r>
              <a:rPr lang="sr-Latn-CS" dirty="0"/>
              <a:t>Već to znači</a:t>
            </a:r>
            <a:r>
              <a:rPr lang="en-GB" dirty="0"/>
              <a:t>…</a:t>
            </a:r>
            <a:r>
              <a:rPr lang="sr-Latn-CS" dirty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koliko žita hoće da proda SAD</a:t>
            </a:r>
          </a:p>
          <a:p>
            <a:pPr>
              <a:defRPr/>
            </a:pPr>
            <a:r>
              <a:rPr lang="sr-Latn-CS" dirty="0"/>
              <a:t>Da baš toliko hoće da kupi UK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I ništa više!!!!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0">
                <a:effectLst/>
              </a:rPr>
              <a:t>Ravnoteža se pravi iterativno</a:t>
            </a:r>
            <a:endParaRPr lang="en-US" b="0">
              <a:effectLst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ravnotežna relativna cena određena je putem pokušaja i grešaka</a:t>
            </a:r>
            <a:endParaRPr lang="sr-Latn-CS" sz="2400" b="1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 pokušava se sa različitim relativnim cenama sve dok se ne pronađe takva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cena za koju je </a:t>
            </a:r>
            <a:r>
              <a:rPr lang="sr-Latn-CS" sz="2400" b="1">
                <a:effectLst/>
              </a:rPr>
              <a:t>razmena </a:t>
            </a:r>
            <a:r>
              <a:rPr lang="en-US" sz="2400" b="1">
                <a:effectLst/>
              </a:rPr>
              <a:t>uravnotežena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65388"/>
            <a:ext cx="39624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543800" cy="1431925"/>
          </a:xfrm>
        </p:spPr>
        <p:txBody>
          <a:bodyPr/>
          <a:lstStyle/>
          <a:p>
            <a:pPr eaLnBrk="1" hangingPunct="1"/>
            <a:r>
              <a:rPr lang="sr-Latn-CS">
                <a:effectLst/>
              </a:rPr>
              <a:t>Rastući troškovi - n</a:t>
            </a:r>
            <a:r>
              <a:rPr lang="en-US">
                <a:effectLst/>
              </a:rPr>
              <a:t>epotpun</a:t>
            </a:r>
            <a:r>
              <a:rPr lang="sr-Latn-CS">
                <a:effectLst/>
              </a:rPr>
              <a:t>a</a:t>
            </a:r>
            <a:r>
              <a:rPr lang="en-US">
                <a:effectLst/>
              </a:rPr>
              <a:t> specijalizacij</a:t>
            </a:r>
            <a:r>
              <a:rPr lang="sr-Latn-CS">
                <a:effectLst/>
              </a:rPr>
              <a:t>a</a:t>
            </a:r>
            <a:br>
              <a:rPr lang="en-US" b="0">
                <a:effectLst/>
              </a:rPr>
            </a:br>
            <a:endParaRPr lang="en-US" b="0">
              <a:effectLst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7471"/>
            <a:ext cx="3695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toj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tački</a:t>
            </a:r>
            <a:r>
              <a:rPr lang="en-US" sz="2000" dirty="0">
                <a:effectLst/>
              </a:rPr>
              <a:t> </a:t>
            </a:r>
            <a:r>
              <a:rPr lang="sr-Latn-RS" sz="2000" dirty="0">
                <a:effectLst/>
              </a:rPr>
              <a:t>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r>
              <a:rPr lang="en-US" sz="2000" dirty="0">
                <a:effectLst/>
              </a:rPr>
              <a:t> </a:t>
            </a:r>
            <a:r>
              <a:rPr lang="en-US" sz="2000" b="1" i="1" u="sng" dirty="0">
                <a:effectLst/>
              </a:rPr>
              <a:t>se ne </a:t>
            </a:r>
            <a:r>
              <a:rPr lang="en-US" sz="2000" b="1" i="1" u="sng" dirty="0" err="1">
                <a:effectLst/>
              </a:rPr>
              <a:t>isplati</a:t>
            </a:r>
            <a:r>
              <a:rPr lang="en-US" sz="2000" b="1" i="1" u="sng" dirty="0">
                <a:effectLst/>
              </a:rPr>
              <a:t> da dalje </a:t>
            </a:r>
            <a:r>
              <a:rPr lang="en-US" sz="2000" b="1" i="1" u="sng" dirty="0" err="1">
                <a:effectLst/>
              </a:rPr>
              <a:t>povećava</a:t>
            </a:r>
            <a:r>
              <a:rPr lang="en-US" sz="2000" b="1" i="1" u="sng" dirty="0">
                <a:effectLst/>
              </a:rPr>
              <a:t> </a:t>
            </a:r>
            <a:r>
              <a:rPr lang="en-US" sz="2000" dirty="0" err="1">
                <a:effectLst/>
              </a:rPr>
              <a:t>proizvodnju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Do </a:t>
            </a:r>
            <a:r>
              <a:rPr lang="en-US" sz="2000" dirty="0" err="1">
                <a:effectLst/>
              </a:rPr>
              <a:t>ovoga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dolazi</a:t>
            </a:r>
            <a:r>
              <a:rPr lang="en-US" sz="2000" dirty="0">
                <a:effectLst/>
              </a:rPr>
              <a:t> pre</a:t>
            </a:r>
            <a:r>
              <a:rPr lang="sr-Latn-CS" sz="2000" dirty="0">
                <a:effectLst/>
              </a:rPr>
              <a:t> </a:t>
            </a:r>
            <a:r>
              <a:rPr lang="en-US" sz="2000" dirty="0">
                <a:effectLst/>
              </a:rPr>
              <a:t>nego što se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potpunosti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specijalizovala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proizvodnju</a:t>
            </a:r>
            <a:r>
              <a:rPr lang="en-US" sz="2000" dirty="0">
                <a:effectLst/>
              </a:rPr>
              <a:t>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effectLst/>
              </a:rPr>
              <a:t>PB </a:t>
            </a:r>
            <a:r>
              <a:rPr lang="en-US" sz="2000" dirty="0">
                <a:effectLst/>
              </a:rPr>
              <a:t>= </a:t>
            </a:r>
            <a:r>
              <a:rPr lang="en-US" sz="2000" i="1" dirty="0">
                <a:effectLst/>
              </a:rPr>
              <a:t>PB’ </a:t>
            </a:r>
            <a:r>
              <a:rPr lang="en-US" sz="2000" dirty="0">
                <a:effectLst/>
              </a:rPr>
              <a:t>=1 pre nego što je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1 ili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izvršila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potpunu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specijalizaciju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proizvodnje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95-1EC8-4D9D-B03B-74F7F0436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EDFB7-8BFA-4209-925B-526B4C54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960" y="2689225"/>
            <a:ext cx="50840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19200" y="304800"/>
            <a:ext cx="7467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none"/>
              <a:t>Najbliži primer potpune</a:t>
            </a:r>
            <a:r>
              <a:rPr lang="sr-Latn-CS" sz="2800" b="1" u="none"/>
              <a:t> </a:t>
            </a:r>
            <a:r>
              <a:rPr lang="en-US" sz="2800" b="1" u="none"/>
              <a:t>specijalizacije u proizvodnji</a:t>
            </a:r>
          </a:p>
          <a:p>
            <a:r>
              <a:rPr lang="en-US" sz="2800" b="1" u="none"/>
              <a:t>i </a:t>
            </a:r>
            <a:r>
              <a:rPr lang="sr-Latn-CS" sz="2800" b="1" u="none"/>
              <a:t>razmeni</a:t>
            </a:r>
            <a:r>
              <a:rPr lang="en-US" sz="2800" b="1" u="none"/>
              <a:t> jedne zemlje jeste Kuvajt</a:t>
            </a:r>
            <a:endParaRPr lang="sr-Latn-CS" sz="2800" b="1" u="none"/>
          </a:p>
          <a:p>
            <a:endParaRPr lang="sr-Latn-CS" b="1" u="none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86868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9600" y="4800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Zato uvodimo oportunitetni trošak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Izgubljena dobit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Prihvatam posao ako je stvarna dobit veća od </a:t>
            </a:r>
            <a:r>
              <a:rPr lang="sr-Latn-CS" dirty="0" err="1"/>
              <a:t>oportuntetnog</a:t>
            </a:r>
            <a:r>
              <a:rPr lang="sr-Latn-CS" dirty="0"/>
              <a:t> troška (izgubljene dobiti)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72E9-FEE3-43E6-9394-93D8942D07F2}"/>
              </a:ext>
            </a:extLst>
          </p:cNvPr>
          <p:cNvSpPr txBox="1"/>
          <p:nvPr/>
        </p:nvSpPr>
        <p:spPr>
          <a:xfrm>
            <a:off x="1696453" y="3059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none" dirty="0"/>
              <a:t>Pauza – 15 minuta</a:t>
            </a:r>
            <a:endParaRPr lang="en-GB" u="none" dirty="0"/>
          </a:p>
        </p:txBody>
      </p:sp>
    </p:spTree>
    <p:extLst>
      <p:ext uri="{BB962C8B-B14F-4D97-AF65-F5344CB8AC3E}">
        <p14:creationId xmlns:p14="http://schemas.microsoft.com/office/powerpoint/2010/main" val="2850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16AEC7B-7BE0-4630-89F1-7EF90EEF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869"/>
            <a:ext cx="84566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TABELA 3.2.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Udeo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vodećih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izvoznih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proizvoda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ukupnom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Mittelschrif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odabranim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procentima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2014. god.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World Trade Organization, International Trade Statistics (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NeuzeitGrotesk-Ligh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Geneva: WTO, 2015)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F8071E-D44B-441E-AD21-E2E0EC0B0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8418"/>
              </p:ext>
            </p:extLst>
          </p:nvPr>
        </p:nvGraphicFramePr>
        <p:xfrm>
          <a:off x="1143000" y="2362200"/>
          <a:ext cx="6965951" cy="2729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386">
                  <a:extLst>
                    <a:ext uri="{9D8B030D-6E8A-4147-A177-3AD203B41FA5}">
                      <a16:colId xmlns:a16="http://schemas.microsoft.com/office/drawing/2014/main" val="1858934495"/>
                    </a:ext>
                  </a:extLst>
                </a:gridCol>
                <a:gridCol w="4076546">
                  <a:extLst>
                    <a:ext uri="{9D8B030D-6E8A-4147-A177-3AD203B41FA5}">
                      <a16:colId xmlns:a16="http://schemas.microsoft.com/office/drawing/2014/main" val="2935599918"/>
                    </a:ext>
                  </a:extLst>
                </a:gridCol>
                <a:gridCol w="1172019">
                  <a:extLst>
                    <a:ext uri="{9D8B030D-6E8A-4147-A177-3AD203B41FA5}">
                      <a16:colId xmlns:a16="http://schemas.microsoft.com/office/drawing/2014/main" val="4107209044"/>
                    </a:ext>
                  </a:extLst>
                </a:gridCol>
              </a:tblGrid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SAD</a:t>
                      </a: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Proizvodi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hemijske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industrije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13,7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88576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Evropa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Proizvodi hemijske industrije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316462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Koreja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04708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Japan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Automobilska industrija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8270269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114564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Brazil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15424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Argentina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51,6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4849728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Kuvajt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Goriva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90,7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2832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497A1ED-1115-4C04-B001-45563487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>
                <a:effectLst/>
              </a:rPr>
              <a:t>Ranije, pri konstantnim troškovima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ffectLst/>
              </a:rPr>
              <a:t>jedini </a:t>
            </a:r>
            <a:r>
              <a:rPr lang="en-US" dirty="0" err="1">
                <a:effectLst/>
              </a:rPr>
              <a:t>izuzetak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potpune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specijalizacije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dirty="0">
                <a:effectLst/>
              </a:rPr>
              <a:t>je s</a:t>
            </a:r>
            <a:r>
              <a:rPr lang="en-US" dirty="0" err="1">
                <a:effectLst/>
              </a:rPr>
              <a:t>lučaj</a:t>
            </a:r>
            <a:r>
              <a:rPr lang="en-US" dirty="0">
                <a:effectLst/>
              </a:rPr>
              <a:t> male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print"/>
          <a:srcRect r="49815"/>
          <a:stretch>
            <a:fillRect/>
          </a:stretch>
        </p:blipFill>
        <p:spPr bwMode="auto">
          <a:xfrm>
            <a:off x="4900613" y="19812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Freeform 7"/>
          <p:cNvSpPr>
            <a:spLocks/>
          </p:cNvSpPr>
          <p:nvPr/>
        </p:nvSpPr>
        <p:spPr bwMode="auto">
          <a:xfrm>
            <a:off x="5715000" y="4114800"/>
            <a:ext cx="1828800" cy="685800"/>
          </a:xfrm>
          <a:custGeom>
            <a:avLst/>
            <a:gdLst>
              <a:gd name="T0" fmla="*/ 0 w 816"/>
              <a:gd name="T1" fmla="*/ 0 h 720"/>
              <a:gd name="T2" fmla="*/ 2147483647 w 816"/>
              <a:gd name="T3" fmla="*/ 2147483647 h 720"/>
              <a:gd name="T4" fmla="*/ 2147483647 w 816"/>
              <a:gd name="T5" fmla="*/ 2147483647 h 720"/>
              <a:gd name="T6" fmla="*/ 0 60000 65536"/>
              <a:gd name="T7" fmla="*/ 0 60000 65536"/>
              <a:gd name="T8" fmla="*/ 0 60000 65536"/>
              <a:gd name="T9" fmla="*/ 0 w 816"/>
              <a:gd name="T10" fmla="*/ 0 h 720"/>
              <a:gd name="T11" fmla="*/ 816 w 8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720">
                <a:moveTo>
                  <a:pt x="0" y="0"/>
                </a:moveTo>
                <a:cubicBezTo>
                  <a:pt x="28" y="180"/>
                  <a:pt x="56" y="360"/>
                  <a:pt x="192" y="480"/>
                </a:cubicBezTo>
                <a:cubicBezTo>
                  <a:pt x="328" y="600"/>
                  <a:pt x="572" y="660"/>
                  <a:pt x="816" y="7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/>
              <a:t>A sada- n</a:t>
            </a:r>
            <a:r>
              <a:rPr lang="en-US" sz="3200" dirty="0" err="1"/>
              <a:t>epotpuna</a:t>
            </a:r>
            <a:r>
              <a:rPr lang="sr-Latn-CS" sz="3200" dirty="0"/>
              <a:t> </a:t>
            </a:r>
            <a:r>
              <a:rPr lang="en-US" sz="3200" dirty="0" err="1"/>
              <a:t>specijalizacija</a:t>
            </a:r>
            <a:r>
              <a:rPr lang="en-US" sz="3200" dirty="0"/>
              <a:t> u </a:t>
            </a:r>
            <a:r>
              <a:rPr lang="en-US" sz="3200" dirty="0" err="1"/>
              <a:t>obe</a:t>
            </a:r>
            <a:r>
              <a:rPr lang="en-US" sz="3200" dirty="0"/>
              <a:t> </a:t>
            </a:r>
            <a:r>
              <a:rPr lang="en-US" sz="3200" dirty="0" err="1"/>
              <a:t>zemlje</a:t>
            </a:r>
            <a:r>
              <a:rPr lang="sr-Latn-CS" sz="3200" dirty="0"/>
              <a:t> – zemlja 1 je mala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Ali se ne specijalizuje!!!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Zasto?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Rastući oportunitetni troškovi</a:t>
            </a:r>
          </a:p>
          <a:p>
            <a:pPr marL="0" indent="0">
              <a:buNone/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64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971800"/>
            <a:ext cx="4648200" cy="2725738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Dobici od razmene </a:t>
            </a:r>
            <a:r>
              <a:rPr lang="sr-Latn-CS" sz="4000">
                <a:effectLst/>
              </a:rPr>
              <a:t> (AT) </a:t>
            </a:r>
            <a:r>
              <a:rPr lang="en-US" sz="4000">
                <a:effectLst/>
              </a:rPr>
              <a:t>i dobici od specijalizacije</a:t>
            </a:r>
            <a:r>
              <a:rPr lang="sr-Latn-CS" sz="4000">
                <a:effectLst/>
              </a:rPr>
              <a:t> </a:t>
            </a:r>
            <a:r>
              <a:rPr lang="sr-Latn-CS" sz="4000" b="0">
                <a:effectLst/>
              </a:rPr>
              <a:t>(TE)</a:t>
            </a:r>
            <a:endParaRPr lang="en-US" sz="4000" b="0">
              <a:effectLst/>
            </a:endParaRP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0574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Ako ne može da se specijalizuje, nastavlja sa proizvodnjom u tački A</a:t>
            </a:r>
          </a:p>
          <a:p>
            <a:pPr eaLnBrk="1" hangingPunct="1">
              <a:defRPr/>
            </a:pPr>
            <a:r>
              <a:rPr lang="sr-Latn-CS"/>
              <a:t>Ima dobit od razmene</a:t>
            </a:r>
            <a:endParaRPr lang="en-US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H="1" flipV="1">
            <a:off x="6019800" y="3962400"/>
            <a:ext cx="381000" cy="3810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FC9FC-D82D-43D6-A1A5-CEAB9883EEEF}"/>
              </a:ext>
            </a:extLst>
          </p:cNvPr>
          <p:cNvSpPr/>
          <p:nvPr/>
        </p:nvSpPr>
        <p:spPr bwMode="auto">
          <a:xfrm>
            <a:off x="5396146" y="4334522"/>
            <a:ext cx="990600" cy="11430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78FFA-ADF4-43E0-B67F-93D2016A6C15}"/>
              </a:ext>
            </a:extLst>
          </p:cNvPr>
          <p:cNvSpPr/>
          <p:nvPr/>
        </p:nvSpPr>
        <p:spPr bwMode="auto">
          <a:xfrm>
            <a:off x="5382092" y="3962400"/>
            <a:ext cx="623654" cy="15151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BFC29-0F7D-4281-B472-2C66842EA66D}"/>
              </a:ext>
            </a:extLst>
          </p:cNvPr>
          <p:cNvSpPr/>
          <p:nvPr/>
        </p:nvSpPr>
        <p:spPr bwMode="auto">
          <a:xfrm>
            <a:off x="5397620" y="5105400"/>
            <a:ext cx="2527180" cy="3810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D816897-D3FD-45E2-8448-04A58F05E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4709" r="43339" b="9154"/>
          <a:stretch/>
        </p:blipFill>
        <p:spPr bwMode="auto">
          <a:xfrm>
            <a:off x="2011716" y="5257800"/>
            <a:ext cx="2138596" cy="152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>
            <a:extLst>
              <a:ext uri="{FF2B5EF4-FFF2-40B4-BE49-F238E27FC236}">
                <a16:creationId xmlns:a16="http://schemas.microsoft.com/office/drawing/2014/main" id="{21528803-69B7-4485-8714-2C966EE0CB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5791200"/>
            <a:ext cx="228600" cy="228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829A1-8ABD-4011-A682-788F9BAD4EDA}"/>
              </a:ext>
            </a:extLst>
          </p:cNvPr>
          <p:cNvSpPr/>
          <p:nvPr/>
        </p:nvSpPr>
        <p:spPr bwMode="auto">
          <a:xfrm>
            <a:off x="5382092" y="3962400"/>
            <a:ext cx="1424118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8119E5-AC77-410C-BDFC-E9DCAF4A982C}"/>
              </a:ext>
            </a:extLst>
          </p:cNvPr>
          <p:cNvCxnSpPr/>
          <p:nvPr/>
        </p:nvCxnSpPr>
        <p:spPr bwMode="auto">
          <a:xfrm>
            <a:off x="6005746" y="39624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0568C-D369-4E2C-B3D1-CCA478243D70}"/>
              </a:ext>
            </a:extLst>
          </p:cNvPr>
          <p:cNvSpPr/>
          <p:nvPr/>
        </p:nvSpPr>
        <p:spPr bwMode="auto">
          <a:xfrm>
            <a:off x="2286000" y="6019800"/>
            <a:ext cx="533400" cy="663575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983FA-3B51-41CA-9171-960428908E32}"/>
              </a:ext>
            </a:extLst>
          </p:cNvPr>
          <p:cNvSpPr txBox="1"/>
          <p:nvPr/>
        </p:nvSpPr>
        <p:spPr>
          <a:xfrm rot="16200000">
            <a:off x="4756907" y="4310894"/>
            <a:ext cx="1874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ZONA DOBITI BEZ SPECIJALIZACIJE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2" grpId="0" animBg="1"/>
      <p:bldP spid="3" grpId="0" animBg="1"/>
      <p:bldP spid="10" grpId="0" animBg="1"/>
      <p:bldP spid="10" grpId="1" animBg="1"/>
      <p:bldP spid="13" grpId="0" animBg="1"/>
      <p:bldP spid="13" grpId="1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838200" y="20574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</a:t>
            </a:r>
            <a:r>
              <a:rPr lang="en-US" sz="2800" u="none" dirty="0">
                <a:latin typeface="Tahoma" pitchFamily="34" charset="0"/>
              </a:rPr>
              <a:t>GST &lt;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en-US" sz="1600" i="1" u="none" dirty="0">
                <a:latin typeface="Tahoma" pitchFamily="34" charset="0"/>
              </a:rPr>
              <a:t>Ž</a:t>
            </a: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te bi se isplatilo proizvoditi i dalje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u="none" dirty="0" err="1">
                <a:latin typeface="Tahoma" pitchFamily="34" charset="0"/>
              </a:rPr>
              <a:t>Zemlja</a:t>
            </a:r>
            <a:r>
              <a:rPr lang="en-US" sz="2800" u="none" dirty="0">
                <a:latin typeface="Tahoma" pitchFamily="34" charset="0"/>
              </a:rPr>
              <a:t> 1 bi </a:t>
            </a:r>
            <a:r>
              <a:rPr lang="en-US" sz="2800" u="none" dirty="0" err="1">
                <a:latin typeface="Tahoma" pitchFamily="34" charset="0"/>
              </a:rPr>
              <a:t>trebalo</a:t>
            </a:r>
            <a:r>
              <a:rPr lang="sr-Latn-CS" sz="2800" u="none" dirty="0">
                <a:latin typeface="Tahoma" pitchFamily="34" charset="0"/>
              </a:rPr>
              <a:t> </a:t>
            </a:r>
            <a:r>
              <a:rPr lang="en-US" sz="2800" u="none" dirty="0">
                <a:latin typeface="Tahoma" pitchFamily="34" charset="0"/>
              </a:rPr>
              <a:t>da </a:t>
            </a:r>
            <a:r>
              <a:rPr lang="en-US" sz="2800" u="none" dirty="0" err="1">
                <a:latin typeface="Tahoma" pitchFamily="34" charset="0"/>
              </a:rPr>
              <a:t>povećava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proizvodnju</a:t>
            </a:r>
            <a:r>
              <a:rPr lang="en-US" sz="2800" u="none" dirty="0">
                <a:latin typeface="Tahoma" pitchFamily="34" charset="0"/>
              </a:rPr>
              <a:t> X </a:t>
            </a:r>
            <a:r>
              <a:rPr lang="en-US" sz="2800" u="none" dirty="0" err="1">
                <a:latin typeface="Tahoma" pitchFamily="34" charset="0"/>
              </a:rPr>
              <a:t>sve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dok</a:t>
            </a:r>
            <a:r>
              <a:rPr lang="en-US" sz="2800" u="none" dirty="0">
                <a:latin typeface="Tahoma" pitchFamily="34" charset="0"/>
              </a:rPr>
              <a:t> ne </a:t>
            </a:r>
            <a:r>
              <a:rPr lang="en-US" sz="2800" u="none" dirty="0" err="1">
                <a:latin typeface="Tahoma" pitchFamily="34" charset="0"/>
              </a:rPr>
              <a:t>dostigne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tačku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i="1" u="none" dirty="0">
                <a:latin typeface="Tahoma" pitchFamily="34" charset="0"/>
              </a:rPr>
              <a:t>B</a:t>
            </a:r>
            <a:r>
              <a:rPr lang="en-US" sz="2800" u="none" dirty="0">
                <a:latin typeface="Tahoma" pitchFamily="34" charset="0"/>
              </a:rPr>
              <a:t>, za </a:t>
            </a:r>
            <a:r>
              <a:rPr lang="en-US" sz="2800" u="none" dirty="0" err="1">
                <a:latin typeface="Tahoma" pitchFamily="34" charset="0"/>
              </a:rPr>
              <a:t>koju</a:t>
            </a:r>
            <a:r>
              <a:rPr lang="en-US" sz="2800" u="none" dirty="0">
                <a:latin typeface="Tahoma" pitchFamily="34" charset="0"/>
              </a:rPr>
              <a:t> je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sr-Latn-RS" sz="2800" i="1" u="none" baseline="-25000" dirty="0">
                <a:latin typeface="Tahoma" pitchFamily="34" charset="0"/>
              </a:rPr>
              <a:t>P</a:t>
            </a:r>
            <a:r>
              <a:rPr lang="en-US" sz="2800" i="1" u="none" dirty="0">
                <a:latin typeface="Tahoma" pitchFamily="34" charset="0"/>
              </a:rPr>
              <a:t> </a:t>
            </a:r>
            <a:r>
              <a:rPr lang="sr-Latn-RS" sz="2800" i="1" u="none" dirty="0">
                <a:latin typeface="Tahoma" pitchFamily="34" charset="0"/>
              </a:rPr>
              <a:t>/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en-US" sz="2800" i="1" u="none" baseline="-25000" dirty="0">
                <a:latin typeface="Tahoma" pitchFamily="34" charset="0"/>
              </a:rPr>
              <a:t>Ž </a:t>
            </a:r>
            <a:r>
              <a:rPr lang="en-US" sz="2800" u="none" dirty="0">
                <a:latin typeface="Tahoma" pitchFamily="34" charset="0"/>
              </a:rPr>
              <a:t>= 1</a:t>
            </a:r>
            <a:r>
              <a:rPr lang="sr-Latn-RS" sz="2800" u="none" dirty="0">
                <a:latin typeface="Tahoma" pitchFamily="34" charset="0"/>
              </a:rPr>
              <a:t>:1</a:t>
            </a:r>
            <a:endParaRPr lang="en-US" sz="2800" u="none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 flipH="1" flipV="1">
            <a:off x="6019800" y="3954379"/>
            <a:ext cx="381000" cy="38902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>
            <a:off x="6019800" y="3954379"/>
            <a:ext cx="762000" cy="8021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nema dobit od specijalizacije</a:t>
            </a:r>
            <a:r>
              <a:rPr lang="en-GB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 vi</a:t>
            </a:r>
            <a:r>
              <a:rPr lang="sr-Latn-R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še prodaje žita, više kupuje platna, ali troši manje žita, jer nije izvršila specijalizaciju... </a:t>
            </a:r>
            <a:endParaRPr lang="en-US" sz="2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2133600" y="5181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7924800" y="4800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83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Broj otpuštenih u SAD 1979-2012.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A9CAE-3B18-45B7-B7DD-4943153AF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7407" r="50000" b="50000"/>
          <a:stretch/>
        </p:blipFill>
        <p:spPr>
          <a:xfrm>
            <a:off x="420832" y="1970843"/>
            <a:ext cx="830233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FCACFD-E85F-41FB-A513-45559C860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86941"/>
              </p:ext>
            </p:extLst>
          </p:nvPr>
        </p:nvGraphicFramePr>
        <p:xfrm>
          <a:off x="152400" y="1752600"/>
          <a:ext cx="8839200" cy="372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201">
                  <a:extLst>
                    <a:ext uri="{9D8B030D-6E8A-4147-A177-3AD203B41FA5}">
                      <a16:colId xmlns:a16="http://schemas.microsoft.com/office/drawing/2014/main" val="1508317166"/>
                    </a:ext>
                  </a:extLst>
                </a:gridCol>
                <a:gridCol w="2426806">
                  <a:extLst>
                    <a:ext uri="{9D8B030D-6E8A-4147-A177-3AD203B41FA5}">
                      <a16:colId xmlns:a16="http://schemas.microsoft.com/office/drawing/2014/main" val="1897578816"/>
                    </a:ext>
                  </a:extLst>
                </a:gridCol>
                <a:gridCol w="2429252">
                  <a:extLst>
                    <a:ext uri="{9D8B030D-6E8A-4147-A177-3AD203B41FA5}">
                      <a16:colId xmlns:a16="http://schemas.microsoft.com/office/drawing/2014/main" val="1589047885"/>
                    </a:ext>
                  </a:extLst>
                </a:gridCol>
                <a:gridCol w="1729941">
                  <a:extLst>
                    <a:ext uri="{9D8B030D-6E8A-4147-A177-3AD203B41FA5}">
                      <a16:colId xmlns:a16="http://schemas.microsoft.com/office/drawing/2014/main" val="1469166709"/>
                    </a:ext>
                  </a:extLst>
                </a:gridCol>
              </a:tblGrid>
              <a:tr h="554308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1991–2000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2001–2010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1991–2012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4967685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802834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Japan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-14.7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-18.2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675653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Nemačka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3174622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Francuska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8057052"/>
                  </a:ext>
                </a:extLst>
              </a:tr>
              <a:tr h="55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Velika Britanija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-31.1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-27.5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838881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Italija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-12.4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4364638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Kanada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-21.7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4855199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J. Koreja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-16.7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83307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Holandija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-1.3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-27.3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53483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7573422-A26F-4780-89CB-8958FD84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1" y="-48398"/>
            <a:ext cx="114569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Bold"/>
              </a:rPr>
              <a:t>TABELA 3.5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Promena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industrijskoj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bin-Semi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zaposlenosti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razvijenim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zemljama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, 1991–2012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U.S. Bureau of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Statistics Databank, 1991–2014.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21EA6-452E-407C-A9EE-E312EF50CA6E}"/>
              </a:ext>
            </a:extLst>
          </p:cNvPr>
          <p:cNvSpPr txBox="1"/>
          <p:nvPr/>
        </p:nvSpPr>
        <p:spPr>
          <a:xfrm>
            <a:off x="914400" y="5638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 stopa nezaposlenosti? Da li je porasla?</a:t>
            </a:r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986-4D72-4AA8-9572-F13D96CF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Koliko je to ljudi otpušteno?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B83-1958-48CE-90DB-EDB4CE86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To je 6 miliona ljudi za 20 godina</a:t>
            </a:r>
          </a:p>
          <a:p>
            <a:pPr eaLnBrk="1" hangingPunct="1">
              <a:defRPr/>
            </a:pPr>
            <a:r>
              <a:rPr lang="sr-Latn-BA" dirty="0"/>
              <a:t>300000 ljudi godišnje</a:t>
            </a:r>
          </a:p>
          <a:p>
            <a:pPr eaLnBrk="1" hangingPunct="1">
              <a:defRPr/>
            </a:pPr>
            <a:r>
              <a:rPr lang="sr-Latn-BA" dirty="0"/>
              <a:t>Otpušteno zbog</a:t>
            </a:r>
          </a:p>
          <a:p>
            <a:pPr eaLnBrk="1" hangingPunct="1">
              <a:defRPr/>
            </a:pPr>
            <a:r>
              <a:rPr lang="sr-Latn-BA" dirty="0"/>
              <a:t>Konkurencije iz uvoza</a:t>
            </a:r>
          </a:p>
          <a:p>
            <a:pPr eaLnBrk="1" hangingPunct="1">
              <a:defRPr/>
            </a:pPr>
            <a:endParaRPr lang="sr-Latn-BA" dirty="0"/>
          </a:p>
          <a:p>
            <a:pPr eaLnBrk="1" hangingPunct="1">
              <a:defRPr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78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A4218-611B-4943-B814-F3FFBE48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304800"/>
            <a:ext cx="8229600" cy="1143000"/>
          </a:xfrm>
        </p:spPr>
        <p:txBody>
          <a:bodyPr/>
          <a:lstStyle/>
          <a:p>
            <a:r>
              <a:rPr lang="sr-Latn-RS" sz="1800" dirty="0"/>
              <a:t>25-33% radnih mesta je moguće automatizovati u narednih četvrt veka</a:t>
            </a:r>
            <a:br>
              <a:rPr lang="sr-Latn-RS" sz="1800" dirty="0"/>
            </a:br>
            <a:r>
              <a:rPr lang="en-GB" sz="1800" dirty="0"/>
              <a:t>Robert </a:t>
            </a:r>
            <a:r>
              <a:rPr lang="en-GB" sz="1800" dirty="0" err="1"/>
              <a:t>Skidelsky</a:t>
            </a:r>
            <a:r>
              <a:rPr lang="en-GB" sz="1800" dirty="0"/>
              <a:t>, professor of political economy at the University of Warwick, </a:t>
            </a:r>
            <a:r>
              <a:rPr lang="sr-Latn-RS" sz="1800" dirty="0"/>
              <a:t>piše u </a:t>
            </a:r>
            <a:r>
              <a:rPr lang="sr-Latn-RS" sz="1800" dirty="0">
                <a:hlinkClick r:id="rId2"/>
              </a:rPr>
              <a:t>ovom članku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139E8-BAAD-4A3C-9DFB-7D61C8FAB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>
                <a:hlinkClick r:id="rId3"/>
              </a:rPr>
              <a:t>FINSKA TESTIRA ...</a:t>
            </a:r>
            <a:r>
              <a:rPr lang="sr-Latn-RS" dirty="0"/>
              <a:t>	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FB6C7-0A7C-4526-9B7F-A41C6AB5FC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Slučajno izabranima plaća se osnovni dohodak od </a:t>
            </a:r>
            <a:r>
              <a:rPr lang="en-GB" dirty="0"/>
              <a:t>560 € </a:t>
            </a:r>
            <a:r>
              <a:rPr lang="sr-Latn-RS" dirty="0"/>
              <a:t>mesečno </a:t>
            </a:r>
          </a:p>
          <a:p>
            <a:r>
              <a:rPr lang="sr-Latn-RS" dirty="0"/>
              <a:t>Dve godine</a:t>
            </a:r>
          </a:p>
          <a:p>
            <a:r>
              <a:rPr lang="sr-Latn-RS" dirty="0"/>
              <a:t>Nezaposleni </a:t>
            </a:r>
            <a:r>
              <a:rPr lang="en-GB" dirty="0"/>
              <a:t>25</a:t>
            </a:r>
            <a:r>
              <a:rPr lang="sr-Latn-RS" dirty="0"/>
              <a:t>-</a:t>
            </a:r>
            <a:r>
              <a:rPr lang="en-GB" dirty="0"/>
              <a:t>58 </a:t>
            </a:r>
            <a:r>
              <a:rPr lang="sr-Latn-RS" dirty="0"/>
              <a:t>godina dobijaće ovu sumu čak i ako nađu posao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80695E-7A9A-4240-8A12-115ED707C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>
                <a:hlinkClick r:id="rId4"/>
              </a:rPr>
              <a:t>ŠVAJCARSKA ODBILA</a:t>
            </a:r>
            <a:endParaRPr lang="en-GB" dirty="0">
              <a:hlinkClick r:id="rId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9B7A9F-C50A-4C28-80B3-667E38F2F3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/>
              <a:t>Prošlogodišnji referendum - </a:t>
            </a:r>
            <a:r>
              <a:rPr lang="en-GB" dirty="0"/>
              <a:t>75% </a:t>
            </a:r>
            <a:r>
              <a:rPr lang="sr-Latn-RS" dirty="0"/>
              <a:t>glasača </a:t>
            </a:r>
            <a:r>
              <a:rPr lang="sr-Latn-RS" dirty="0">
                <a:hlinkClick r:id="rId4"/>
              </a:rPr>
              <a:t>odbilo </a:t>
            </a:r>
            <a:r>
              <a:rPr lang="sr-Latn-RS" dirty="0"/>
              <a:t>predlog da minimalni mesečni dohodak bude </a:t>
            </a:r>
            <a:r>
              <a:rPr lang="en-GB" dirty="0"/>
              <a:t>SFr2,500 (£1,980) </a:t>
            </a:r>
            <a:endParaRPr lang="sr-Latn-RS" dirty="0"/>
          </a:p>
          <a:p>
            <a:r>
              <a:rPr lang="sr-Latn-RS" dirty="0"/>
              <a:t>To bi povećalo državne rashode sa </a:t>
            </a:r>
            <a:r>
              <a:rPr lang="en-GB" dirty="0"/>
              <a:t>19.4% </a:t>
            </a:r>
            <a:r>
              <a:rPr lang="sr-Latn-RS" dirty="0"/>
              <a:t>na oko 35% BDP</a:t>
            </a:r>
          </a:p>
          <a:p>
            <a:r>
              <a:rPr lang="sr-Latn-RS" dirty="0"/>
              <a:t>A onda bi porasli porezi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0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Dinamika: </a:t>
            </a:r>
            <a:r>
              <a:rPr lang="en-GB" sz="2800" dirty="0"/>
              <a:t>M</a:t>
            </a:r>
            <a:r>
              <a:rPr lang="en-US" sz="2800" dirty="0"/>
              <a:t>o</a:t>
            </a:r>
            <a:r>
              <a:rPr lang="sr-Latn-RS" sz="2800" dirty="0"/>
              <a:t>že li </a:t>
            </a:r>
            <a:r>
              <a:rPr lang="sr-Latn-CS" sz="2800" dirty="0"/>
              <a:t>zemljotres, tj. kasnija rekonstrukcija povećati BDP?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03475"/>
            <a:ext cx="8610600" cy="4225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2000" dirty="0"/>
              <a:t>Kratak odgovor je – neće – u odnosu na situaciju da nije bilo zemljotresa. </a:t>
            </a:r>
          </a:p>
          <a:p>
            <a:pPr eaLnBrk="1" hangingPunct="1">
              <a:defRPr/>
            </a:pPr>
            <a:r>
              <a:rPr lang="sr-Latn-CS" sz="2000" dirty="0"/>
              <a:t>Pitanje je u stvari ie li razaranje dobro za privredu</a:t>
            </a:r>
          </a:p>
          <a:p>
            <a:pPr eaLnBrk="1" hangingPunct="1">
              <a:defRPr/>
            </a:pPr>
            <a:r>
              <a:rPr lang="sr-Latn-CS" sz="2000" dirty="0"/>
              <a:t> </a:t>
            </a:r>
            <a:r>
              <a:rPr lang="en-US" sz="2000" dirty="0"/>
              <a:t>"</a:t>
            </a:r>
            <a:r>
              <a:rPr lang="en-US" sz="2000" dirty="0">
                <a:hlinkClick r:id="rId2"/>
              </a:rPr>
              <a:t>Are Wars Good for the Economy?</a:t>
            </a:r>
            <a:r>
              <a:rPr lang="sr-Latn-CS" sz="2000" dirty="0"/>
              <a:t> Ili na linku </a:t>
            </a:r>
            <a:r>
              <a:rPr lang="sr-Latn-CS" sz="2000" dirty="0">
                <a:hlinkClick r:id="rId3"/>
              </a:rPr>
              <a:t>broken window</a:t>
            </a:r>
            <a:endParaRPr lang="sr-Latn-CS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svoj</a:t>
            </a:r>
            <a:r>
              <a:rPr lang="en-GB" sz="2000" dirty="0"/>
              <a:t> </a:t>
            </a:r>
            <a:r>
              <a:rPr lang="en-GB" sz="2000" dirty="0" err="1"/>
              <a:t>oportunitetni</a:t>
            </a:r>
            <a:r>
              <a:rPr lang="en-GB" sz="2000" dirty="0"/>
              <a:t> </a:t>
            </a:r>
            <a:r>
              <a:rPr lang="en-GB" sz="2000" dirty="0" err="1"/>
              <a:t>trosak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Da</a:t>
            </a:r>
            <a:r>
              <a:rPr lang="en-GB" sz="2000" dirty="0"/>
              <a:t> 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rekonstrukcije</a:t>
            </a:r>
            <a:r>
              <a:rPr lang="en-GB" sz="2000" dirty="0"/>
              <a:t> – </a:t>
            </a:r>
            <a:r>
              <a:rPr lang="en-GB" sz="2000" dirty="0" err="1"/>
              <a:t>novac</a:t>
            </a:r>
            <a:r>
              <a:rPr lang="en-GB" sz="2000" dirty="0"/>
              <a:t> bi bio </a:t>
            </a:r>
            <a:r>
              <a:rPr lang="en-GB" sz="2000" dirty="0" err="1"/>
              <a:t>potro</a:t>
            </a:r>
            <a:r>
              <a:rPr lang="sr-Latn-RS" sz="2000" dirty="0"/>
              <a:t>šen negde drugde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Š</a:t>
            </a:r>
            <a:r>
              <a:rPr lang="sr-Latn-RS" sz="2000" dirty="0"/>
              <a:t>ta je ovde oportunitetni trošak: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nesagrađene vikendice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    - </a:t>
            </a:r>
            <a:r>
              <a:rPr lang="en-GB" sz="2000" dirty="0" err="1"/>
              <a:t>novi</a:t>
            </a:r>
            <a:r>
              <a:rPr lang="en-GB" sz="2000" dirty="0"/>
              <a:t> </a:t>
            </a:r>
            <a:r>
              <a:rPr lang="en-GB" sz="2000" dirty="0" err="1"/>
              <a:t>autombili</a:t>
            </a:r>
            <a:r>
              <a:rPr lang="en-GB" sz="2000" dirty="0"/>
              <a:t>, nova </a:t>
            </a:r>
            <a:r>
              <a:rPr lang="en-GB" sz="2000" dirty="0" err="1"/>
              <a:t>ulaganja</a:t>
            </a: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proizvodi koji nisu kupljeni, itd.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koja su </a:t>
            </a:r>
            <a:r>
              <a:rPr lang="en-US" dirty="0" err="1"/>
              <a:t>izgubljena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 err="1"/>
              <a:t>Tehnološk</a:t>
            </a:r>
            <a:r>
              <a:rPr lang="sr-Latn-CS" dirty="0"/>
              <a:t>ih promena</a:t>
            </a:r>
          </a:p>
          <a:p>
            <a:pPr lvl="1" eaLnBrk="1" hangingPunct="1">
              <a:defRPr/>
            </a:pPr>
            <a:r>
              <a:rPr lang="en-US" dirty="0" err="1"/>
              <a:t>promen</a:t>
            </a:r>
            <a:r>
              <a:rPr lang="sr-Latn-CS" dirty="0"/>
              <a:t>a</a:t>
            </a:r>
            <a:r>
              <a:rPr lang="en-US" dirty="0"/>
              <a:t> u </a:t>
            </a:r>
            <a:r>
              <a:rPr lang="en-US" dirty="0" err="1"/>
              <a:t>tražnji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/>
              <a:t>i </a:t>
            </a:r>
            <a:r>
              <a:rPr lang="en-US" dirty="0" err="1"/>
              <a:t>restrukturiranja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 u stvarnom životu...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“Sve što ja čujem iz Vašingtona jeste da u spoljnotrgovinskoj razmeni svi dobijaju. </a:t>
            </a:r>
          </a:p>
          <a:p>
            <a:pPr eaLnBrk="1" hangingPunct="1">
              <a:defRPr/>
            </a:pPr>
            <a:r>
              <a:rPr lang="sr-Latn-CS" sz="2800" dirty="0"/>
              <a:t>Onda pogledam naš sve veći spoljnotrgovinski deficit i pomislim na 3.400 dobrih ljudi u našim dobrim fabrikama koje smo morali da otpustimo i onda želim da mi neko pokaže gde smo mi to dobili.” John </a:t>
            </a:r>
            <a:r>
              <a:rPr lang="sr-Latn-CS" sz="2800" dirty="0" err="1"/>
              <a:t>Emrich</a:t>
            </a:r>
            <a:r>
              <a:rPr lang="sr-Latn-CS" sz="2800" dirty="0"/>
              <a:t>, generalni direktor </a:t>
            </a:r>
            <a:r>
              <a:rPr lang="sr-Latn-CS" sz="2800" dirty="0" err="1"/>
              <a:t>Guilford</a:t>
            </a:r>
            <a:r>
              <a:rPr lang="sr-Latn-CS" sz="2800" dirty="0"/>
              <a:t> </a:t>
            </a:r>
            <a:r>
              <a:rPr lang="sr-Latn-CS" sz="2800" dirty="0" err="1"/>
              <a:t>Mills</a:t>
            </a:r>
            <a:r>
              <a:rPr lang="sr-Latn-CS" sz="2800" dirty="0"/>
              <a:t> u </a:t>
            </a:r>
            <a:r>
              <a:rPr lang="sr-Latn-CS" sz="2800" dirty="0" err="1"/>
              <a:t>Greensboro</a:t>
            </a:r>
            <a:r>
              <a:rPr lang="sr-Latn-CS" sz="2800" dirty="0"/>
              <a:t>, </a:t>
            </a:r>
            <a:r>
              <a:rPr lang="sr-Latn-CS" sz="2800" dirty="0" err="1"/>
              <a:t>N.C</a:t>
            </a:r>
            <a:r>
              <a:rPr lang="sr-Latn-CS" sz="2800" dirty="0"/>
              <a:t>. „</a:t>
            </a:r>
            <a:r>
              <a:rPr lang="sr-Latn-CS" sz="2800" i="1" dirty="0"/>
              <a:t>The </a:t>
            </a:r>
            <a:r>
              <a:rPr lang="sr-Latn-CS" sz="2800" i="1" dirty="0" err="1"/>
              <a:t>New</a:t>
            </a:r>
            <a:r>
              <a:rPr lang="sr-Latn-CS" sz="2800" i="1" dirty="0"/>
              <a:t> York </a:t>
            </a:r>
            <a:r>
              <a:rPr lang="sr-Latn-CS" sz="2800" i="1" dirty="0" err="1"/>
              <a:t>Times</a:t>
            </a:r>
            <a:r>
              <a:rPr lang="sr-Latn-CS" sz="2800" i="1" dirty="0"/>
              <a:t>“ </a:t>
            </a:r>
            <a:r>
              <a:rPr lang="sr-Latn-CS" sz="2800" dirty="0"/>
              <a:t>citat dana, 2. novembar 2004. godine.</a:t>
            </a:r>
          </a:p>
          <a:p>
            <a:pPr eaLnBrk="1" hangingPunct="1">
              <a:defRPr/>
            </a:pPr>
            <a:r>
              <a:rPr lang="sr-Latn-CS" sz="2800" dirty="0"/>
              <a:t>Odgovor: niste dobili vi, već su dobili potrošači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DF7DD221-0DFD-4C6A-A2BC-220A188B6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34350" cy="4876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>
                <a:hlinkClick r:id="rId2"/>
              </a:rPr>
              <a:t>Ekonomija u 1 lekciji</a:t>
            </a:r>
            <a:endParaRPr lang="sr-Latn-CS" sz="4000"/>
          </a:p>
          <a:p>
            <a:pPr eaLnBrk="1" hangingPunct="1">
              <a:defRPr/>
            </a:pPr>
            <a:r>
              <a:rPr lang="sr-Latn-CS" sz="4000"/>
              <a:t>Ono što je dobro samo za jednu interesnu grupu i na kratak rok, ne mora biti dobro za  zemlju, na dugi rok</a:t>
            </a:r>
          </a:p>
          <a:p>
            <a:pPr eaLnBrk="1" hangingPunct="1">
              <a:defRPr/>
            </a:pPr>
            <a:r>
              <a:rPr lang="sr-Latn-CS" sz="4000"/>
              <a:t>I obratno</a:t>
            </a:r>
          </a:p>
          <a:p>
            <a:pPr eaLnBrk="1" hangingPunct="1">
              <a:defRPr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01796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pitanje- </a:t>
            </a:r>
            <a:r>
              <a:rPr lang="pl-PL" dirty="0"/>
              <a:t>13. U toku pregovora </a:t>
            </a:r>
            <a:r>
              <a:rPr lang="pl-PL" i="1" dirty="0"/>
              <a:t>NAFTA..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…</a:t>
            </a:r>
            <a:r>
              <a:rPr lang="it-IT" dirty="0"/>
              <a:t>protivnici su tvrdili da će S</a:t>
            </a:r>
            <a:r>
              <a:rPr lang="sr-Latn-CS" dirty="0"/>
              <a:t>AD </a:t>
            </a:r>
            <a:r>
              <a:rPr lang="it-IT" dirty="0"/>
              <a:t>izgubiti</a:t>
            </a:r>
            <a:r>
              <a:rPr lang="sr-Latn-CS" dirty="0"/>
              <a:t> radna mesta jer su </a:t>
            </a:r>
            <a:r>
              <a:rPr lang="pl-PL" dirty="0"/>
              <a:t>mnogo niže nadnice u Meksiku</a:t>
            </a:r>
            <a:r>
              <a:rPr lang="pl-PL" u="sng" dirty="0"/>
              <a:t>. Šta je pogrešno </a:t>
            </a:r>
            <a:r>
              <a:rPr lang="en-US" u="sng" dirty="0"/>
              <a:t>u </a:t>
            </a:r>
            <a:r>
              <a:rPr lang="en-US" u="sng" dirty="0" err="1"/>
              <a:t>ovom</a:t>
            </a:r>
            <a:r>
              <a:rPr lang="en-US" u="sng" dirty="0"/>
              <a:t> </a:t>
            </a:r>
            <a:r>
              <a:rPr lang="en-US" u="sng" dirty="0" err="1"/>
              <a:t>rezonovanju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Razlike u produktivnosti su veće od razlika u nadnicama (5x manje plate u </a:t>
            </a:r>
            <a:r>
              <a:rPr lang="sr-Latn-CS" dirty="0" err="1"/>
              <a:t>Mex</a:t>
            </a:r>
            <a:r>
              <a:rPr lang="sr-Latn-CS" dirty="0"/>
              <a:t>, ali 10x veća produktivnost u SAD)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3FA2A5-3BDA-4ADC-A2DE-D71D5C47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to se nadovezuje i </a:t>
            </a:r>
            <a:r>
              <a:rPr lang="vi-VN"/>
              <a:t>de</a:t>
            </a:r>
            <a:r>
              <a:rPr lang="sr-Latn-BA"/>
              <a:t>Z</a:t>
            </a:r>
            <a:r>
              <a:rPr lang="vi-VN"/>
              <a:t>industrijalizacija</a:t>
            </a:r>
            <a:endParaRPr lang="sr-Latn-B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2B546C-AA41-4AA2-B60C-0823955A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/>
              <a:t>u Sjedinjenim</a:t>
            </a:r>
            <a:br>
              <a:rPr lang="vi-VN" dirty="0"/>
            </a:br>
            <a:r>
              <a:rPr lang="sr-Latn-BA" dirty="0"/>
              <a:t>Državama, Evropskoj Uniji i Japanu</a:t>
            </a:r>
          </a:p>
          <a:p>
            <a:pPr eaLnBrk="1" hangingPunct="1">
              <a:defRPr/>
            </a:pPr>
            <a:r>
              <a:rPr lang="sr-Latn-BA" dirty="0"/>
              <a:t>Dva razloga da ove zemlje napuštaju industriju</a:t>
            </a:r>
          </a:p>
          <a:p>
            <a:pPr lvl="1" eaLnBrk="1" hangingPunct="1">
              <a:defRPr/>
            </a:pPr>
            <a:r>
              <a:rPr lang="sr-Latn-BA" dirty="0"/>
              <a:t>Produktivnost </a:t>
            </a:r>
          </a:p>
          <a:p>
            <a:pPr lvl="1" eaLnBrk="1" hangingPunct="1">
              <a:defRPr/>
            </a:pPr>
            <a:r>
              <a:rPr lang="sr-Latn-BA" dirty="0"/>
              <a:t> RAZMENA, može kontra-efekat da ima</a:t>
            </a:r>
          </a:p>
          <a:p>
            <a:pPr lvl="1" eaLnBrk="1" hangingPunct="1">
              <a:defRPr/>
            </a:pPr>
            <a:r>
              <a:rPr lang="sr-Latn-BA" dirty="0"/>
              <a:t>Japan imao suficit i rast zaposlenosti u izvoznom sektoru</a:t>
            </a:r>
          </a:p>
        </p:txBody>
      </p:sp>
    </p:spTree>
    <p:extLst>
      <p:ext uri="{BB962C8B-B14F-4D97-AF65-F5344CB8AC3E}">
        <p14:creationId xmlns:p14="http://schemas.microsoft.com/office/powerpoint/2010/main" val="2968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451B-C84E-4975-B569-4B9E348F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6DB0-A843-4C01-B97C-DAB6C2DA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FEA60-5193-4F3A-A953-5F7731D03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t="27778" r="9167" b="45555"/>
          <a:stretch/>
        </p:blipFill>
        <p:spPr>
          <a:xfrm>
            <a:off x="533400" y="1734506"/>
            <a:ext cx="8555567" cy="3276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228869-1AB6-4C52-829E-20940E183810}"/>
              </a:ext>
            </a:extLst>
          </p:cNvPr>
          <p:cNvCxnSpPr/>
          <p:nvPr/>
        </p:nvCxnSpPr>
        <p:spPr bwMode="auto">
          <a:xfrm>
            <a:off x="1600200" y="38100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0E6E6-1B0F-4906-B5FC-2DBF085797DC}"/>
              </a:ext>
            </a:extLst>
          </p:cNvPr>
          <p:cNvCxnSpPr/>
          <p:nvPr/>
        </p:nvCxnSpPr>
        <p:spPr bwMode="auto">
          <a:xfrm>
            <a:off x="1600200" y="40386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ACE686-8BDB-4F07-9262-F96984E52189}"/>
              </a:ext>
            </a:extLst>
          </p:cNvPr>
          <p:cNvCxnSpPr/>
          <p:nvPr/>
        </p:nvCxnSpPr>
        <p:spPr bwMode="auto">
          <a:xfrm>
            <a:off x="1600200" y="42672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EC9957D-7B09-4C69-B319-2D15D0B8BFC8}"/>
              </a:ext>
            </a:extLst>
          </p:cNvPr>
          <p:cNvSpPr/>
          <p:nvPr/>
        </p:nvSpPr>
        <p:spPr bwMode="auto">
          <a:xfrm>
            <a:off x="4419600" y="4003093"/>
            <a:ext cx="4419600" cy="3047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66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56F8-8642-499D-A972-0F54A51D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E6F0-512B-4EA1-AD55-AFF60C6A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2D535-5220-4F27-A697-E3A26F2E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79" t="53784" r="10485" b="15772"/>
          <a:stretch/>
        </p:blipFill>
        <p:spPr>
          <a:xfrm>
            <a:off x="-376397" y="1143000"/>
            <a:ext cx="952039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87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F17-6845-42EF-91BA-C683F91D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4BEE-D673-4D2B-A072-56DC1B8D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koji način su u ovom poglavlju uvedeni ukusi </a:t>
            </a:r>
            <a:r>
              <a:rPr lang="pl-PL"/>
              <a:t>potrošača, ili preferencije tražnje jedne zemlje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62296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azličiti ukusi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3048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ste </a:t>
            </a:r>
            <a:r>
              <a:rPr lang="sr-Latn-RS"/>
              <a:t>proizvodne funkcije </a:t>
            </a:r>
            <a:r>
              <a:rPr lang="sr-Latn-RS" dirty="0"/>
              <a:t>(ista kriva)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azličite linije cena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O</a:t>
            </a:r>
            <a:r>
              <a:rPr lang="sr-Latn-RS" dirty="0"/>
              <a:t>pet ima razmene</a:t>
            </a:r>
            <a:endParaRPr lang="en-GB" dirty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print"/>
          <a:srcRect l="65834" t="19260" r="10001" b="42963"/>
          <a:stretch>
            <a:fillRect/>
          </a:stretch>
        </p:blipFill>
        <p:spPr bwMode="auto">
          <a:xfrm>
            <a:off x="1066800" y="1981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D739-7046-41D0-96D8-F73311AC204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Ilustracija</a:t>
            </a:r>
            <a:r>
              <a:rPr lang="en-US" dirty="0"/>
              <a:t> </a:t>
            </a:r>
            <a:r>
              <a:rPr lang="en-US" dirty="0" err="1"/>
              <a:t>rastućih</a:t>
            </a:r>
            <a:r>
              <a:rPr lang="en-US" dirty="0"/>
              <a:t> </a:t>
            </a:r>
            <a:r>
              <a:rPr lang="en-US" dirty="0" err="1"/>
              <a:t>OPORTUNITETNIH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7859C-4934-4E52-89AA-349F19A6A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6800" y="2057400"/>
            <a:ext cx="7543800" cy="426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strelice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sr-Latn-RS" dirty="0"/>
              <a:t>u</a:t>
            </a:r>
            <a:r>
              <a:rPr lang="en-US" dirty="0" err="1"/>
              <a:t>levo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duže</a:t>
            </a:r>
            <a:endParaRPr lang="en-US" dirty="0"/>
          </a:p>
          <a:p>
            <a:pPr>
              <a:defRPr/>
            </a:pPr>
            <a:r>
              <a:rPr lang="en-US" dirty="0" err="1"/>
              <a:t>Zemlja</a:t>
            </a:r>
            <a:r>
              <a:rPr lang="en-US" dirty="0"/>
              <a:t> 2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odustajati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X </a:t>
            </a:r>
            <a:r>
              <a:rPr lang="en-US" dirty="0" err="1"/>
              <a:t>da</a:t>
            </a:r>
            <a:r>
              <a:rPr lang="en-US" dirty="0"/>
              <a:t> bi </a:t>
            </a:r>
            <a:r>
              <a:rPr lang="en-US" dirty="0" err="1"/>
              <a:t>proizvela</a:t>
            </a:r>
            <a:r>
              <a:rPr lang="en-US" dirty="0"/>
              <a:t> </a:t>
            </a:r>
            <a:r>
              <a:rPr lang="en-US" dirty="0" err="1"/>
              <a:t>dodatnu</a:t>
            </a:r>
            <a:r>
              <a:rPr lang="en-US" dirty="0"/>
              <a:t> </a:t>
            </a:r>
            <a:r>
              <a:rPr lang="en-US" dirty="0" err="1"/>
              <a:t>jed</a:t>
            </a:r>
            <a:r>
              <a:rPr lang="en-US" dirty="0"/>
              <a:t>. </a:t>
            </a:r>
            <a:r>
              <a:rPr lang="en-US" dirty="0" err="1"/>
              <a:t>20Y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Konkavnost</a:t>
            </a:r>
            <a:r>
              <a:rPr lang="en-US" dirty="0"/>
              <a:t> – to je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a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rastuci</a:t>
            </a:r>
            <a:r>
              <a:rPr lang="en-US" dirty="0"/>
              <a:t> </a:t>
            </a:r>
            <a:r>
              <a:rPr lang="en-US" dirty="0" err="1"/>
              <a:t>OPORTUNITETNI</a:t>
            </a:r>
            <a:r>
              <a:rPr lang="en-US" dirty="0"/>
              <a:t> </a:t>
            </a:r>
            <a:r>
              <a:rPr lang="en-US" dirty="0" err="1"/>
              <a:t>troskovi</a:t>
            </a:r>
            <a:r>
              <a:rPr lang="en-US" dirty="0"/>
              <a:t> </a:t>
            </a:r>
            <a:r>
              <a:rPr lang="pl-PL" dirty="0"/>
              <a:t>u svakoj zemlji u proizvodnji kod </a:t>
            </a:r>
            <a:r>
              <a:rPr lang="pl-PL" i="1" dirty="0"/>
              <a:t>oba proizvoda.</a:t>
            </a:r>
            <a:endParaRPr lang="en-US" dirty="0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A658CFEB-D640-4E8F-A466-B25D1523E4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438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3 -0.355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rekonstrukciju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MORA ODNEKUD DA DOĐ</a:t>
            </a:r>
            <a:r>
              <a:rPr lang="en-GB" dirty="0"/>
              <a:t>E</a:t>
            </a:r>
            <a:r>
              <a:rPr lang="sr-Latn-CS" dirty="0"/>
              <a:t> </a:t>
            </a:r>
            <a:r>
              <a:rPr lang="en-US" dirty="0"/>
              <a:t>– </a:t>
            </a:r>
            <a:r>
              <a:rPr lang="sr-Latn-CS" dirty="0"/>
              <a:t> oni nisu rezultat tehničkog progresa </a:t>
            </a:r>
            <a:endParaRPr lang="en-GB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Novac za rekonstrukciju je onaj koji NIJE POTROŠEN NEGE DRUGDE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Da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bi r</a:t>
            </a:r>
            <a:r>
              <a:rPr lang="en-US" dirty="0"/>
              <a:t>u</a:t>
            </a:r>
            <a:r>
              <a:rPr lang="sr-Latn-RS" dirty="0"/>
              <a:t>šenje bilo najboji način za pokretanje rasta!</a:t>
            </a:r>
            <a:r>
              <a:rPr lang="en-GB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5910F-EB60-4A93-AAAB-21EBE69F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u="none" dirty="0" err="1"/>
              <a:t>Ravnotežn</a:t>
            </a:r>
            <a:r>
              <a:rPr lang="sr-Latn-RS" altLang="en-US" sz="3200" u="none" dirty="0"/>
              <a:t>a relativna cena </a:t>
            </a:r>
          </a:p>
          <a:p>
            <a:r>
              <a:rPr lang="en-US" altLang="en-US" sz="3200" i="1" u="none" dirty="0"/>
              <a:t>PX/PY </a:t>
            </a:r>
            <a:r>
              <a:rPr lang="en-US" altLang="en-US" sz="3200" i="1" u="none" dirty="0" err="1"/>
              <a:t>bil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</a:t>
            </a:r>
            <a:r>
              <a:rPr lang="sr-Latn-RS" altLang="en-US" sz="3200" i="1" u="none" dirty="0"/>
              <a:t>k</a:t>
            </a:r>
            <a:r>
              <a:rPr lang="en-US" altLang="en-US" sz="3200" i="1" u="none" dirty="0" err="1"/>
              <a:t>onstantn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u </a:t>
            </a:r>
            <a:r>
              <a:rPr lang="en-US" altLang="en-US" sz="3200" i="1" u="none" dirty="0" err="1"/>
              <a:t>svakoj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zemlji</a:t>
            </a:r>
            <a:r>
              <a:rPr lang="en-US" altLang="en-US" sz="3200" i="1" u="none" dirty="0"/>
              <a:t> bez </a:t>
            </a:r>
            <a:r>
              <a:rPr lang="en-US" altLang="en-US" sz="3200" i="1" u="none" dirty="0" err="1"/>
              <a:t>obzira</a:t>
            </a:r>
            <a:r>
              <a:rPr lang="en-US" altLang="en-US" sz="3200" i="1" u="none" dirty="0"/>
              <a:t> </a:t>
            </a:r>
            <a:endParaRPr lang="sr-Latn-RS" altLang="en-US" sz="3200" i="1" u="none" dirty="0"/>
          </a:p>
          <a:p>
            <a:r>
              <a:rPr lang="en-US" altLang="en-US" sz="3200" i="1" u="none" dirty="0" err="1"/>
              <a:t>na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nivo</a:t>
            </a:r>
            <a:r>
              <a:rPr lang="en-US" altLang="en-US" sz="3200" i="1" u="none" dirty="0"/>
              <a:t> </a:t>
            </a:r>
            <a:r>
              <a:rPr lang="vi-VN" altLang="en-US" sz="3200" u="none" dirty="0"/>
              <a:t>autputa i uslove tražnje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vi-VN" altLang="en-US" sz="3200" u="none" dirty="0"/>
              <a:t>i koje je u svakoj zemlji određen</a:t>
            </a:r>
            <a:r>
              <a:rPr lang="sr-Latn-RS" altLang="en-US" sz="3200" u="none" dirty="0"/>
              <a:t>a</a:t>
            </a:r>
            <a:r>
              <a:rPr lang="vi-VN" altLang="en-US" sz="3200" u="none" dirty="0"/>
              <a:t>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sr-Latn-CS" altLang="en-US" sz="3200" u="none" dirty="0"/>
              <a:t>Čime?</a:t>
            </a:r>
          </a:p>
          <a:p>
            <a:r>
              <a:rPr lang="vi-VN" altLang="en-US" sz="3200" u="none" dirty="0"/>
              <a:t>nagibom granice proizvodnje.</a:t>
            </a:r>
            <a:endParaRPr lang="en-US" altLang="en-US" sz="3200" u="none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77ED09-7D2C-4C90-A30F-007B1668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u="none">
                <a:solidFill>
                  <a:srgbClr val="FFFFFF"/>
                </a:solidFill>
              </a:rPr>
              <a:t>Ovo je u suprotnosti sa slučajem konstantnih</a:t>
            </a:r>
            <a:r>
              <a:rPr lang="en-US" altLang="en-US" sz="3600" u="none">
                <a:solidFill>
                  <a:srgbClr val="FFFFFF"/>
                </a:solidFill>
              </a:rPr>
              <a:t> troškova </a:t>
            </a:r>
            <a:endParaRPr lang="en-US" alt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9C77A-3B3F-445F-B36C-111E994E39C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1" b="7407"/>
          <a:stretch/>
        </p:blipFill>
        <p:spPr bwMode="auto">
          <a:xfrm>
            <a:off x="6705600" y="1066800"/>
            <a:ext cx="2133601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06BEB2A4-2C14-4B77-A933-05D36CB8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b="1" u="none" dirty="0"/>
              <a:t>Ilustracija osnova i dobitaka od razmene u uslovima konstantnih </a:t>
            </a:r>
            <a:r>
              <a:rPr lang="en-US" altLang="en-US" sz="3600" b="1" u="none" dirty="0" err="1"/>
              <a:t>troškova</a:t>
            </a:r>
            <a:endParaRPr lang="en-US" altLang="en-US" sz="3600" u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DEAEF-BA32-4F89-9FED-3C077019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Šta je osnova razmene?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Razlika u produktivnosti  je osnova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Dobici se ostvaruju ako se zemlja specijalizuje</a:t>
            </a:r>
          </a:p>
        </p:txBody>
      </p:sp>
    </p:spTree>
    <p:extLst>
      <p:ext uri="{BB962C8B-B14F-4D97-AF65-F5344CB8AC3E}">
        <p14:creationId xmlns:p14="http://schemas.microsoft.com/office/powerpoint/2010/main" val="3260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BC63-2DA0-4C1F-B5D5-F2238511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Jos jednom mehanizam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D4D-623A-4B8F-8CE3-1DE0F1B1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bi prodali – uslov je –</a:t>
            </a:r>
          </a:p>
          <a:p>
            <a:pPr>
              <a:defRPr/>
            </a:pPr>
            <a:r>
              <a:rPr lang="sr-Latn-CS" dirty="0"/>
              <a:t>Niza cena</a:t>
            </a:r>
          </a:p>
          <a:p>
            <a:pPr>
              <a:defRPr/>
            </a:pPr>
            <a:r>
              <a:rPr lang="sr-Latn-CS" dirty="0"/>
              <a:t>A uz jos nižu produktivnost</a:t>
            </a:r>
          </a:p>
          <a:p>
            <a:pPr>
              <a:defRPr/>
            </a:pPr>
            <a:r>
              <a:rPr lang="sr-Latn-CS" dirty="0"/>
              <a:t>Kako da spustimo cene?</a:t>
            </a:r>
          </a:p>
          <a:p>
            <a:pPr>
              <a:defRPr/>
            </a:pPr>
            <a:r>
              <a:rPr lang="sr-Latn-CS" dirty="0"/>
              <a:t>Nadnice moraju biti DOVOLJNO niske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3098-21BD-468A-8122-DDC160C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DAKLE,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D13C-9DBA-4905-AF13-DD1F9826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cujete argument</a:t>
            </a:r>
          </a:p>
          <a:p>
            <a:pPr>
              <a:defRPr/>
            </a:pPr>
            <a:r>
              <a:rPr lang="sr-Latn-CS" dirty="0"/>
              <a:t>Plate su u Srbiji niske</a:t>
            </a:r>
          </a:p>
          <a:p>
            <a:pPr>
              <a:defRPr/>
            </a:pPr>
            <a:r>
              <a:rPr lang="sr-Latn-CS" dirty="0"/>
              <a:t>I treba da ih povecavamo</a:t>
            </a:r>
          </a:p>
          <a:p>
            <a:pPr>
              <a:defRPr/>
            </a:pPr>
            <a:r>
              <a:rPr lang="sr-Latn-CS" dirty="0"/>
              <a:t>Sta ce biti posledica?</a:t>
            </a:r>
          </a:p>
          <a:p>
            <a:pPr>
              <a:defRPr/>
            </a:pPr>
            <a:r>
              <a:rPr lang="sr-Latn-CS" dirty="0"/>
              <a:t>Ključ odgovora – u konstataciji DOVOLJNO NISKE PLATE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A56B2ED-F88D-4CA9-994B-39DD6EA4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36428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FD43D6-AD34-43DB-9EEC-3D8FE7B7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C75A75-4629-4916-A131-5520C155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6BBE0-3EB1-4377-8174-F030CE9D84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971800"/>
            <a:ext cx="1219200" cy="381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302FA9-DB8F-496D-822D-6684B6B8384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43400" y="4038600"/>
            <a:ext cx="12192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732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>
            <a:extLst>
              <a:ext uri="{FF2B5EF4-FFF2-40B4-BE49-F238E27FC236}">
                <a16:creationId xmlns:a16="http://schemas.microsoft.com/office/drawing/2014/main" id="{B6334B49-145B-45A2-A723-D1EE3606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C27A522A-CCD9-48EE-86D5-CD1B097F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4"/>
          <a:stretch>
            <a:fillRect/>
          </a:stretch>
        </p:blipFill>
        <p:spPr bwMode="auto">
          <a:xfrm>
            <a:off x="2971800" y="1295400"/>
            <a:ext cx="5703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5" name="Rectangle 7">
            <a:extLst>
              <a:ext uri="{FF2B5EF4-FFF2-40B4-BE49-F238E27FC236}">
                <a16:creationId xmlns:a16="http://schemas.microsoft.com/office/drawing/2014/main" id="{A41F1C6E-C8D3-4337-851B-3E4D85058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Izotroškovna linija povezuje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 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 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 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12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endParaRPr lang="en-US" altLang="en-US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3F8D6DE3-4533-4E81-B3E9-1797F13F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8400"/>
            <a:ext cx="912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kspanzionu putanj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a -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rava linija iz koordinatnog početka </a:t>
            </a:r>
            <a:endParaRPr lang="sr-Latn-CS" altLang="en-US" u="none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koja povezuje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ravnotežne tačke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1 i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b="1" i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E3C1B71E-8ACF-4A2A-A26D-7AA83AB76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657600"/>
            <a:ext cx="28956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B6749C78-AD42-488A-8235-B7F4099A3A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8429" y="1676400"/>
            <a:ext cx="5584371" cy="411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15E6E80-D456-47D5-A0F5-D045BD922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3999" y="3886200"/>
            <a:ext cx="5257801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  <p:bldP spid="160776" grpId="0"/>
      <p:bldP spid="8" grpId="0" animBg="1"/>
      <p:bldP spid="8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502CFD-2BF9-40CF-88D0-3FB5BB58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431925"/>
          </a:xfrm>
        </p:spPr>
        <p:txBody>
          <a:bodyPr/>
          <a:lstStyle/>
          <a:p>
            <a:pPr eaLnBrk="1" hangingPunct="1"/>
            <a:r>
              <a:rPr lang="en-US" altLang="en-US" sz="3600" b="0">
                <a:effectLst/>
              </a:rPr>
              <a:t>proširenje </a:t>
            </a:r>
            <a:r>
              <a:rPr lang="sr-Latn-CS" altLang="en-US" sz="3600" b="0">
                <a:effectLst/>
              </a:rPr>
              <a:t>prethodne s</a:t>
            </a:r>
            <a:r>
              <a:rPr lang="en-US" altLang="en-US" sz="3600" b="0">
                <a:effectLst/>
              </a:rPr>
              <a:t>like </a:t>
            </a:r>
            <a:r>
              <a:rPr lang="sr-Latn-CS" altLang="en-US" sz="3600" b="0">
                <a:effectLst/>
              </a:rPr>
              <a:t>na </a:t>
            </a:r>
            <a:r>
              <a:rPr lang="en-US" altLang="en-US" sz="3600" b="0">
                <a:effectLst/>
              </a:rPr>
              <a:t>dve zemlje, dva proizvoda i dva proizvodna</a:t>
            </a:r>
            <a:r>
              <a:rPr lang="sr-Latn-CS" altLang="en-US" sz="3600" b="0">
                <a:effectLst/>
              </a:rPr>
              <a:t> f</a:t>
            </a:r>
            <a:r>
              <a:rPr lang="en-US" altLang="en-US" sz="3600" b="0">
                <a:effectLst/>
              </a:rPr>
              <a:t>aktora.</a:t>
            </a:r>
            <a:br>
              <a:rPr lang="en-US" altLang="en-US" sz="3600" b="0">
                <a:effectLst/>
              </a:rPr>
            </a:br>
            <a:endParaRPr lang="en-US" altLang="en-US" sz="3600" b="0">
              <a:effectLst/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E81ED3E-67C1-456F-AC64-BD33AB8E4F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9163"/>
            <a:ext cx="8915400" cy="474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Line 5">
            <a:extLst>
              <a:ext uri="{FF2B5EF4-FFF2-40B4-BE49-F238E27FC236}">
                <a16:creationId xmlns:a16="http://schemas.microsoft.com/office/drawing/2014/main" id="{F6C5FB01-D638-456C-A158-014FCC0FA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4800600"/>
            <a:ext cx="17526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0" name="Line 6">
            <a:extLst>
              <a:ext uri="{FF2B5EF4-FFF2-40B4-BE49-F238E27FC236}">
                <a16:creationId xmlns:a16="http://schemas.microsoft.com/office/drawing/2014/main" id="{88DAADEC-D3E2-46AB-8F1C-A58063C120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724400"/>
            <a:ext cx="1828800" cy="1905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5B30EB4D-4536-4702-8D5B-B35560BE3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98D25BA3-3B6A-42BD-B728-1C9D3C93DB2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95500"/>
            <a:ext cx="75438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3" name="Picture 7">
            <a:extLst>
              <a:ext uri="{FF2B5EF4-FFF2-40B4-BE49-F238E27FC236}">
                <a16:creationId xmlns:a16="http://schemas.microsoft.com/office/drawing/2014/main" id="{273BD997-918C-4166-95AC-5ED56CD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6"/>
          <a:stretch>
            <a:fillRect/>
          </a:stretch>
        </p:blipFill>
        <p:spPr bwMode="auto">
          <a:xfrm rot="10800000">
            <a:off x="5170488" y="2117725"/>
            <a:ext cx="34401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Line 8">
            <a:extLst>
              <a:ext uri="{FF2B5EF4-FFF2-40B4-BE49-F238E27FC236}">
                <a16:creationId xmlns:a16="http://schemas.microsoft.com/office/drawing/2014/main" id="{35149692-D605-42B1-A680-121F34010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362200"/>
            <a:ext cx="3121025" cy="3048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9566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3034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1DA8BF1C-FB2C-4694-96EA-04B305B18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Edžvortov dijagram</a:t>
            </a:r>
            <a:endParaRPr lang="en-US"/>
          </a:p>
        </p:txBody>
      </p:sp>
      <p:pic>
        <p:nvPicPr>
          <p:cNvPr id="48131" name="Picture 6">
            <a:extLst>
              <a:ext uri="{FF2B5EF4-FFF2-40B4-BE49-F238E27FC236}">
                <a16:creationId xmlns:a16="http://schemas.microsoft.com/office/drawing/2014/main" id="{0B836822-B275-46C1-86C0-CABD169EF6A2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81138"/>
            <a:ext cx="8458200" cy="537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5" name="Oval 7">
            <a:extLst>
              <a:ext uri="{FF2B5EF4-FFF2-40B4-BE49-F238E27FC236}">
                <a16:creationId xmlns:a16="http://schemas.microsoft.com/office/drawing/2014/main" id="{17BF0D1F-D49C-4CEC-90C5-C702E855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6" name="Oval 8">
            <a:extLst>
              <a:ext uri="{FF2B5EF4-FFF2-40B4-BE49-F238E27FC236}">
                <a16:creationId xmlns:a16="http://schemas.microsoft.com/office/drawing/2014/main" id="{995BB66E-054B-4D06-8DF6-7733FF37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7" name="Oval 9">
            <a:extLst>
              <a:ext uri="{FF2B5EF4-FFF2-40B4-BE49-F238E27FC236}">
                <a16:creationId xmlns:a16="http://schemas.microsoft.com/office/drawing/2014/main" id="{D3F32B3B-13EE-4B79-B158-7325CACD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48135" name="Freeform 10">
            <a:extLst>
              <a:ext uri="{FF2B5EF4-FFF2-40B4-BE49-F238E27FC236}">
                <a16:creationId xmlns:a16="http://schemas.microsoft.com/office/drawing/2014/main" id="{DBA02AF0-68F0-4230-8CF7-B110C7CA4411}"/>
              </a:ext>
            </a:extLst>
          </p:cNvPr>
          <p:cNvSpPr>
            <a:spLocks/>
          </p:cNvSpPr>
          <p:nvPr/>
        </p:nvSpPr>
        <p:spPr bwMode="auto">
          <a:xfrm>
            <a:off x="3048000" y="4254500"/>
            <a:ext cx="3048000" cy="1841500"/>
          </a:xfrm>
          <a:custGeom>
            <a:avLst/>
            <a:gdLst>
              <a:gd name="T0" fmla="*/ 0 w 1920"/>
              <a:gd name="T1" fmla="*/ 0 h 1160"/>
              <a:gd name="T2" fmla="*/ 725805014 w 1920"/>
              <a:gd name="T3" fmla="*/ 967739990 h 1160"/>
              <a:gd name="T4" fmla="*/ 1814512832 w 1920"/>
              <a:gd name="T5" fmla="*/ 1935479979 h 1160"/>
              <a:gd name="T6" fmla="*/ 2147483647 w 1920"/>
              <a:gd name="T7" fmla="*/ 2147483647 h 1160"/>
              <a:gd name="T8" fmla="*/ 2147483647 w 1920"/>
              <a:gd name="T9" fmla="*/ 2147483647 h 1160"/>
              <a:gd name="T10" fmla="*/ 2147483647 w 1920"/>
              <a:gd name="T11" fmla="*/ 2147483647 h 1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160"/>
              <a:gd name="T20" fmla="*/ 1920 w 1920"/>
              <a:gd name="T21" fmla="*/ 1160 h 1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160">
                <a:moveTo>
                  <a:pt x="0" y="0"/>
                </a:moveTo>
                <a:cubicBezTo>
                  <a:pt x="84" y="128"/>
                  <a:pt x="168" y="256"/>
                  <a:pt x="288" y="384"/>
                </a:cubicBezTo>
                <a:cubicBezTo>
                  <a:pt x="408" y="512"/>
                  <a:pt x="552" y="664"/>
                  <a:pt x="720" y="768"/>
                </a:cubicBezTo>
                <a:cubicBezTo>
                  <a:pt x="888" y="872"/>
                  <a:pt x="1136" y="952"/>
                  <a:pt x="1296" y="1008"/>
                </a:cubicBezTo>
                <a:cubicBezTo>
                  <a:pt x="1456" y="1064"/>
                  <a:pt x="1576" y="1080"/>
                  <a:pt x="1680" y="1104"/>
                </a:cubicBezTo>
                <a:cubicBezTo>
                  <a:pt x="1784" y="1128"/>
                  <a:pt x="1896" y="1160"/>
                  <a:pt x="1920" y="1152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5" grpId="1" animBg="1"/>
      <p:bldP spid="165896" grpId="0" animBg="1"/>
      <p:bldP spid="165896" grpId="1" animBg="1"/>
      <p:bldP spid="165897" grpId="0" animBg="1"/>
      <p:bldP spid="165897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B9739EB1-38AD-4CDA-A256-2CC6522F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2C24D345-F5C6-4A44-9F1F-B8C1C7CF3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4495800" cy="11271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effectLst/>
              </a:rPr>
              <a:t>ugovorn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kriv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za Zemlju 1 data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je l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inijom koja spaja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OX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sa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OY </a:t>
            </a:r>
            <a:r>
              <a:rPr lang="sr-Latn-CS" altLang="en-US" sz="2000" b="0" i="1">
                <a:solidFill>
                  <a:schemeClr val="bg1"/>
                </a:solidFill>
                <a:effectLst/>
              </a:rPr>
              <a:t>p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rolazeći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k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roz tačke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,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F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B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.</a:t>
            </a:r>
            <a:r>
              <a:rPr lang="en-US" altLang="en-US" sz="4000" b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49156" name="Freeform 5">
            <a:extLst>
              <a:ext uri="{FF2B5EF4-FFF2-40B4-BE49-F238E27FC236}">
                <a16:creationId xmlns:a16="http://schemas.microsoft.com/office/drawing/2014/main" id="{F761F9C5-BEB1-45AD-AD56-094B6031422F}"/>
              </a:ext>
            </a:extLst>
          </p:cNvPr>
          <p:cNvSpPr>
            <a:spLocks/>
          </p:cNvSpPr>
          <p:nvPr/>
        </p:nvSpPr>
        <p:spPr bwMode="auto">
          <a:xfrm>
            <a:off x="1295400" y="1447800"/>
            <a:ext cx="7124700" cy="4559300"/>
          </a:xfrm>
          <a:custGeom>
            <a:avLst/>
            <a:gdLst>
              <a:gd name="T0" fmla="*/ 0 w 4488"/>
              <a:gd name="T1" fmla="*/ 2147483647 h 2872"/>
              <a:gd name="T2" fmla="*/ 2147483647 w 4488"/>
              <a:gd name="T3" fmla="*/ 2147483647 h 2872"/>
              <a:gd name="T4" fmla="*/ 2147483647 w 4488"/>
              <a:gd name="T5" fmla="*/ 2147483647 h 2872"/>
              <a:gd name="T6" fmla="*/ 2147483647 w 4488"/>
              <a:gd name="T7" fmla="*/ 2147483647 h 2872"/>
              <a:gd name="T8" fmla="*/ 2147483647 w 4488"/>
              <a:gd name="T9" fmla="*/ 2056447594 h 2872"/>
              <a:gd name="T10" fmla="*/ 2147483647 w 4488"/>
              <a:gd name="T11" fmla="*/ 0 h 2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8"/>
              <a:gd name="T19" fmla="*/ 0 h 2872"/>
              <a:gd name="T20" fmla="*/ 4488 w 4488"/>
              <a:gd name="T21" fmla="*/ 2872 h 2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8" h="2872">
                <a:moveTo>
                  <a:pt x="0" y="2832"/>
                </a:moveTo>
                <a:cubicBezTo>
                  <a:pt x="324" y="2852"/>
                  <a:pt x="648" y="2872"/>
                  <a:pt x="1104" y="2832"/>
                </a:cubicBezTo>
                <a:cubicBezTo>
                  <a:pt x="1560" y="2792"/>
                  <a:pt x="2248" y="2744"/>
                  <a:pt x="2736" y="2592"/>
                </a:cubicBezTo>
                <a:cubicBezTo>
                  <a:pt x="3224" y="2440"/>
                  <a:pt x="3752" y="2216"/>
                  <a:pt x="4032" y="1920"/>
                </a:cubicBezTo>
                <a:cubicBezTo>
                  <a:pt x="4312" y="1624"/>
                  <a:pt x="4344" y="1136"/>
                  <a:pt x="4416" y="816"/>
                </a:cubicBezTo>
                <a:cubicBezTo>
                  <a:pt x="4488" y="496"/>
                  <a:pt x="4464" y="136"/>
                  <a:pt x="4464" y="0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7" name="Line 6">
            <a:extLst>
              <a:ext uri="{FF2B5EF4-FFF2-40B4-BE49-F238E27FC236}">
                <a16:creationId xmlns:a16="http://schemas.microsoft.com/office/drawing/2014/main" id="{16130624-E371-4B81-AAA9-29DA877C6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447800"/>
            <a:ext cx="495300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5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13. </a:t>
            </a:r>
            <a:r>
              <a:rPr lang="nb-NO" dirty="0"/>
              <a:t>Kako ćete se suprotstaviti stavu</a:t>
            </a:r>
            <a:r>
              <a:rPr lang="sr-Latn-C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/>
              <a:t>…</a:t>
            </a:r>
            <a:r>
              <a:rPr lang="nb-NO" dirty="0"/>
              <a:t>da bi Sjedinjene</a:t>
            </a:r>
            <a:r>
              <a:rPr lang="sr-Latn-C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ograniče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</a:t>
            </a:r>
            <a:r>
              <a:rPr lang="en-US" dirty="0" err="1"/>
              <a:t>tekstila</a:t>
            </a:r>
            <a:r>
              <a:rPr lang="en-US" dirty="0"/>
              <a:t> da bi se</a:t>
            </a:r>
            <a:r>
              <a:rPr lang="sr-Latn-CS" dirty="0"/>
              <a:t> </a:t>
            </a:r>
            <a:r>
              <a:rPr lang="en-US" dirty="0" err="1"/>
              <a:t>zaštitila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SAD komparativno zaostaje u proizvodnji tekstila. Sprečavanjem uvoza tekstila, </a:t>
            </a:r>
            <a:r>
              <a:rPr lang="sr-Latn-CS" u="sng" dirty="0"/>
              <a:t>radnici NEĆE prelaziti u grane gde SAD ima komparativne prednosti </a:t>
            </a:r>
            <a:r>
              <a:rPr lang="sr-Latn-CS" u="sng" dirty="0">
                <a:solidFill>
                  <a:srgbClr val="FFFF00"/>
                </a:solidFill>
              </a:rPr>
              <a:t>i </a:t>
            </a:r>
            <a:r>
              <a:rPr lang="sr-Latn-CS" dirty="0">
                <a:solidFill>
                  <a:srgbClr val="FFFF00"/>
                </a:solidFill>
              </a:rPr>
              <a:t>gde su plate veće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>
            <a:extLst>
              <a:ext uri="{FF2B5EF4-FFF2-40B4-BE49-F238E27FC236}">
                <a16:creationId xmlns:a16="http://schemas.microsoft.com/office/drawing/2014/main" id="{F6358A17-86EF-4B98-844A-588F2681E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ffectLst/>
              </a:rPr>
              <a:t>Preslikavajući ugovornu krivu</a:t>
            </a:r>
            <a:r>
              <a:rPr lang="sr-Latn-CS" sz="4000">
                <a:effectLst/>
              </a:rPr>
              <a:t> </a:t>
            </a:r>
            <a:r>
              <a:rPr lang="en-US" sz="4000">
                <a:effectLst/>
              </a:rPr>
              <a:t>iz prostora inputa u prostor autputa dobijamo granicu proizvodnje Zemlje 1</a:t>
            </a:r>
            <a:br>
              <a:rPr lang="en-US" sz="4000"/>
            </a:br>
            <a:endParaRPr lang="en-US" sz="4000"/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53E83BEC-8D3D-434C-84FD-392343FD461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552700"/>
            <a:ext cx="73533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79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85A1977-0E07-46B5-A35A-F16B94FE5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 zajedno je to onda slika 3.9</a:t>
            </a:r>
            <a:endParaRPr lang="en-US"/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99B4F6AA-B986-4E9F-9468-05CEC55C155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350" y="990600"/>
            <a:ext cx="555625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397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470F88E-EEA9-46C9-BEBF-983AED7B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49275"/>
            <a:ext cx="3048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/>
              <a:t>Kako bi trebalo da izgleda za zemlju 2</a:t>
            </a:r>
            <a:endParaRPr lang="en-US" sz="4000"/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333DF4AE-4B6A-4F95-AACA-A64644FEE6B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0"/>
            <a:ext cx="6302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507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BD5F0E63-B63B-4727-9D21-436720C8C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Zapamtiti!!!</a:t>
            </a: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5D8378-C807-49F3-9A8F-04E34EE3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Za svaku tačku koja se ne nalazi na</a:t>
            </a:r>
            <a:r>
              <a:rPr lang="sr-Latn-CS" altLang="en-US" b="1">
                <a:effectLst/>
              </a:rPr>
              <a:t> u</a:t>
            </a:r>
            <a:r>
              <a:rPr lang="en-US" altLang="en-US" b="1">
                <a:effectLst/>
              </a:rPr>
              <a:t>govornoj krivoj proizvodnja nije efikasna jer će zemlja moći da poveća autput jednog proizvoda</a:t>
            </a:r>
            <a:r>
              <a:rPr lang="sr-Latn-CS" altLang="en-US" b="1">
                <a:effectLst/>
              </a:rPr>
              <a:t> </a:t>
            </a:r>
            <a:r>
              <a:rPr lang="en-US" altLang="en-US" b="1">
                <a:effectLst/>
              </a:rPr>
              <a:t>a da pri tome ne smanji autput drugog proizvoda.</a:t>
            </a:r>
            <a:br>
              <a:rPr lang="en-US" altLang="en-US" b="1">
                <a:effectLst/>
              </a:rPr>
            </a:br>
            <a:endParaRPr lang="en-US" altLang="en-US" b="1">
              <a:effectLst/>
            </a:endParaRPr>
          </a:p>
        </p:txBody>
      </p:sp>
      <p:sp>
        <p:nvSpPr>
          <p:cNvPr id="168965" name="Oval 5">
            <a:extLst>
              <a:ext uri="{FF2B5EF4-FFF2-40B4-BE49-F238E27FC236}">
                <a16:creationId xmlns:a16="http://schemas.microsoft.com/office/drawing/2014/main" id="{08EF7217-8E0F-4D73-A1C1-8A5247A7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81200"/>
            <a:ext cx="2362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8966" name="Oval 6">
            <a:extLst>
              <a:ext uri="{FF2B5EF4-FFF2-40B4-BE49-F238E27FC236}">
                <a16:creationId xmlns:a16="http://schemas.microsoft.com/office/drawing/2014/main" id="{2FEF36F6-EADA-4E29-8B25-32822154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28956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628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5" grpId="1" animBg="1"/>
      <p:bldP spid="168966" grpId="0" animBg="1"/>
      <p:bldP spid="168966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5FAC456E-0913-4925-AF3C-725FA8FB8B5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3400"/>
            <a:ext cx="3048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Sa </a:t>
            </a:r>
            <a:r>
              <a:rPr lang="en-US" sz="2400" dirty="0" err="1">
                <a:effectLst/>
              </a:rPr>
              <a:t>pomeranjem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2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tačke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A’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tačku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B’ </a:t>
            </a:r>
            <a:endParaRPr lang="sr-Latn-CS" sz="2400" i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tj</a:t>
            </a:r>
            <a:r>
              <a:rPr lang="en-US" sz="2400" dirty="0">
                <a:effectLst/>
              </a:rPr>
              <a:t>., </a:t>
            </a:r>
            <a:r>
              <a:rPr lang="en-US" sz="2400" dirty="0" err="1">
                <a:effectLst/>
              </a:rPr>
              <a:t>ona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se </a:t>
            </a:r>
            <a:r>
              <a:rPr lang="en-US" sz="2400" dirty="0" err="1">
                <a:effectLst/>
              </a:rPr>
              <a:t>specijalizuje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proizvodnju</a:t>
            </a:r>
            <a:r>
              <a:rPr lang="en-US" sz="2400" dirty="0">
                <a:effectLst/>
              </a:rPr>
              <a:t> Y, </a:t>
            </a:r>
            <a:r>
              <a:rPr lang="en-US" sz="2400" dirty="0" err="1">
                <a:effectLst/>
              </a:rPr>
              <a:t>proizvoda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komparativnu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prednost</a:t>
            </a:r>
            <a:r>
              <a:rPr lang="en-US" sz="2400" dirty="0">
                <a:effectLst/>
              </a:rPr>
              <a:t>)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objasnite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zašto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stopa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K/R </a:t>
            </a:r>
            <a:r>
              <a:rPr lang="en-US" sz="2400" i="1" dirty="0" err="1">
                <a:effectLst/>
              </a:rPr>
              <a:t>opada</a:t>
            </a:r>
            <a:r>
              <a:rPr lang="en-US" sz="2400" i="1" dirty="0">
                <a:effectLst/>
              </a:rPr>
              <a:t>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X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Y</a:t>
            </a:r>
            <a:r>
              <a:rPr lang="en-US" sz="2400" dirty="0">
                <a:effectLst/>
              </a:rPr>
              <a:t>. (</a:t>
            </a:r>
            <a:r>
              <a:rPr lang="en-US" sz="2400" dirty="0" err="1">
                <a:effectLst/>
              </a:rPr>
              <a:t>Ukoliko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niste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stanju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ponovo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pročitajte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Odeljak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A3.4</a:t>
            </a:r>
            <a:r>
              <a:rPr lang="en-US" sz="2400" dirty="0">
                <a:effectLst/>
              </a:rPr>
              <a:t>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F8210D31-282F-4654-BFE5-0C34129935A7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0"/>
            <a:ext cx="60198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007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CC9F-7184-4D9C-B50E-3D50232B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zadaci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731F-3B0C-47D8-A9BF-38C4D850F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*nacrtajte krivu indiferentnosti zajednice koja je tangentna na skoro položeni deo konkavne granice proizvodnje.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10709-EB5C-43CC-9D48-90787D183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14246A-C5EA-42B5-AF70-C7CF5383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4800600" y="2514600"/>
            <a:ext cx="3775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E1D34-19D2-4943-8D1C-FE1BBC05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B40F-A911-4D0C-98E4-9130BD8079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Nacrtajte </a:t>
            </a:r>
            <a:r>
              <a:rPr lang="sr-Latn-BA" sz="2400"/>
              <a:t>(različitu) krivu indiferentnosti </a:t>
            </a:r>
            <a:r>
              <a:rPr lang="pl-PL" sz="2400"/>
              <a:t>koja je tangenta na skoro okomiti deo </a:t>
            </a:r>
            <a:r>
              <a:rPr lang="sr-Latn-BA" sz="2400"/>
              <a:t>granice proizvodnje.</a:t>
            </a:r>
            <a:r>
              <a:rPr lang="it-IT" sz="2400"/>
              <a:t>,</a:t>
            </a:r>
            <a:endParaRPr lang="sr-Latn-BA" sz="2400"/>
          </a:p>
          <a:p>
            <a:pPr eaLnBrk="1" hangingPunct="1">
              <a:defRPr/>
            </a:pPr>
            <a:endParaRPr lang="sr-Latn-B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B1ADF6-A602-439F-8077-F77F70221D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4953000" y="2362200"/>
            <a:ext cx="3827463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2EBD-EDF9-488D-A1E0-E6AB794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sz="2400" dirty="0"/>
              <a:t>Pokažite na </a:t>
            </a:r>
            <a:r>
              <a:rPr lang="pl-PL" sz="2400" dirty="0"/>
              <a:t>grafiku proces specijalizacije proizvodnje, količine kojima se trguje i dobitke od razmene</a:t>
            </a:r>
            <a:endParaRPr lang="sr-Latn-BA" sz="2400" dirty="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B3D1CC57-ED1F-43FB-BF8A-4BAA0FA35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528955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6FA327-0F47-4704-8ADB-45C6EDA59C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4495800"/>
            <a:ext cx="1981200" cy="762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9A84E32-6E9A-441F-9821-4C90E323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1295400" cy="14478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32710-E3DC-473B-9869-C7053968BB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43400" y="3886200"/>
            <a:ext cx="5334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66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BAC8A96E-8DC9-4BFE-9EF0-B437E81A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Moguće pitanje - šta je na osama? </a:t>
            </a: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BD22B87-F1A2-4620-A740-2442E59D79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>
                <a:effectLst/>
              </a:rPr>
              <a:t>Npr. u testu, nadjite grešku – </a:t>
            </a:r>
          </a:p>
          <a:p>
            <a:pPr lvl="1" eaLnBrk="1" hangingPunct="1">
              <a:defRPr/>
            </a:pPr>
            <a:r>
              <a:rPr lang="sr-Latn-CS" dirty="0">
                <a:effectLst/>
              </a:rPr>
              <a:t>Obe ose isto označene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konkavnu liniju proizvodnih mogućnosti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konveksnu</a:t>
            </a:r>
            <a:r>
              <a:rPr lang="en-GB" dirty="0">
                <a:effectLst/>
              </a:rPr>
              <a:t>…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Objasnite značenje</a:t>
            </a:r>
            <a:endParaRPr lang="en-US" dirty="0"/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298A6890-B4A6-4426-9925-CA7F1041F707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73DB2C-3FD3-4754-84DC-ACA1D322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953000"/>
            <a:ext cx="30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83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>
            <a:extLst>
              <a:ext uri="{FF2B5EF4-FFF2-40B4-BE49-F238E27FC236}">
                <a16:creationId xmlns:a16="http://schemas.microsoft.com/office/drawing/2014/main" id="{BFF42988-2516-4309-B392-CAD28E691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</a:t>
            </a:r>
            <a:endParaRPr lang="en-US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52A68A8-CB5B-4373-8CE1-3FF0854A8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895600"/>
            <a:ext cx="3962400" cy="3200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sr-Latn-C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400"/>
              <a:t>Konkavna granica proizvodnje ukazuje da  važe rastući troškovi u proizvodnji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X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Y</a:t>
            </a:r>
            <a:r>
              <a:rPr lang="en-US" sz="2400"/>
              <a:t>. </a:t>
            </a:r>
            <a:endParaRPr lang="sr-Latn-CS" sz="240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Obe robe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Nijedne robe</a:t>
            </a:r>
            <a:endParaRPr lang="en-US" sz="2400"/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6014CBE5-970A-4461-BB1C-F634B768E453}"/>
              </a:ext>
            </a:extLst>
          </p:cNvPr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/>
          <a:stretch>
            <a:fillRect/>
          </a:stretch>
        </p:blipFill>
        <p:spPr>
          <a:xfrm>
            <a:off x="5562600" y="381000"/>
            <a:ext cx="2032000" cy="227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>
            <a:extLst>
              <a:ext uri="{FF2B5EF4-FFF2-40B4-BE49-F238E27FC236}">
                <a16:creationId xmlns:a16="http://schemas.microsoft.com/office/drawing/2014/main" id="{9BA48717-C2BA-4C29-8B0B-9E6D4A8F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-228600"/>
            <a:ext cx="478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sr-Latn-CS" sz="1600" b="1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35846" name="Group 14">
            <a:extLst>
              <a:ext uri="{FF2B5EF4-FFF2-40B4-BE49-F238E27FC236}">
                <a16:creationId xmlns:a16="http://schemas.microsoft.com/office/drawing/2014/main" id="{B4C47876-1FEC-4FA8-B7EE-99F92F56A7C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1000"/>
            <a:ext cx="3124200" cy="2209800"/>
            <a:chOff x="3120" y="1488"/>
            <a:chExt cx="2496" cy="1635"/>
          </a:xfrm>
        </p:grpSpPr>
        <p:grpSp>
          <p:nvGrpSpPr>
            <p:cNvPr id="35848" name="Group 15">
              <a:extLst>
                <a:ext uri="{FF2B5EF4-FFF2-40B4-BE49-F238E27FC236}">
                  <a16:creationId xmlns:a16="http://schemas.microsoft.com/office/drawing/2014/main" id="{B62C8D1E-45AB-42DD-BC14-927681C0E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488"/>
              <a:ext cx="2496" cy="1635"/>
              <a:chOff x="2832" y="1344"/>
              <a:chExt cx="2928" cy="1635"/>
            </a:xfrm>
          </p:grpSpPr>
          <p:pic>
            <p:nvPicPr>
              <p:cNvPr id="35853" name="Picture 16">
                <a:extLst>
                  <a:ext uri="{FF2B5EF4-FFF2-40B4-BE49-F238E27FC236}">
                    <a16:creationId xmlns:a16="http://schemas.microsoft.com/office/drawing/2014/main" id="{1BB6A37D-1F5E-405B-BCBB-226F8B161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4" name="Oval 17">
                <a:extLst>
                  <a:ext uri="{FF2B5EF4-FFF2-40B4-BE49-F238E27FC236}">
                    <a16:creationId xmlns:a16="http://schemas.microsoft.com/office/drawing/2014/main" id="{5536B3E0-2C30-4AF7-AC6D-4E033A15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sr-Latn-BA" altLang="en-US"/>
              </a:p>
            </p:txBody>
          </p:sp>
        </p:grpSp>
        <p:sp>
          <p:nvSpPr>
            <p:cNvPr id="35849" name="Line 18">
              <a:extLst>
                <a:ext uri="{FF2B5EF4-FFF2-40B4-BE49-F238E27FC236}">
                  <a16:creationId xmlns:a16="http://schemas.microsoft.com/office/drawing/2014/main" id="{F83CBD70-A44D-4221-ADFD-2812CFA4F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592"/>
              <a:ext cx="24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19">
              <a:extLst>
                <a:ext uri="{FF2B5EF4-FFF2-40B4-BE49-F238E27FC236}">
                  <a16:creationId xmlns:a16="http://schemas.microsoft.com/office/drawing/2014/main" id="{DDB48798-9513-43B6-B477-FBAC26A9D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400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20">
              <a:extLst>
                <a:ext uri="{FF2B5EF4-FFF2-40B4-BE49-F238E27FC236}">
                  <a16:creationId xmlns:a16="http://schemas.microsoft.com/office/drawing/2014/main" id="{02CAAF28-EB56-4E68-BA92-57EE41A99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64"/>
              <a:ext cx="62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21">
              <a:extLst>
                <a:ext uri="{FF2B5EF4-FFF2-40B4-BE49-F238E27FC236}">
                  <a16:creationId xmlns:a16="http://schemas.microsoft.com/office/drawing/2014/main" id="{A35C8879-99C5-40D4-9AA7-149D2C341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9286" name="Rectangle 22">
            <a:extLst>
              <a:ext uri="{FF2B5EF4-FFF2-40B4-BE49-F238E27FC236}">
                <a16:creationId xmlns:a16="http://schemas.microsoft.com/office/drawing/2014/main" id="{BBE75640-1FCD-4ABB-BF90-D918E54A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57800"/>
            <a:ext cx="3200400" cy="3810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632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3. Poglavlje – slika 1: rastući oportunitetni troškovi</a:t>
            </a:r>
            <a:endParaRPr lang="en-US" dirty="0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448300" y="43434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810000" y="4191000"/>
            <a:ext cx="270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286000" y="41148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-3048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914400" y="45720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1274" name="Group 37"/>
          <p:cNvGrpSpPr>
            <a:grpSpLocks/>
          </p:cNvGrpSpPr>
          <p:nvPr/>
        </p:nvGrpSpPr>
        <p:grpSpPr bwMode="auto">
          <a:xfrm>
            <a:off x="1981200" y="2438400"/>
            <a:ext cx="4724400" cy="2971800"/>
            <a:chOff x="0" y="1488"/>
            <a:chExt cx="1392" cy="960"/>
          </a:xfrm>
        </p:grpSpPr>
        <p:pic>
          <p:nvPicPr>
            <p:cNvPr id="11275" name="Picture 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2F18353-999A-4374-A106-014F7D688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/>
                <a:latin typeface="Verdana" panose="020B0604030504040204" pitchFamily="34" charset="0"/>
              </a:rPr>
              <a:t>kako dolazi do rastućih oportunitetnih troškova?</a:t>
            </a:r>
            <a:br>
              <a:rPr lang="en-US" altLang="en-US" sz="4000" b="0">
                <a:effectLst/>
              </a:rPr>
            </a:br>
            <a:endParaRPr lang="en-US" altLang="en-US" sz="4000" b="0">
              <a:effectLst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A430A52-753A-4347-B86B-9063267B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BA">
                <a:effectLst/>
              </a:rPr>
              <a:t>Zato što resursi </a:t>
            </a:r>
            <a:r>
              <a:rPr lang="en-US">
                <a:effectLst/>
              </a:rPr>
              <a:t>nisu homogeni 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>
                <a:effectLst/>
              </a:rPr>
              <a:t>ne upotrebljavaju se u </a:t>
            </a:r>
            <a:r>
              <a:rPr lang="en-US" i="1">
                <a:effectLst/>
              </a:rPr>
              <a:t>istim </a:t>
            </a:r>
            <a:r>
              <a:rPr lang="en-US">
                <a:effectLst/>
              </a:rPr>
              <a:t>proporcijama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oba prethodna odgovori su tačna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ovde ništa nije tačno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6259F7E-575A-42BD-8719-64754364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6477000" cy="4572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7369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C717A41-AD6D-4C10-8276-6851AA069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9D1D8A1-9E36-4674-9FB1-7F8F9EA332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172928F-3C28-4C36-82F3-61AD55693B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kojoj su liniji dobitnici?</a:t>
            </a:r>
          </a:p>
          <a:p>
            <a:pPr eaLnBrk="1" hangingPunct="1">
              <a:defRPr/>
            </a:pPr>
            <a:r>
              <a:rPr lang="sr-Latn-BA"/>
              <a:t>Kako se to ispravlja?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242BBB1B-C5D6-4FA6-B58D-67B68CDA21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1"/>
          <a:stretch>
            <a:fillRect/>
          </a:stretch>
        </p:blipFill>
        <p:spPr bwMode="auto">
          <a:xfrm>
            <a:off x="990600" y="1905000"/>
            <a:ext cx="3903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rc 5">
            <a:extLst>
              <a:ext uri="{FF2B5EF4-FFF2-40B4-BE49-F238E27FC236}">
                <a16:creationId xmlns:a16="http://schemas.microsoft.com/office/drawing/2014/main" id="{0DC1677F-2E76-4E26-BC69-155AB826CBE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514404192 h 21600"/>
              <a:gd name="T2" fmla="*/ 2147483647 w 20138"/>
              <a:gd name="T3" fmla="*/ 2147483647 h 21600"/>
              <a:gd name="T4" fmla="*/ 445664434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052FD07-88AC-4FFF-B83D-17C5361E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pogrešno</a:t>
            </a:r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4805DD2-238E-4930-ABD7-2F818A053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a.</a:t>
            </a:r>
            <a:r>
              <a:rPr lang="sr-Latn-CS"/>
              <a:t>Dobit se može podeliti na dobit od specijalizacije i dobit od razmene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b. </a:t>
            </a:r>
            <a:r>
              <a:rPr lang="sr-Latn-CS"/>
              <a:t>Dobit može nastati i bez specijalizacije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c. </a:t>
            </a:r>
            <a:r>
              <a:rPr lang="sr-Latn-CS"/>
              <a:t>Dobit od specijalizacije može nastati i bez razmene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d. </a:t>
            </a:r>
            <a:r>
              <a:rPr lang="sr-Latn-CS"/>
              <a:t>Ništa od ovoga nije tačno</a:t>
            </a:r>
            <a:endParaRPr lang="en-US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475FB954-036B-458A-A534-8B77C346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7848600" cy="10668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858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91073112-ADA6-437B-8D5C-A902186B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84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Dobici od razmene 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(AT) </a:t>
            </a:r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i dobici od specijalizacije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4000" u="none">
                <a:solidFill>
                  <a:schemeClr val="tx2"/>
                </a:solidFill>
                <a:latin typeface="Tahoma" panose="020B0604030504040204" pitchFamily="34" charset="0"/>
              </a:rPr>
              <a:t>(TE)</a:t>
            </a:r>
            <a:endParaRPr lang="en-US" altLang="en-US" sz="4000" u="none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34BAEA1B-6412-4B68-86AA-6D386CBA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>
            <a:extLst>
              <a:ext uri="{FF2B5EF4-FFF2-40B4-BE49-F238E27FC236}">
                <a16:creationId xmlns:a16="http://schemas.microsoft.com/office/drawing/2014/main" id="{559D7D62-853D-4A0E-A16A-A5C2D764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/>
              <a:t>AT - od razmene</a:t>
            </a:r>
          </a:p>
          <a:p>
            <a:r>
              <a:rPr lang="sr-Latn-CS" altLang="en-US" b="1"/>
              <a:t>TE – od specijalizacije</a:t>
            </a:r>
            <a:endParaRPr lang="en-US" altLang="en-US" b="1"/>
          </a:p>
        </p:txBody>
      </p:sp>
      <p:sp>
        <p:nvSpPr>
          <p:cNvPr id="163848" name="Line 8">
            <a:extLst>
              <a:ext uri="{FF2B5EF4-FFF2-40B4-BE49-F238E27FC236}">
                <a16:creationId xmlns:a16="http://schemas.microsoft.com/office/drawing/2014/main" id="{FB418047-0C13-4629-B0BC-C16975C66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962400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2" name="Line 9">
            <a:extLst>
              <a:ext uri="{FF2B5EF4-FFF2-40B4-BE49-F238E27FC236}">
                <a16:creationId xmlns:a16="http://schemas.microsoft.com/office/drawing/2014/main" id="{F9CAD9E2-8EB1-4813-8040-06DE42E3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Rectangle 10">
            <a:extLst>
              <a:ext uri="{FF2B5EF4-FFF2-40B4-BE49-F238E27FC236}">
                <a16:creationId xmlns:a16="http://schemas.microsoft.com/office/drawing/2014/main" id="{A80E74A9-98EB-4904-A597-9954D4D0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695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sr-Latn-CS" altLang="en-US" sz="2400" u="none">
                <a:latin typeface="Tahoma" panose="020B0604030504040204" pitchFamily="34" charset="0"/>
              </a:rPr>
              <a:t>Dobit od razmene  (AT)  uvek je</a:t>
            </a:r>
            <a:r>
              <a:rPr lang="en-US" altLang="en-US" sz="2400" u="none"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a. </a:t>
            </a:r>
            <a:r>
              <a:rPr lang="sr-Latn-CS" altLang="en-US" sz="2400" u="none">
                <a:latin typeface="Tahoma" panose="020B0604030504040204" pitchFamily="34" charset="0"/>
              </a:rPr>
              <a:t>Veća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b. </a:t>
            </a:r>
            <a:r>
              <a:rPr lang="sr-Latn-CS" altLang="en-US" sz="2400" u="none">
                <a:latin typeface="Tahoma" panose="020B0604030504040204" pitchFamily="34" charset="0"/>
              </a:rPr>
              <a:t>Manja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c. </a:t>
            </a:r>
            <a:r>
              <a:rPr lang="sr-Latn-CS" altLang="en-US" sz="2400" u="none">
                <a:latin typeface="Tahoma" panose="020B0604030504040204" pitchFamily="34" charset="0"/>
              </a:rPr>
              <a:t>Ista kao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d. Ne možemo reći bez dotatnih informacija</a:t>
            </a:r>
            <a:endParaRPr lang="en-US" altLang="en-US" sz="2400" u="none">
              <a:latin typeface="Tahoma" panose="020B0604030504040204" pitchFamily="34" charset="0"/>
            </a:endParaRP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D34383C0-157B-4851-92AA-4D3298CC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3352800" cy="914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788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4218-9A05-463F-999A-D5ED0D51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Šta NIJE razlog za rast oportunitetnih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E34E-E95C-45B2-8C06-B37970B8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a. </a:t>
            </a:r>
            <a:r>
              <a:rPr lang="sr-Latn-BA"/>
              <a:t>Tehnologije nisu iste</a:t>
            </a:r>
          </a:p>
          <a:p>
            <a:pPr eaLnBrk="1" hangingPunct="1">
              <a:defRPr/>
            </a:pPr>
            <a:r>
              <a:rPr lang="en-US"/>
              <a:t>b. </a:t>
            </a:r>
            <a:r>
              <a:rPr lang="sr-Latn-BA"/>
              <a:t>fakt</a:t>
            </a:r>
            <a:r>
              <a:rPr lang="en-US"/>
              <a:t>or</a:t>
            </a:r>
            <a:r>
              <a:rPr lang="sr-Latn-BA"/>
              <a:t>i</a:t>
            </a:r>
            <a:r>
              <a:rPr lang="en-US"/>
              <a:t> n</a:t>
            </a:r>
            <a:r>
              <a:rPr lang="sr-Latn-BA"/>
              <a:t>isu</a:t>
            </a:r>
            <a:r>
              <a:rPr lang="en-US"/>
              <a:t> homogen</a:t>
            </a:r>
            <a:r>
              <a:rPr lang="sr-Latn-BA"/>
              <a:t>i</a:t>
            </a:r>
          </a:p>
          <a:p>
            <a:pPr eaLnBrk="1" hangingPunct="1">
              <a:defRPr/>
            </a:pPr>
            <a:r>
              <a:rPr lang="en-US"/>
              <a:t>c. </a:t>
            </a:r>
            <a:r>
              <a:rPr lang="sr-Latn-BA"/>
              <a:t>Faktori se ne koriste u istim proporcijama</a:t>
            </a:r>
          </a:p>
          <a:p>
            <a:pPr eaLnBrk="1" hangingPunct="1">
              <a:defRPr/>
            </a:pPr>
            <a:r>
              <a:rPr lang="en-US"/>
              <a:t>d. </a:t>
            </a:r>
            <a:r>
              <a:rPr lang="sr-Latn-BA"/>
              <a:t>Pri rastu proizvodnje zemlja koristi sve manje pogodne resurse</a:t>
            </a:r>
          </a:p>
          <a:p>
            <a:pPr eaLnBrk="1" hangingPunct="1">
              <a:defRPr/>
            </a:pPr>
            <a:endParaRPr lang="sr-Latn-B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D49C2-C5A4-4D1D-A2CC-AD997CFA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848600" cy="533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390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3EED-E57E-4762-BEE9-C066453E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F6C090FB-BF80-4192-BD32-FD85D4BCEF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38889" r="6296" b="31429"/>
          <a:stretch>
            <a:fillRect/>
          </a:stretch>
        </p:blipFill>
        <p:spPr>
          <a:xfrm>
            <a:off x="228600" y="2133600"/>
            <a:ext cx="8610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60D8E-FDE9-4DB1-B452-08AADBB18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53951" r="50000" b="29136"/>
          <a:stretch/>
        </p:blipFill>
        <p:spPr>
          <a:xfrm>
            <a:off x="228600" y="2590800"/>
            <a:ext cx="8229600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86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3B7C-A325-45CA-B9B0-008719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dirty="0"/>
              <a:t>Najveći autoritet  - Pol </a:t>
            </a:r>
            <a:r>
              <a:rPr lang="sr-Latn-BA" dirty="0" err="1"/>
              <a:t>Samjuelson</a:t>
            </a:r>
            <a:r>
              <a:rPr lang="sr-Latn-BA" dirty="0"/>
              <a:t>, ne veruje u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E31E-8C18-42D5-A506-FAEFFBB5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To je u Box-u 3.3</a:t>
            </a:r>
          </a:p>
          <a:p>
            <a:pPr eaLnBrk="1" hangingPunct="1">
              <a:defRPr/>
            </a:pPr>
            <a:r>
              <a:rPr lang="sr-Latn-BA"/>
              <a:t>Biće ispitno pitanje</a:t>
            </a:r>
          </a:p>
          <a:p>
            <a:pPr eaLnBrk="1" hangingPunct="1">
              <a:defRPr/>
            </a:pPr>
            <a:endParaRPr lang="sr-Latn-BA"/>
          </a:p>
          <a:p>
            <a:pPr eaLnBrk="1" hangingPunct="1">
              <a:defRPr/>
            </a:pPr>
            <a:r>
              <a:rPr lang="sr-Latn-BA"/>
              <a:t>Pol Semjuelson (</a:t>
            </a:r>
            <a:r>
              <a:rPr lang="sr-Latn-BA" i="1"/>
              <a:t>Paul Samuelson) (2004) veruje da današnja trgovina  može naneti štetu </a:t>
            </a:r>
            <a:r>
              <a:rPr lang="sr-Latn-BA"/>
              <a:t>Sjedinjenim Državama i ostalim bogatim zemljama.</a:t>
            </a:r>
            <a:r>
              <a:rPr lang="sr-Latn-BA" i="1"/>
              <a:t>)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128317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BD1E56A-C68C-40C4-8D95-56A470829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Studija slučaja 3-3</a:t>
            </a:r>
            <a:endParaRPr lang="en-US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24CDB3B-6C9F-4A86-A98D-BD22A9D5749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83058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454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6231CA3-8935-428E-BA95-61599D9A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to Samjuelson uradio</a:t>
            </a: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260B84A-61DA-4EAD-8375-A14EBCCE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 je Samjuelson?</a:t>
            </a:r>
          </a:p>
          <a:p>
            <a:pPr eaLnBrk="1" hangingPunct="1">
              <a:defRPr/>
            </a:pPr>
            <a:r>
              <a:rPr lang="sr-Latn-CS"/>
              <a:t>HOS - </a:t>
            </a:r>
            <a:r>
              <a:rPr lang="en-US"/>
              <a:t>Heckscher-Ohlin </a:t>
            </a:r>
            <a:r>
              <a:rPr lang="sr-Latn-CS"/>
              <a:t>Samuelsonova teorija</a:t>
            </a:r>
          </a:p>
          <a:p>
            <a:pPr eaLnBrk="1" hangingPunct="1">
              <a:defRPr/>
            </a:pPr>
            <a:r>
              <a:rPr lang="sr-Latn-CS"/>
              <a:t>Kako izgleda </a:t>
            </a:r>
            <a:endParaRPr lang="en-US"/>
          </a:p>
        </p:txBody>
      </p:sp>
      <p:pic>
        <p:nvPicPr>
          <p:cNvPr id="149508" name="Picture 4" descr="samuelson">
            <a:extLst>
              <a:ext uri="{FF2B5EF4-FFF2-40B4-BE49-F238E27FC236}">
                <a16:creationId xmlns:a16="http://schemas.microsoft.com/office/drawing/2014/main" id="{9E0A2C40-C336-4A43-BCF3-EEB93E7C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81400"/>
            <a:ext cx="2879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paul-samuelson1">
            <a:extLst>
              <a:ext uri="{FF2B5EF4-FFF2-40B4-BE49-F238E27FC236}">
                <a16:creationId xmlns:a16="http://schemas.microsoft.com/office/drawing/2014/main" id="{D19AC0F2-89AA-4671-84EB-2B74AB6F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338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7" descr="samuelson">
            <a:extLst>
              <a:ext uri="{FF2B5EF4-FFF2-40B4-BE49-F238E27FC236}">
                <a16:creationId xmlns:a16="http://schemas.microsoft.com/office/drawing/2014/main" id="{7EC427B8-A61F-4C22-9238-2D14A83F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E080F5F-3611-4D21-B968-17356E3C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Journal of Economic Perspectives (2006) </a:t>
            </a: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FEF4CAF-F463-43FB-B515-2E07730A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Paul Samuelson javno se suprotstavio ekonomskom konsenzusu većine po pitanju dugoročnih koristi koje će imati američka privreda od svih oblika medjunarodne trgovine, uključujući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80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To je «</a:t>
            </a:r>
            <a:r>
              <a:rPr lang="sr-Latn-CS" sz="2800" i="1"/>
              <a:t>samo opšti zaključak</a:t>
            </a:r>
            <a:r>
              <a:rPr lang="sr-Latn-CS" sz="2800"/>
              <a:t>,» piše Samuelson. «koji je </a:t>
            </a:r>
            <a:r>
              <a:rPr lang="sr-Latn-CS" sz="2800" i="1"/>
              <a:t>je apsoultno pogrešan u pogledu nužnog viška dobitaka u odnosu na gubitke.»</a:t>
            </a:r>
            <a:r>
              <a:rPr lang="sr-Latn-CS" sz="280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92105142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8852</TotalTime>
  <Words>3372</Words>
  <Application>Microsoft Office PowerPoint</Application>
  <PresentationFormat>On-screen Show (4:3)</PresentationFormat>
  <Paragraphs>541</Paragraphs>
  <Slides>106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8" baseType="lpstr">
      <vt:lpstr>STIXGeneral</vt:lpstr>
      <vt:lpstr>Arial</vt:lpstr>
      <vt:lpstr>Calibri</vt:lpstr>
      <vt:lpstr>Cambria Math</vt:lpstr>
      <vt:lpstr>DINMittelschrift</vt:lpstr>
      <vt:lpstr>DINNeuzeitGrotesk-Light</vt:lpstr>
      <vt:lpstr>Tahoma</vt:lpstr>
      <vt:lpstr>Times New Roman</vt:lpstr>
      <vt:lpstr>Verdana</vt:lpstr>
      <vt:lpstr>Wingdings</vt:lpstr>
      <vt:lpstr>ZapfDingbats</vt:lpstr>
      <vt:lpstr>Shimmer</vt:lpstr>
      <vt:lpstr>Standardna teorija međunarodne trgovine</vt:lpstr>
      <vt:lpstr>PowerPoint Presentation</vt:lpstr>
      <vt:lpstr>Ali ostaje pitanje – zašto se  velika zemlja ne specijalizuje</vt:lpstr>
      <vt:lpstr>1. Ako rikardijanski model potvrđen na podacima iz prakse, zašto su nam onda potrebni drugi modeli? </vt:lpstr>
      <vt:lpstr>Zato uvodimo oportunitetni trošak  </vt:lpstr>
      <vt:lpstr>Dinamika: Može li zemljotres, tj. kasnija rekonstrukcija povećati BDP?</vt:lpstr>
      <vt:lpstr>Novac za rekonstrukciju </vt:lpstr>
      <vt:lpstr>13. Kako ćete se suprotstaviti stavu…</vt:lpstr>
      <vt:lpstr>3. Poglavlje – slika 1: rastući oportunitetni troškovi</vt:lpstr>
      <vt:lpstr>Granica proizvodnih mogućnosti</vt:lpstr>
      <vt:lpstr>Granica proizvodnje</vt:lpstr>
      <vt:lpstr>3 stvari treba zapamtiti!</vt:lpstr>
      <vt:lpstr>Otkuda rastući troškovi </vt:lpstr>
      <vt:lpstr>Ali, kako nastaju? </vt:lpstr>
      <vt:lpstr>Vrednost GST – MRT granična stopa transformacije – marginal rate of transformation</vt:lpstr>
      <vt:lpstr>Društvene krive indiferencije</vt:lpstr>
      <vt:lpstr>RASTE – OPADA???</vt:lpstr>
      <vt:lpstr>Konkavan - udubljen</vt:lpstr>
      <vt:lpstr>Što nečeg ima više – pada mu granična vrednost</vt:lpstr>
      <vt:lpstr>Obratno kod proizvodnje-GST je posle tačke B skoro vertikalna </vt:lpstr>
      <vt:lpstr>Kako mogu da se seku?</vt:lpstr>
      <vt:lpstr>Mogu ako se izmeni raspodela realnog dohotka</vt:lpstr>
      <vt:lpstr>PARETO-HIKS-KALDOR</vt:lpstr>
      <vt:lpstr>Šta obezbeđuje kompenzacija???</vt:lpstr>
      <vt:lpstr>zemlja će biti na dobitku od razmene ...</vt:lpstr>
      <vt:lpstr>Ovo je tačno bez obzira na to da li do kompenzacije zaista dolazi </vt:lpstr>
      <vt:lpstr>A u knjizi piše...</vt:lpstr>
      <vt:lpstr>Da li mora da dođe do kompenzacije?</vt:lpstr>
      <vt:lpstr> </vt:lpstr>
      <vt:lpstr>Ali moramo se odlučiti</vt:lpstr>
      <vt:lpstr>Upravo na primeru kompenzacija  </vt:lpstr>
      <vt:lpstr>Ekonomija insistira na jednakosti šansi</vt:lpstr>
      <vt:lpstr>Ravnoteža u izolaciji</vt:lpstr>
      <vt:lpstr>Autarkija – proizvode i troše u istoj tački</vt:lpstr>
      <vt:lpstr> Pod kojim (neuobičajenim) uslovima može da se dogodi da komparativna prednost, odnosno zaostajanje, uopšte ne postoje? </vt:lpstr>
      <vt:lpstr>Ali kad to želimo da ispitamo </vt:lpstr>
      <vt:lpstr>Otkrivene komparativne prednosti    </vt:lpstr>
      <vt:lpstr>PowerPoint Presentation</vt:lpstr>
      <vt:lpstr>Dva nagiba: ¼ i 4/1</vt:lpstr>
      <vt:lpstr>PowerPoint Presentation</vt:lpstr>
      <vt:lpstr>Osnova i dobit od razmene u intervalu 1/4&lt;1&lt;4</vt:lpstr>
      <vt:lpstr>Linija razmene, šta je to?</vt:lpstr>
      <vt:lpstr>Bilo koja druga relativna cena ne može da opstane jer bi razmena neuravnotežena – nejednaki trouglovi</vt:lpstr>
      <vt:lpstr>Ali to ne znači da će biti jednaki dobici od razmene</vt:lpstr>
      <vt:lpstr>Koliki su dobici u potrošnji svake zemlje u poređenju sa tačkom u autarkiji? Koja od dve nacije dobija VIŠE? Zašto?</vt:lpstr>
      <vt:lpstr>ne znači da će biti jednaki dobici od razmene  Već to znači…  </vt:lpstr>
      <vt:lpstr>Ravnoteža se pravi iterativno</vt:lpstr>
      <vt:lpstr>Rastući troškovi - nepotpuna specijalizacija </vt:lpstr>
      <vt:lpstr>PowerPoint Presentation</vt:lpstr>
      <vt:lpstr>PowerPoint Presentation</vt:lpstr>
      <vt:lpstr>PowerPoint Presentation</vt:lpstr>
      <vt:lpstr>Ranije, pri konstantnim troškovima </vt:lpstr>
      <vt:lpstr>A sada- nepotpuna specijalizacija u obe zemlje – zemlja 1 je mala </vt:lpstr>
      <vt:lpstr>Dobici od razmene  (AT) i dobici od specijalizacije (TE)</vt:lpstr>
      <vt:lpstr>PowerPoint Presentation</vt:lpstr>
      <vt:lpstr>Broj otpuštenih u SAD 1979-2012.</vt:lpstr>
      <vt:lpstr>PowerPoint Presentation</vt:lpstr>
      <vt:lpstr>Koliko je to ljudi otpušteno?</vt:lpstr>
      <vt:lpstr>25-33% radnih mesta je moguće automatizovati u narednih četvrt veka Robert Skidelsky, professor of political economy at the University of Warwick, piše u ovom članku</vt:lpstr>
      <vt:lpstr>PowerPoint Presentation</vt:lpstr>
      <vt:lpstr>A u stvarnom životu...</vt:lpstr>
      <vt:lpstr>PowerPoint Presentation</vt:lpstr>
      <vt:lpstr>pitanje- 13. U toku pregovora NAFTA.. </vt:lpstr>
      <vt:lpstr>Na to se nadovezuje i deZindustrijalizacija</vt:lpstr>
      <vt:lpstr>PowerPoint Presentation</vt:lpstr>
      <vt:lpstr>PowerPoint Presentation</vt:lpstr>
      <vt:lpstr>PowerPoint Presentation</vt:lpstr>
      <vt:lpstr>Različiti ukusi </vt:lpstr>
      <vt:lpstr>Ilustracija rastućih OPORTUNITETNIH troškova</vt:lpstr>
      <vt:lpstr>PowerPoint Presentation</vt:lpstr>
      <vt:lpstr>PowerPoint Presentation</vt:lpstr>
      <vt:lpstr>Jos jednom mehanizam </vt:lpstr>
      <vt:lpstr>DAKLE, </vt:lpstr>
      <vt:lpstr>PowerPoint Presentation</vt:lpstr>
      <vt:lpstr>PowerPoint Presentation</vt:lpstr>
      <vt:lpstr>proširenje prethodne slike na dve zemlje, dva proizvoda i dva proizvodna faktora. </vt:lpstr>
      <vt:lpstr>PowerPoint Presentation</vt:lpstr>
      <vt:lpstr>Edžvortov dijagram</vt:lpstr>
      <vt:lpstr>ugovorna kriva za Zemlju 1 data je linijom koja spaja OX saOY prolazeći kroz tačke A, F i B. </vt:lpstr>
      <vt:lpstr>Preslikavajući ugovornu krivu iz prostora inputa u prostor autputa dobijamo granicu proizvodnje Zemlje 1 </vt:lpstr>
      <vt:lpstr>A zajedno je to onda slika 3.9</vt:lpstr>
      <vt:lpstr>Kako bi trebalo da izgleda za zemlju 2</vt:lpstr>
      <vt:lpstr>Zapamtiti!!!</vt:lpstr>
      <vt:lpstr>PowerPoint Presentation</vt:lpstr>
      <vt:lpstr>zadaci</vt:lpstr>
      <vt:lpstr>PowerPoint Presentation</vt:lpstr>
      <vt:lpstr>Pokažite na grafiku proces specijalizacije proizvodnje, količine kojima se trguje i dobitke od razmene</vt:lpstr>
      <vt:lpstr>Moguće pitanje - šta je na osama? </vt:lpstr>
      <vt:lpstr>zadatak</vt:lpstr>
      <vt:lpstr>kako dolazi do rastućih oportunitetnih troškova? </vt:lpstr>
      <vt:lpstr>Kako mogu da se seku?</vt:lpstr>
      <vt:lpstr>Šta je pogrešno</vt:lpstr>
      <vt:lpstr>PowerPoint Presentation</vt:lpstr>
      <vt:lpstr>Šta NIJE razlog za rast oportunitetnih troškova</vt:lpstr>
      <vt:lpstr>PowerPoint Presentation</vt:lpstr>
      <vt:lpstr>Najveći autoritet  - Pol Samjuelson, ne veruje u to </vt:lpstr>
      <vt:lpstr>Studija slučaja 3-3</vt:lpstr>
      <vt:lpstr>Šta je to Samjuelson uradio</vt:lpstr>
      <vt:lpstr>Journal of Economic Perspectives (2006) </vt:lpstr>
      <vt:lpstr>On je ponudio tri slučaja trgovine</vt:lpstr>
      <vt:lpstr>Zadatak – nacrtajte ova tri slučaja</vt:lpstr>
      <vt:lpstr>Ovde je to isto, detaljnije</vt:lpstr>
      <vt:lpstr>Čuveni “Drugi čin” </vt:lpstr>
      <vt:lpstr>Je li Samjuelson anti – globalista?</vt:lpstr>
      <vt:lpstr>zaključak</vt:lpstr>
      <vt:lpstr>izjava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242</cp:revision>
  <dcterms:created xsi:type="dcterms:W3CDTF">2009-02-26T06:52:54Z</dcterms:created>
  <dcterms:modified xsi:type="dcterms:W3CDTF">2019-03-08T12:25:53Z</dcterms:modified>
</cp:coreProperties>
</file>