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20"/>
  </p:notesMasterIdLst>
  <p:sldIdLst>
    <p:sldId id="263" r:id="rId2"/>
    <p:sldId id="416" r:id="rId3"/>
    <p:sldId id="454" r:id="rId4"/>
    <p:sldId id="417" r:id="rId5"/>
    <p:sldId id="455" r:id="rId6"/>
    <p:sldId id="418" r:id="rId7"/>
    <p:sldId id="419" r:id="rId8"/>
    <p:sldId id="456" r:id="rId9"/>
    <p:sldId id="457" r:id="rId10"/>
    <p:sldId id="458" r:id="rId11"/>
    <p:sldId id="459" r:id="rId12"/>
    <p:sldId id="460" r:id="rId13"/>
    <p:sldId id="461" r:id="rId14"/>
    <p:sldId id="462" r:id="rId15"/>
    <p:sldId id="357" r:id="rId16"/>
    <p:sldId id="346" r:id="rId17"/>
    <p:sldId id="356" r:id="rId18"/>
    <p:sldId id="355" r:id="rId19"/>
    <p:sldId id="358" r:id="rId20"/>
    <p:sldId id="347" r:id="rId21"/>
    <p:sldId id="300" r:id="rId22"/>
    <p:sldId id="299" r:id="rId23"/>
    <p:sldId id="302" r:id="rId24"/>
    <p:sldId id="304" r:id="rId25"/>
    <p:sldId id="305" r:id="rId26"/>
    <p:sldId id="307" r:id="rId27"/>
    <p:sldId id="306" r:id="rId28"/>
    <p:sldId id="309" r:id="rId29"/>
    <p:sldId id="310" r:id="rId30"/>
    <p:sldId id="315" r:id="rId31"/>
    <p:sldId id="311" r:id="rId32"/>
    <p:sldId id="349" r:id="rId33"/>
    <p:sldId id="312" r:id="rId34"/>
    <p:sldId id="316" r:id="rId35"/>
    <p:sldId id="379" r:id="rId36"/>
    <p:sldId id="313" r:id="rId37"/>
    <p:sldId id="360" r:id="rId38"/>
    <p:sldId id="361" r:id="rId39"/>
    <p:sldId id="362" r:id="rId40"/>
    <p:sldId id="370" r:id="rId41"/>
    <p:sldId id="371" r:id="rId42"/>
    <p:sldId id="372" r:id="rId43"/>
    <p:sldId id="373" r:id="rId44"/>
    <p:sldId id="382" r:id="rId45"/>
    <p:sldId id="314" r:id="rId46"/>
    <p:sldId id="317" r:id="rId47"/>
    <p:sldId id="441" r:id="rId48"/>
    <p:sldId id="328" r:id="rId49"/>
    <p:sldId id="438" r:id="rId50"/>
    <p:sldId id="318" r:id="rId51"/>
    <p:sldId id="321" r:id="rId52"/>
    <p:sldId id="322" r:id="rId53"/>
    <p:sldId id="324" r:id="rId54"/>
    <p:sldId id="323" r:id="rId55"/>
    <p:sldId id="325" r:id="rId56"/>
    <p:sldId id="326" r:id="rId57"/>
    <p:sldId id="363" r:id="rId58"/>
    <p:sldId id="431" r:id="rId59"/>
    <p:sldId id="364" r:id="rId60"/>
    <p:sldId id="327" r:id="rId61"/>
    <p:sldId id="330" r:id="rId62"/>
    <p:sldId id="337" r:id="rId63"/>
    <p:sldId id="383" r:id="rId64"/>
    <p:sldId id="331" r:id="rId65"/>
    <p:sldId id="332" r:id="rId66"/>
    <p:sldId id="333" r:id="rId67"/>
    <p:sldId id="334" r:id="rId68"/>
    <p:sldId id="338" r:id="rId69"/>
    <p:sldId id="432" r:id="rId70"/>
    <p:sldId id="386" r:id="rId71"/>
    <p:sldId id="384" r:id="rId72"/>
    <p:sldId id="341" r:id="rId73"/>
    <p:sldId id="336" r:id="rId74"/>
    <p:sldId id="451" r:id="rId75"/>
    <p:sldId id="352" r:id="rId76"/>
    <p:sldId id="387" r:id="rId77"/>
    <p:sldId id="452" r:id="rId78"/>
    <p:sldId id="453" r:id="rId79"/>
    <p:sldId id="400" r:id="rId80"/>
    <p:sldId id="381" r:id="rId81"/>
    <p:sldId id="401" r:id="rId82"/>
    <p:sldId id="402" r:id="rId83"/>
    <p:sldId id="403" r:id="rId84"/>
    <p:sldId id="404" r:id="rId85"/>
    <p:sldId id="405" r:id="rId86"/>
    <p:sldId id="406" r:id="rId87"/>
    <p:sldId id="421" r:id="rId88"/>
    <p:sldId id="422" r:id="rId89"/>
    <p:sldId id="423" r:id="rId90"/>
    <p:sldId id="424" r:id="rId91"/>
    <p:sldId id="425" r:id="rId92"/>
    <p:sldId id="426" r:id="rId93"/>
    <p:sldId id="427" r:id="rId94"/>
    <p:sldId id="428" r:id="rId95"/>
    <p:sldId id="429" r:id="rId96"/>
    <p:sldId id="430" r:id="rId97"/>
    <p:sldId id="439" r:id="rId98"/>
    <p:sldId id="440" r:id="rId99"/>
    <p:sldId id="442" r:id="rId100"/>
    <p:sldId id="443" r:id="rId101"/>
    <p:sldId id="444" r:id="rId102"/>
    <p:sldId id="445" r:id="rId103"/>
    <p:sldId id="446" r:id="rId104"/>
    <p:sldId id="447" r:id="rId105"/>
    <p:sldId id="448" r:id="rId106"/>
    <p:sldId id="449" r:id="rId107"/>
    <p:sldId id="450" r:id="rId108"/>
    <p:sldId id="389" r:id="rId109"/>
    <p:sldId id="390" r:id="rId110"/>
    <p:sldId id="391" r:id="rId111"/>
    <p:sldId id="392" r:id="rId112"/>
    <p:sldId id="393" r:id="rId113"/>
    <p:sldId id="394" r:id="rId114"/>
    <p:sldId id="395" r:id="rId115"/>
    <p:sldId id="396" r:id="rId116"/>
    <p:sldId id="397" r:id="rId117"/>
    <p:sldId id="398" r:id="rId118"/>
    <p:sldId id="399" r:id="rId11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u="sng"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u="sng"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u="sng"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u="sng"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u="sng"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u="sng"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u="sng"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u="sng"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u="sng"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CE7DF5-4406-49E4-9BCD-091011205FB0}" type="datetimeFigureOut">
              <a:rPr lang="en-GB" smtClean="0"/>
              <a:t>28/02/2020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238821-AE44-4EF0-A945-8B9B4E0E5E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01501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5217EA-7F39-4CE8-83CE-B047800EE989}" type="slidenum">
              <a:rPr lang="en-GB" smtClean="0"/>
              <a:t>58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03045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238821-AE44-4EF0-A945-8B9B4E0E5EF8}" type="slidenum">
              <a:rPr lang="en-GB" smtClean="0"/>
              <a:t>78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89792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6350"/>
            <a:ext cx="9140825" cy="6851650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/>
                <a:ahLst/>
                <a:cxnLst>
                  <a:cxn ang="0">
                    <a:pos x="0" y="3159"/>
                  </a:cxn>
                  <a:cxn ang="0">
                    <a:pos x="5184" y="3159"/>
                  </a:cxn>
                  <a:cxn ang="0">
                    <a:pos x="5184" y="0"/>
                  </a:cxn>
                  <a:cxn ang="0">
                    <a:pos x="0" y="0"/>
                  </a:cxn>
                  <a:cxn ang="0">
                    <a:pos x="0" y="3159"/>
                  </a:cxn>
                  <a:cxn ang="0">
                    <a:pos x="0" y="3159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159"/>
                  </a:cxn>
                  <a:cxn ang="0">
                    <a:pos x="556" y="3159"/>
                  </a:cxn>
                  <a:cxn ang="0">
                    <a:pos x="556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20"/>
                </a:cxn>
                <a:cxn ang="0">
                  <a:pos x="12" y="420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/>
              <a:ahLst/>
              <a:cxnLst>
                <a:cxn ang="0">
                  <a:pos x="251" y="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251" y="12"/>
                </a:cxn>
                <a:cxn ang="0">
                  <a:pos x="251" y="0"/>
                </a:cxn>
                <a:cxn ang="0">
                  <a:pos x="251" y="0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51" y="12"/>
                </a:cxn>
                <a:cxn ang="0">
                  <a:pos x="25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0"/>
                  </a:cxn>
                  <a:cxn ang="0">
                    <a:pos x="0" y="695"/>
                  </a:cxn>
                  <a:cxn ang="0">
                    <a:pos x="12" y="695"/>
                  </a:cxn>
                  <a:cxn ang="0">
                    <a:pos x="12" y="0"/>
                  </a:cxn>
                  <a:cxn ang="0">
                    <a:pos x="12" y="0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/>
                <a:ahLst/>
                <a:cxnLst>
                  <a:cxn ang="0">
                    <a:pos x="0" y="2697"/>
                  </a:cxn>
                  <a:cxn ang="0">
                    <a:pos x="12" y="2697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2697"/>
                  </a:cxn>
                  <a:cxn ang="0">
                    <a:pos x="0" y="2697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/>
                <a:ahLst/>
                <a:cxnLst>
                  <a:cxn ang="0">
                    <a:pos x="4724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4724" y="12"/>
                  </a:cxn>
                  <a:cxn ang="0">
                    <a:pos x="4724" y="0"/>
                  </a:cxn>
                  <a:cxn ang="0">
                    <a:pos x="4724" y="0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/>
                <a:ahLst/>
                <a:cxnLst>
                  <a:cxn ang="0">
                    <a:pos x="0" y="252"/>
                  </a:cxn>
                  <a:cxn ang="0">
                    <a:pos x="12" y="252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252"/>
                  </a:cxn>
                  <a:cxn ang="0">
                    <a:pos x="0" y="252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0"/>
                  </a:cxn>
                  <a:cxn ang="0">
                    <a:pos x="0" y="252"/>
                  </a:cxn>
                  <a:cxn ang="0">
                    <a:pos x="12" y="252"/>
                  </a:cxn>
                  <a:cxn ang="0">
                    <a:pos x="12" y="0"/>
                  </a:cxn>
                  <a:cxn ang="0">
                    <a:pos x="12" y="0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18" y="12"/>
                  </a:cxn>
                  <a:cxn ang="0">
                    <a:pos x="418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</p:grpSp>
      <p:sp>
        <p:nvSpPr>
          <p:cNvPr id="5136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75"/>
            <a:ext cx="7086600" cy="1431925"/>
          </a:xfrm>
        </p:spPr>
        <p:txBody>
          <a:bodyPr anchor="b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37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E92899-4ACA-406F-83B1-C99F47D427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55FB4D-EF57-4D4B-A13E-73FB1369E1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96C61A-9604-4F4B-9E3D-1CC509F08F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81B611-CECF-4CCB-AED1-D98E28F341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4076CE-5F82-4DF6-A7AF-9D717B5DD9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4A7B3E-259B-4B32-A2AD-F766DFA8EE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F89343-003E-40F2-8D25-B889AC27EC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C1410A-E8FE-428B-82C4-8B6170CBF5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823676-EF3C-48F2-ABA3-A5CBF4B7B4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82E215-328C-420D-ABC0-50EBBC700D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1690DB-41D3-4364-A571-60A01947E6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066800" y="304800"/>
            <a:ext cx="7543800" cy="14319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066800" y="1981200"/>
            <a:ext cx="36957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914900" y="1981200"/>
            <a:ext cx="36957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1066800" y="4114800"/>
            <a:ext cx="36957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14900" y="4114800"/>
            <a:ext cx="36957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B90419-D94C-4785-8E0D-29671D9C66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6350"/>
            <a:ext cx="9140825" cy="6851650"/>
            <a:chOff x="0" y="4"/>
            <a:chExt cx="5758" cy="4316"/>
          </a:xfrm>
        </p:grpSpPr>
        <p:sp>
          <p:nvSpPr>
            <p:cNvPr id="4099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/>
              <a:ahLst/>
              <a:cxnLst>
                <a:cxn ang="0">
                  <a:pos x="0" y="3159"/>
                </a:cxn>
                <a:cxn ang="0">
                  <a:pos x="5184" y="3159"/>
                </a:cxn>
                <a:cxn ang="0">
                  <a:pos x="5184" y="0"/>
                </a:cxn>
                <a:cxn ang="0">
                  <a:pos x="0" y="0"/>
                </a:cxn>
                <a:cxn ang="0">
                  <a:pos x="0" y="3159"/>
                </a:cxn>
                <a:cxn ang="0">
                  <a:pos x="0" y="3159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159"/>
                </a:cxn>
                <a:cxn ang="0">
                  <a:pos x="556" y="3159"/>
                </a:cxn>
                <a:cxn ang="0">
                  <a:pos x="55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1034" name="Group 5"/>
            <p:cNvGrpSpPr>
              <a:grpSpLocks/>
            </p:cNvGrpSpPr>
            <p:nvPr userDrawn="1"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4102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0"/>
                  </a:cxn>
                  <a:cxn ang="0">
                    <a:pos x="0" y="695"/>
                  </a:cxn>
                  <a:cxn ang="0">
                    <a:pos x="12" y="695"/>
                  </a:cxn>
                  <a:cxn ang="0">
                    <a:pos x="12" y="0"/>
                  </a:cxn>
                  <a:cxn ang="0">
                    <a:pos x="12" y="0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103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/>
                <a:ahLst/>
                <a:cxnLst>
                  <a:cxn ang="0">
                    <a:pos x="0" y="2697"/>
                  </a:cxn>
                  <a:cxn ang="0">
                    <a:pos x="12" y="2697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2697"/>
                  </a:cxn>
                  <a:cxn ang="0">
                    <a:pos x="0" y="2697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104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/>
                <a:ahLst/>
                <a:cxnLst>
                  <a:cxn ang="0">
                    <a:pos x="4724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4724" y="12"/>
                  </a:cxn>
                  <a:cxn ang="0">
                    <a:pos x="4724" y="0"/>
                  </a:cxn>
                  <a:cxn ang="0">
                    <a:pos x="4724" y="0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105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/>
                <a:ahLst/>
                <a:cxnLst>
                  <a:cxn ang="0">
                    <a:pos x="0" y="252"/>
                  </a:cxn>
                  <a:cxn ang="0">
                    <a:pos x="12" y="252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252"/>
                  </a:cxn>
                  <a:cxn ang="0">
                    <a:pos x="0" y="252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106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0"/>
                  </a:cxn>
                  <a:cxn ang="0">
                    <a:pos x="0" y="252"/>
                  </a:cxn>
                  <a:cxn ang="0">
                    <a:pos x="12" y="252"/>
                  </a:cxn>
                  <a:cxn ang="0">
                    <a:pos x="12" y="0"/>
                  </a:cxn>
                  <a:cxn ang="0">
                    <a:pos x="12" y="0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107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420"/>
                  </a:cxn>
                  <a:cxn ang="0">
                    <a:pos x="12" y="42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108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251" y="12"/>
                  </a:cxn>
                  <a:cxn ang="0">
                    <a:pos x="251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109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/>
                <a:ahLst/>
                <a:cxnLst>
                  <a:cxn ang="0">
                    <a:pos x="251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251" y="12"/>
                  </a:cxn>
                  <a:cxn ang="0">
                    <a:pos x="251" y="0"/>
                  </a:cxn>
                  <a:cxn ang="0">
                    <a:pos x="251" y="0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110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18" y="12"/>
                  </a:cxn>
                  <a:cxn ang="0">
                    <a:pos x="418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</p:grpSp>
      <p:sp>
        <p:nvSpPr>
          <p:cNvPr id="4111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0"/>
            <a:ext cx="7543800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112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113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 u="none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14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 u="none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15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 u="none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F2B250EE-93AA-40B0-AF1A-D9868C0796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39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w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jpeg"/><Relationship Id="rId5" Type="http://schemas.openxmlformats.org/officeDocument/2006/relationships/image" Target="../media/image4.wmf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danica.popovic.ekof.bg.ac.rs/Economics_in_one_lesson.pdf" TargetMode="External"/><Relationship Id="rId2" Type="http://schemas.openxmlformats.org/officeDocument/2006/relationships/hyperlink" Target="http://economics.about.com/cs/macroeconomics/l/aa032003a.htm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tsg.org/ETSG2004/Papers/seymen.pdf" TargetMode="External"/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/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/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wmf"/><Relationship Id="rId1" Type="http://schemas.openxmlformats.org/officeDocument/2006/relationships/slideLayout" Target="../slideLayouts/slideLayout4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7.wmf"/><Relationship Id="rId1" Type="http://schemas.openxmlformats.org/officeDocument/2006/relationships/slideLayout" Target="../slideLayouts/slideLayout4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wmf"/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heguardian.com/world/2017/jan/03/finland-trials-basic-income-for-unemployed" TargetMode="External"/><Relationship Id="rId2" Type="http://schemas.openxmlformats.org/officeDocument/2006/relationships/hyperlink" Target="https://www.theguardian.com/business/2016/jun/23/universal-basic-income-could-be-the-best-way-to-tackle-inequality" TargetMode="Externa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www.theguardian.com/world/2016/jun/05/swiss-vote-give-basic-income-every-adult-child-marxist-dream" TargetMode="Externa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hacer.org/pdf/Hazlitt00.pdf" TargetMode="Externa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image" Target="../media/image32.wmf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wmf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wmf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wmf"/><Relationship Id="rId1" Type="http://schemas.openxmlformats.org/officeDocument/2006/relationships/slideLayout" Target="../slideLayouts/slideLayout4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wmf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wmf"/><Relationship Id="rId1" Type="http://schemas.openxmlformats.org/officeDocument/2006/relationships/slideLayout" Target="../slideLayouts/slideLayout4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wmf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wmf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wmf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4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wmf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eg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>
                <a:solidFill>
                  <a:schemeClr val="tx1"/>
                </a:solidFill>
                <a:latin typeface="Verdana" pitchFamily="34" charset="0"/>
              </a:rPr>
              <a:t>Standardna teorija međunarodne trgovine</a:t>
            </a:r>
            <a:endParaRPr lang="en-US">
              <a:solidFill>
                <a:schemeClr val="tx1"/>
              </a:solidFill>
              <a:latin typeface="Verdana" pitchFamily="34" charset="0"/>
            </a:endParaRPr>
          </a:p>
        </p:txBody>
      </p:sp>
      <p:grpSp>
        <p:nvGrpSpPr>
          <p:cNvPr id="2" name="Group 23"/>
          <p:cNvGrpSpPr>
            <a:grpSpLocks/>
          </p:cNvGrpSpPr>
          <p:nvPr/>
        </p:nvGrpSpPr>
        <p:grpSpPr bwMode="auto">
          <a:xfrm>
            <a:off x="0" y="2438400"/>
            <a:ext cx="2438400" cy="1752600"/>
            <a:chOff x="0" y="1488"/>
            <a:chExt cx="1392" cy="960"/>
          </a:xfrm>
        </p:grpSpPr>
        <p:pic>
          <p:nvPicPr>
            <p:cNvPr id="3091" name="Picture 24"/>
            <p:cNvPicPr preferRelativeResize="0"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1695"/>
              <a:ext cx="1392" cy="7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313" name="Rectangle 25"/>
            <p:cNvSpPr>
              <a:spLocks noChangeArrowheads="1"/>
            </p:cNvSpPr>
            <p:nvPr/>
          </p:nvSpPr>
          <p:spPr bwMode="auto">
            <a:xfrm>
              <a:off x="48" y="1488"/>
              <a:ext cx="1344" cy="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marL="342900" indent="-342900" eaLnBrk="1" hangingPunct="1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None/>
                <a:defRPr/>
              </a:pPr>
              <a:r>
                <a:rPr lang="sr-Latn-CS" sz="1600" b="1" u="none" dirty="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1. Rastući troškovi</a:t>
              </a:r>
              <a:endParaRPr lang="en-US" sz="1600" b="1" u="none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endParaRPr>
            </a:p>
          </p:txBody>
        </p:sp>
      </p:grpSp>
      <p:grpSp>
        <p:nvGrpSpPr>
          <p:cNvPr id="3" name="Group 26"/>
          <p:cNvGrpSpPr>
            <a:grpSpLocks/>
          </p:cNvGrpSpPr>
          <p:nvPr/>
        </p:nvGrpSpPr>
        <p:grpSpPr bwMode="auto">
          <a:xfrm>
            <a:off x="6324600" y="2133600"/>
            <a:ext cx="2895600" cy="2209800"/>
            <a:chOff x="1440" y="1056"/>
            <a:chExt cx="1824" cy="1392"/>
          </a:xfrm>
        </p:grpSpPr>
        <p:pic>
          <p:nvPicPr>
            <p:cNvPr id="3089" name="Picture 27"/>
            <p:cNvPicPr preferRelativeResize="0"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440" y="1287"/>
              <a:ext cx="1824" cy="11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316" name="Rectangle 28"/>
            <p:cNvSpPr>
              <a:spLocks noChangeArrowheads="1"/>
            </p:cNvSpPr>
            <p:nvPr/>
          </p:nvSpPr>
          <p:spPr bwMode="auto">
            <a:xfrm>
              <a:off x="1728" y="1056"/>
              <a:ext cx="1344" cy="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marL="342900" indent="-342900" eaLnBrk="1" hangingPunct="1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None/>
                <a:defRPr/>
              </a:pPr>
              <a:r>
                <a:rPr lang="sr-Latn-CS" sz="1600" b="1" u="none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3. Izolacija</a:t>
              </a:r>
              <a:endParaRPr lang="en-US" sz="1600" b="1" u="none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endParaRPr>
            </a:p>
          </p:txBody>
        </p:sp>
      </p:grpSp>
      <p:grpSp>
        <p:nvGrpSpPr>
          <p:cNvPr id="4" name="Group 29"/>
          <p:cNvGrpSpPr>
            <a:grpSpLocks/>
          </p:cNvGrpSpPr>
          <p:nvPr/>
        </p:nvGrpSpPr>
        <p:grpSpPr bwMode="auto">
          <a:xfrm>
            <a:off x="38100" y="4343400"/>
            <a:ext cx="3848100" cy="2286000"/>
            <a:chOff x="3336" y="1008"/>
            <a:chExt cx="2424" cy="1440"/>
          </a:xfrm>
        </p:grpSpPr>
        <p:pic>
          <p:nvPicPr>
            <p:cNvPr id="3087" name="Picture 30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336" y="1264"/>
              <a:ext cx="2328" cy="11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319" name="Rectangle 31"/>
            <p:cNvSpPr>
              <a:spLocks noChangeArrowheads="1"/>
            </p:cNvSpPr>
            <p:nvPr/>
          </p:nvSpPr>
          <p:spPr bwMode="auto">
            <a:xfrm>
              <a:off x="3744" y="1008"/>
              <a:ext cx="2016" cy="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marL="342900" indent="-342900" eaLnBrk="1" hangingPunct="1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None/>
                <a:defRPr/>
              </a:pPr>
              <a:r>
                <a:rPr lang="sr-Latn-CS" sz="1600" b="1" u="none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4. Dobit uz rastuće troškove</a:t>
              </a:r>
              <a:endParaRPr lang="en-US" sz="1600" b="1" u="none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endParaRPr>
            </a:p>
          </p:txBody>
        </p:sp>
      </p:grpSp>
      <p:grpSp>
        <p:nvGrpSpPr>
          <p:cNvPr id="5" name="Group 32"/>
          <p:cNvGrpSpPr>
            <a:grpSpLocks/>
          </p:cNvGrpSpPr>
          <p:nvPr/>
        </p:nvGrpSpPr>
        <p:grpSpPr bwMode="auto">
          <a:xfrm>
            <a:off x="3810000" y="4573588"/>
            <a:ext cx="2743200" cy="1903412"/>
            <a:chOff x="0" y="2496"/>
            <a:chExt cx="1872" cy="1199"/>
          </a:xfrm>
        </p:grpSpPr>
        <p:pic>
          <p:nvPicPr>
            <p:cNvPr id="3085" name="Picture 3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0" y="2736"/>
              <a:ext cx="1680" cy="9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322" name="Rectangle 34"/>
            <p:cNvSpPr>
              <a:spLocks noChangeArrowheads="1"/>
            </p:cNvSpPr>
            <p:nvPr/>
          </p:nvSpPr>
          <p:spPr bwMode="auto">
            <a:xfrm>
              <a:off x="48" y="2496"/>
              <a:ext cx="1824" cy="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marL="342900" indent="-342900" eaLnBrk="1" hangingPunct="1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None/>
                <a:defRPr/>
              </a:pPr>
              <a:r>
                <a:rPr lang="sr-Latn-CS" sz="1400" b="1" u="none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5. Dobit od specijalizacije</a:t>
              </a:r>
              <a:endParaRPr lang="en-US" sz="1400" b="1" u="none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endParaRPr>
            </a:p>
          </p:txBody>
        </p:sp>
      </p:grpSp>
      <p:grpSp>
        <p:nvGrpSpPr>
          <p:cNvPr id="6" name="Group 35"/>
          <p:cNvGrpSpPr>
            <a:grpSpLocks/>
          </p:cNvGrpSpPr>
          <p:nvPr/>
        </p:nvGrpSpPr>
        <p:grpSpPr bwMode="auto">
          <a:xfrm>
            <a:off x="6324600" y="4592638"/>
            <a:ext cx="3048000" cy="1960562"/>
            <a:chOff x="48" y="2448"/>
            <a:chExt cx="1920" cy="1235"/>
          </a:xfrm>
        </p:grpSpPr>
        <p:pic>
          <p:nvPicPr>
            <p:cNvPr id="3083" name="Picture 36"/>
            <p:cNvPicPr preferRelativeResize="0"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8" y="2640"/>
              <a:ext cx="1824" cy="10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325" name="Rectangle 37"/>
            <p:cNvSpPr>
              <a:spLocks noChangeArrowheads="1"/>
            </p:cNvSpPr>
            <p:nvPr/>
          </p:nvSpPr>
          <p:spPr bwMode="auto">
            <a:xfrm>
              <a:off x="144" y="2448"/>
              <a:ext cx="1824" cy="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marL="342900" indent="-342900" eaLnBrk="1" hangingPunct="1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None/>
                <a:defRPr/>
              </a:pPr>
              <a:r>
                <a:rPr lang="sr-Latn-CS" sz="1400" b="1" u="none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6. Različiti ukusi potrošača</a:t>
              </a:r>
              <a:endParaRPr lang="en-US" sz="1400" b="1" u="none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endParaRPr>
            </a:p>
          </p:txBody>
        </p:sp>
      </p:grpSp>
      <p:grpSp>
        <p:nvGrpSpPr>
          <p:cNvPr id="7" name="Group 38"/>
          <p:cNvGrpSpPr>
            <a:grpSpLocks/>
          </p:cNvGrpSpPr>
          <p:nvPr/>
        </p:nvGrpSpPr>
        <p:grpSpPr bwMode="auto">
          <a:xfrm>
            <a:off x="2552700" y="2133600"/>
            <a:ext cx="3695700" cy="2187575"/>
            <a:chOff x="1488" y="1008"/>
            <a:chExt cx="2328" cy="1378"/>
          </a:xfrm>
        </p:grpSpPr>
        <p:sp>
          <p:nvSpPr>
            <p:cNvPr id="12327" name="Rectangle 39"/>
            <p:cNvSpPr>
              <a:spLocks noChangeArrowheads="1"/>
            </p:cNvSpPr>
            <p:nvPr/>
          </p:nvSpPr>
          <p:spPr bwMode="auto">
            <a:xfrm>
              <a:off x="2112" y="1008"/>
              <a:ext cx="1344" cy="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marL="342900" indent="-342900" eaLnBrk="1" hangingPunct="1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None/>
                <a:defRPr/>
              </a:pPr>
              <a:r>
                <a:rPr lang="sr-Latn-CS" sz="1600" b="1" u="none" dirty="0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2. Indiferencija</a:t>
              </a:r>
              <a:endParaRPr lang="en-US" sz="1600" b="1" u="none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endParaRPr>
            </a:p>
          </p:txBody>
        </p:sp>
        <p:pic>
          <p:nvPicPr>
            <p:cNvPr id="3082" name="Picture 40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488" y="1344"/>
              <a:ext cx="2328" cy="10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A7126718-8D20-430D-9B3B-7846852A7C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90600" y="3200400"/>
            <a:ext cx="7772400" cy="3394075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sr-Latn-CS" sz="2400" dirty="0"/>
              <a:t>opšta formula</a:t>
            </a:r>
            <a:br>
              <a:rPr lang="sr-Latn-CS" sz="2400" dirty="0"/>
            </a:br>
            <a:r>
              <a:rPr lang="sr-Latn-CS" sz="2400" b="1" dirty="0">
                <a:solidFill>
                  <a:srgbClr val="FFFF00"/>
                </a:solidFill>
              </a:rPr>
              <a:t>4</a:t>
            </a:r>
            <a:r>
              <a:rPr lang="en-US" sz="2400" b="1" dirty="0">
                <a:solidFill>
                  <a:srgbClr val="FFFF00"/>
                </a:solidFill>
              </a:rPr>
              <a:t>P</a:t>
            </a:r>
            <a:r>
              <a:rPr lang="sr-Latn-CS" sz="2400" b="1" dirty="0">
                <a:solidFill>
                  <a:srgbClr val="FFFF00"/>
                </a:solidFill>
              </a:rPr>
              <a:t> </a:t>
            </a:r>
            <a:r>
              <a:rPr lang="en-US" sz="2400" b="1" dirty="0">
                <a:solidFill>
                  <a:srgbClr val="FFFF00"/>
                </a:solidFill>
              </a:rPr>
              <a:t>&lt; 6</a:t>
            </a:r>
            <a:r>
              <a:rPr lang="sr-Latn-CS" sz="2400" b="1" dirty="0">
                <a:solidFill>
                  <a:srgbClr val="FFFF00"/>
                </a:solidFill>
              </a:rPr>
              <a:t>Ž</a:t>
            </a:r>
            <a:r>
              <a:rPr lang="en-US" sz="2400" b="1" dirty="0">
                <a:solidFill>
                  <a:srgbClr val="FFFF00"/>
                </a:solidFill>
              </a:rPr>
              <a:t> &lt; </a:t>
            </a:r>
            <a:r>
              <a:rPr lang="sr-Latn-CS" sz="2400" b="1" dirty="0">
                <a:solidFill>
                  <a:srgbClr val="FFFF00"/>
                </a:solidFill>
              </a:rPr>
              <a:t>30P,</a:t>
            </a:r>
            <a:r>
              <a:rPr lang="sr-Latn-CS" sz="2400" dirty="0"/>
              <a:t> ukupna dobit: 26P</a:t>
            </a:r>
            <a:br>
              <a:rPr lang="sr-Latn-CS" sz="2400" dirty="0"/>
            </a:br>
            <a:br>
              <a:rPr lang="sr-Latn-CS" sz="2400" dirty="0"/>
            </a:br>
            <a:r>
              <a:rPr lang="sr-Latn-CS" sz="2400" dirty="0"/>
              <a:t>SAD – </a:t>
            </a:r>
            <a:r>
              <a:rPr lang="sr-Latn-CS" sz="2400" u="sng" dirty="0"/>
              <a:t>štedi 2P, </a:t>
            </a:r>
            <a:r>
              <a:rPr lang="sr-Latn-CS" sz="2400" dirty="0"/>
              <a:t>tj 30 minuta</a:t>
            </a:r>
            <a:br>
              <a:rPr lang="sr-Latn-CS" sz="2400" dirty="0"/>
            </a:br>
            <a:br>
              <a:rPr lang="sr-Latn-CS" sz="2400" dirty="0"/>
            </a:br>
            <a:r>
              <a:rPr lang="sr-Latn-CS" sz="2400" dirty="0"/>
              <a:t>UK –   </a:t>
            </a:r>
            <a:r>
              <a:rPr lang="sr-Latn-CS" sz="2400" u="sng" dirty="0"/>
              <a:t>štedi 24P</a:t>
            </a:r>
            <a:r>
              <a:rPr lang="sr-Latn-CS" sz="2400" dirty="0"/>
              <a:t>, tj. 24:5h ～ 5h! </a:t>
            </a:r>
            <a:br>
              <a:rPr lang="sr-Latn-CS" sz="2400" dirty="0"/>
            </a:br>
            <a:r>
              <a:rPr lang="sr-Latn-CS" sz="2400" dirty="0"/>
              <a:t>Ranije u zemlji za 1 platno dobijali 1/5 bu</a:t>
            </a:r>
            <a:r>
              <a:rPr lang="sr-Latn-RS" sz="2400" dirty="0"/>
              <a:t>šela </a:t>
            </a:r>
            <a:r>
              <a:rPr lang="sr-Latn-CS" sz="2400" dirty="0"/>
              <a:t>zita, </a:t>
            </a:r>
            <a:br>
              <a:rPr lang="sr-Latn-CS" sz="2400" dirty="0"/>
            </a:br>
            <a:r>
              <a:rPr lang="sr-Latn-CS" sz="2400" dirty="0"/>
              <a:t>a sada – ceo busel! </a:t>
            </a:r>
            <a:br>
              <a:rPr lang="sr-Latn-CS" sz="2400" dirty="0"/>
            </a:br>
            <a:br>
              <a:rPr lang="sr-Latn-CS" sz="2400" dirty="0"/>
            </a:br>
            <a:r>
              <a:rPr lang="sr-Latn-CS" sz="2400" dirty="0"/>
              <a:t>to je 30P (6x5P) minus 6P=24P</a:t>
            </a:r>
            <a:br>
              <a:rPr lang="en-GB" sz="2400" dirty="0"/>
            </a:br>
            <a:r>
              <a:rPr lang="en-GB" sz="2400" dirty="0"/>
              <a:t>da li </a:t>
            </a:r>
            <a:r>
              <a:rPr lang="en-GB" sz="2400" dirty="0" err="1"/>
              <a:t>zemlje</a:t>
            </a:r>
            <a:r>
              <a:rPr lang="en-GB" sz="2400" dirty="0"/>
              <a:t> </a:t>
            </a:r>
            <a:r>
              <a:rPr lang="en-GB" sz="2400" dirty="0" err="1"/>
              <a:t>podjednako</a:t>
            </a:r>
            <a:r>
              <a:rPr lang="en-GB" sz="2400" dirty="0"/>
              <a:t> </a:t>
            </a:r>
            <a:r>
              <a:rPr lang="en-GB" sz="2400" dirty="0" err="1"/>
              <a:t>zara</a:t>
            </a:r>
            <a:r>
              <a:rPr lang="sr-Latn-RS" sz="2400" dirty="0"/>
              <a:t>đuju?</a:t>
            </a:r>
            <a:endParaRPr lang="en-US" sz="2400" dirty="0"/>
          </a:p>
        </p:txBody>
      </p:sp>
      <p:pic>
        <p:nvPicPr>
          <p:cNvPr id="35843" name="Picture 4">
            <a:extLst>
              <a:ext uri="{FF2B5EF4-FFF2-40B4-BE49-F238E27FC236}">
                <a16:creationId xmlns:a16="http://schemas.microsoft.com/office/drawing/2014/main" id="{1E0075A6-4C67-4D28-9D45-D5D5230587B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1066800"/>
            <a:ext cx="6629400" cy="1998663"/>
          </a:xfr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AE6E6B2-FE81-47F5-9FD1-966A08F308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9000" y="2209800"/>
            <a:ext cx="533400" cy="762000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bg2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bg2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bg2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bg2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bg2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bg2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bg2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bg2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bg2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r-Latn-CS" altLang="en-US" sz="2000" b="1" dirty="0">
                <a:solidFill>
                  <a:schemeClr val="bg1"/>
                </a:solidFill>
                <a:highlight>
                  <a:srgbClr val="FFFF00"/>
                </a:highlight>
                <a:latin typeface="Arial" panose="020B0604020202020204" pitchFamily="34" charset="0"/>
              </a:rPr>
              <a:t>6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sr-Latn-CS" altLang="en-US" sz="2000" b="1" dirty="0">
                <a:solidFill>
                  <a:schemeClr val="bg1"/>
                </a:solidFill>
                <a:highlight>
                  <a:srgbClr val="FFFF00"/>
                </a:highlight>
                <a:latin typeface="Arial" panose="020B0604020202020204" pitchFamily="34" charset="0"/>
              </a:rPr>
              <a:t>30</a:t>
            </a:r>
            <a:endParaRPr lang="en-US" altLang="en-US" sz="2000" b="1" dirty="0">
              <a:solidFill>
                <a:schemeClr val="bg1"/>
              </a:solidFill>
              <a:highlight>
                <a:srgbClr val="FFFF00"/>
              </a:highlight>
              <a:latin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1B97FC-28EA-4C4B-B1E1-64372946738F}"/>
              </a:ext>
            </a:extLst>
          </p:cNvPr>
          <p:cNvSpPr/>
          <p:nvPr/>
        </p:nvSpPr>
        <p:spPr>
          <a:xfrm>
            <a:off x="304800" y="381000"/>
            <a:ext cx="7854950" cy="1354138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sr-Latn-CS" sz="3200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rebuchet MS" pitchFamily="34" charset="0"/>
                <a:ea typeface="+mj-ea"/>
                <a:cs typeface="Times New Roman" pitchFamily="18" charset="0"/>
              </a:rPr>
              <a:t>Ako su odnosi razmene </a:t>
            </a:r>
            <a:r>
              <a:rPr lang="sr-Latn-CS" sz="3200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rebuchet MS" pitchFamily="34" charset="0"/>
                <a:ea typeface="+mj-ea"/>
                <a:cs typeface="Times New Roman" pitchFamily="18" charset="0"/>
              </a:rPr>
              <a:t>6Ž:6P</a:t>
            </a:r>
            <a:br>
              <a:rPr lang="sr-Latn-CS" sz="3200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rebuchet MS" pitchFamily="34" charset="0"/>
                <a:ea typeface="+mj-ea"/>
                <a:cs typeface="Times New Roman" pitchFamily="18" charset="0"/>
              </a:rPr>
            </a:br>
            <a:br>
              <a:rPr lang="sr-Latn-CS" sz="3200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rebuchet MS" pitchFamily="34" charset="0"/>
                <a:ea typeface="+mj-ea"/>
                <a:cs typeface="Times New Roman" pitchFamily="18" charset="0"/>
              </a:rPr>
            </a:br>
            <a:endParaRPr lang="en-US" dirty="0">
              <a:latin typeface="Arial" charset="0"/>
              <a:cs typeface="Arial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AAA63A7-F113-4D51-8664-08F2A56E0AA4}"/>
              </a:ext>
            </a:extLst>
          </p:cNvPr>
          <p:cNvSpPr txBox="1"/>
          <p:nvPr/>
        </p:nvSpPr>
        <p:spPr>
          <a:xfrm>
            <a:off x="6248400" y="1602552"/>
            <a:ext cx="68580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sr-Latn-RS" sz="2000" b="1" dirty="0">
                <a:solidFill>
                  <a:srgbClr val="8CA2C5"/>
                </a:solidFill>
              </a:rPr>
              <a:t>VB</a:t>
            </a:r>
            <a:endParaRPr lang="en-GB" sz="2000" b="1" dirty="0">
              <a:solidFill>
                <a:srgbClr val="8CA2C5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A7126718-8D20-430D-9B3B-7846852A7C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3429000"/>
            <a:ext cx="7772400" cy="3394075"/>
          </a:xfrm>
        </p:spPr>
        <p:txBody>
          <a:bodyPr/>
          <a:lstStyle/>
          <a:p>
            <a:pPr>
              <a:defRPr/>
            </a:pPr>
            <a:r>
              <a:rPr lang="sr-Latn-CS" sz="2400" dirty="0"/>
              <a:t>opšta formula</a:t>
            </a:r>
            <a:br>
              <a:rPr lang="sr-Latn-CS" sz="2400" dirty="0"/>
            </a:br>
            <a:r>
              <a:rPr lang="sr-Latn-CS" sz="2400" dirty="0"/>
              <a:t>4</a:t>
            </a:r>
            <a:r>
              <a:rPr lang="en-US" sz="2400" dirty="0"/>
              <a:t>P</a:t>
            </a:r>
            <a:r>
              <a:rPr lang="sr-Latn-CS" sz="2400" dirty="0"/>
              <a:t> </a:t>
            </a:r>
            <a:r>
              <a:rPr lang="en-US" sz="2400" dirty="0"/>
              <a:t>&lt; 6</a:t>
            </a:r>
            <a:r>
              <a:rPr lang="sr-Latn-CS" sz="2400" dirty="0"/>
              <a:t>Ž</a:t>
            </a:r>
            <a:r>
              <a:rPr lang="en-US" sz="2400" dirty="0"/>
              <a:t> &lt; </a:t>
            </a:r>
            <a:r>
              <a:rPr lang="sr-Latn-CS" sz="2400" dirty="0"/>
              <a:t>30P, ukupna dobit: 26P</a:t>
            </a:r>
            <a:br>
              <a:rPr lang="sr-Latn-CS" sz="2400" dirty="0"/>
            </a:br>
            <a:br>
              <a:rPr lang="sr-Latn-CS" sz="2400" dirty="0"/>
            </a:br>
            <a:r>
              <a:rPr lang="sr-Latn-CS" sz="2400" dirty="0"/>
              <a:t>SAD – 2P</a:t>
            </a:r>
            <a:br>
              <a:rPr lang="sr-Latn-CS" sz="2400" dirty="0"/>
            </a:br>
            <a:br>
              <a:rPr lang="sr-Latn-CS" sz="2400" dirty="0"/>
            </a:br>
            <a:r>
              <a:rPr lang="sr-Latn-CS" sz="2400" dirty="0"/>
              <a:t>UK –   24P</a:t>
            </a:r>
            <a:endParaRPr lang="en-US" sz="2400" dirty="0"/>
          </a:p>
        </p:txBody>
      </p:sp>
      <p:pic>
        <p:nvPicPr>
          <p:cNvPr id="36867" name="Picture 4">
            <a:extLst>
              <a:ext uri="{FF2B5EF4-FFF2-40B4-BE49-F238E27FC236}">
                <a16:creationId xmlns:a16="http://schemas.microsoft.com/office/drawing/2014/main" id="{ADA1B7B9-9291-46A0-A9CE-C2EAC391105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3400" y="1295400"/>
            <a:ext cx="6629400" cy="1998663"/>
          </a:xfr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37F249D-40D0-4060-B278-C0815EFEFD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9000" y="2362200"/>
            <a:ext cx="533400" cy="762000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bg2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bg2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bg2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bg2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bg2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bg2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bg2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bg2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bg2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r-Latn-CS" altLang="en-US" sz="2000" b="1" dirty="0">
                <a:solidFill>
                  <a:schemeClr val="bg1"/>
                </a:solidFill>
                <a:highlight>
                  <a:srgbClr val="FFFF00"/>
                </a:highlight>
                <a:latin typeface="Arial" panose="020B0604020202020204" pitchFamily="34" charset="0"/>
              </a:rPr>
              <a:t>6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sr-Latn-CS" altLang="en-US" sz="2000" b="1" dirty="0">
                <a:solidFill>
                  <a:schemeClr val="bg1"/>
                </a:solidFill>
                <a:highlight>
                  <a:srgbClr val="FFFF00"/>
                </a:highlight>
                <a:latin typeface="Arial" panose="020B0604020202020204" pitchFamily="34" charset="0"/>
              </a:rPr>
              <a:t>30</a:t>
            </a:r>
            <a:endParaRPr lang="en-US" altLang="en-US" sz="2000" b="1" dirty="0">
              <a:solidFill>
                <a:schemeClr val="bg1"/>
              </a:solidFill>
              <a:highlight>
                <a:srgbClr val="FFFF00"/>
              </a:highlight>
              <a:latin typeface="Arial" panose="020B0604020202020204" pitchFamily="34" charset="0"/>
            </a:endParaRPr>
          </a:p>
        </p:txBody>
      </p:sp>
      <p:sp>
        <p:nvSpPr>
          <p:cNvPr id="36869" name="Rectangle 4">
            <a:extLst>
              <a:ext uri="{FF2B5EF4-FFF2-40B4-BE49-F238E27FC236}">
                <a16:creationId xmlns:a16="http://schemas.microsoft.com/office/drawing/2014/main" id="{2CB42C00-8C6E-48A1-A18A-E076913C3F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381000"/>
            <a:ext cx="78549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en-US" sz="3200" b="1" dirty="0">
                <a:solidFill>
                  <a:schemeClr val="bg2"/>
                </a:solidFill>
                <a:highlight>
                  <a:srgbClr val="00FFFF"/>
                </a:highlight>
              </a:rPr>
              <a:t>da li </a:t>
            </a:r>
            <a:r>
              <a:rPr lang="en-GB" altLang="en-US" sz="3200" b="1" dirty="0" err="1">
                <a:solidFill>
                  <a:schemeClr val="bg2"/>
                </a:solidFill>
                <a:highlight>
                  <a:srgbClr val="00FFFF"/>
                </a:highlight>
              </a:rPr>
              <a:t>zemlje</a:t>
            </a:r>
            <a:r>
              <a:rPr lang="en-GB" altLang="en-US" sz="3200" b="1" dirty="0">
                <a:solidFill>
                  <a:schemeClr val="bg2"/>
                </a:solidFill>
                <a:highlight>
                  <a:srgbClr val="00FFFF"/>
                </a:highlight>
              </a:rPr>
              <a:t> </a:t>
            </a:r>
            <a:r>
              <a:rPr lang="en-GB" altLang="en-US" sz="3200" b="1" dirty="0" err="1">
                <a:solidFill>
                  <a:schemeClr val="bg2"/>
                </a:solidFill>
                <a:highlight>
                  <a:srgbClr val="00FFFF"/>
                </a:highlight>
              </a:rPr>
              <a:t>podjednako</a:t>
            </a:r>
            <a:r>
              <a:rPr lang="en-GB" altLang="en-US" sz="3200" b="1" dirty="0">
                <a:solidFill>
                  <a:schemeClr val="bg2"/>
                </a:solidFill>
                <a:highlight>
                  <a:srgbClr val="00FFFF"/>
                </a:highlight>
              </a:rPr>
              <a:t> </a:t>
            </a:r>
            <a:r>
              <a:rPr lang="en-GB" altLang="en-US" sz="3200" b="1" dirty="0" err="1">
                <a:solidFill>
                  <a:schemeClr val="bg2"/>
                </a:solidFill>
                <a:highlight>
                  <a:srgbClr val="00FFFF"/>
                </a:highlight>
              </a:rPr>
              <a:t>zara</a:t>
            </a:r>
            <a:r>
              <a:rPr lang="sr-Latn-RS" altLang="en-US" sz="3200" b="1" dirty="0">
                <a:solidFill>
                  <a:schemeClr val="bg2"/>
                </a:solidFill>
                <a:highlight>
                  <a:srgbClr val="00FFFF"/>
                </a:highlight>
              </a:rPr>
              <a:t>đuju?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E68D3A8-E53B-4885-A29F-816883B34337}"/>
              </a:ext>
            </a:extLst>
          </p:cNvPr>
          <p:cNvSpPr txBox="1"/>
          <p:nvPr/>
        </p:nvSpPr>
        <p:spPr>
          <a:xfrm>
            <a:off x="6477000" y="1890197"/>
            <a:ext cx="6858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sr-Latn-RS" b="1" dirty="0">
                <a:solidFill>
                  <a:srgbClr val="1C6AA9"/>
                </a:solidFill>
              </a:rPr>
              <a:t>VB</a:t>
            </a:r>
            <a:endParaRPr lang="en-GB" b="1" dirty="0">
              <a:solidFill>
                <a:srgbClr val="1C6AA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B0B9C11-3D05-4480-B3F8-F7D86D80DB80}"/>
              </a:ext>
            </a:extLst>
          </p:cNvPr>
          <p:cNvSpPr/>
          <p:nvPr/>
        </p:nvSpPr>
        <p:spPr>
          <a:xfrm>
            <a:off x="533400" y="1676400"/>
            <a:ext cx="7162800" cy="45243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eaLnBrk="1" hangingPunct="1">
              <a:buFontTx/>
              <a:buAutoNum type="arabicPeriod"/>
              <a:defRPr/>
            </a:pPr>
            <a:r>
              <a:rPr lang="en-US" sz="3200" dirty="0" err="1">
                <a:solidFill>
                  <a:schemeClr val="accent6">
                    <a:lumMod val="40000"/>
                    <a:lumOff val="60000"/>
                  </a:schemeClr>
                </a:solidFill>
              </a:rPr>
              <a:t>Šta</a:t>
            </a:r>
            <a:r>
              <a:rPr lang="en-US" sz="32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accent6">
                    <a:lumMod val="40000"/>
                    <a:lumOff val="60000"/>
                  </a:schemeClr>
                </a:solidFill>
              </a:rPr>
              <a:t>predstavlja</a:t>
            </a:r>
            <a:r>
              <a:rPr lang="en-US" sz="32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accent6">
                    <a:lumMod val="40000"/>
                    <a:lumOff val="60000"/>
                  </a:schemeClr>
                </a:solidFill>
              </a:rPr>
              <a:t>osnovu</a:t>
            </a:r>
            <a:r>
              <a:rPr lang="en-US" sz="3200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accent6">
                    <a:lumMod val="40000"/>
                    <a:lumOff val="60000"/>
                  </a:schemeClr>
                </a:solidFill>
              </a:rPr>
              <a:t>za</a:t>
            </a:r>
            <a:r>
              <a:rPr lang="en-US" sz="3200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accent6">
                    <a:lumMod val="40000"/>
                    <a:lumOff val="60000"/>
                  </a:schemeClr>
                </a:solidFill>
              </a:rPr>
              <a:t>razmenu</a:t>
            </a:r>
            <a:r>
              <a:rPr lang="en-US" sz="3200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accent6">
                    <a:lumMod val="40000"/>
                    <a:lumOff val="60000"/>
                  </a:schemeClr>
                </a:solidFill>
              </a:rPr>
              <a:t>i</a:t>
            </a:r>
            <a:r>
              <a:rPr lang="en-US" sz="3200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 k</a:t>
            </a:r>
            <a:r>
              <a:rPr lang="sr-Latn-RS" sz="3200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ako se stvaraju </a:t>
            </a:r>
            <a:r>
              <a:rPr lang="en-US" sz="3200" b="1" dirty="0" err="1">
                <a:solidFill>
                  <a:schemeClr val="accent6">
                    <a:lumMod val="40000"/>
                    <a:lumOff val="60000"/>
                  </a:schemeClr>
                </a:solidFill>
              </a:rPr>
              <a:t>su</a:t>
            </a:r>
            <a:r>
              <a:rPr lang="en-US" sz="3200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accent6">
                    <a:lumMod val="40000"/>
                    <a:lumOff val="60000"/>
                  </a:schemeClr>
                </a:solidFill>
              </a:rPr>
              <a:t>dobici</a:t>
            </a:r>
            <a:r>
              <a:rPr lang="en-US" sz="3200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accent6">
                    <a:lumMod val="40000"/>
                    <a:lumOff val="60000"/>
                  </a:schemeClr>
                </a:solidFill>
              </a:rPr>
              <a:t>od</a:t>
            </a:r>
            <a:r>
              <a:rPr lang="en-US" sz="3200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accent6">
                    <a:lumMod val="40000"/>
                    <a:lumOff val="60000"/>
                  </a:schemeClr>
                </a:solidFill>
              </a:rPr>
              <a:t>razmene</a:t>
            </a:r>
            <a:r>
              <a:rPr lang="en-US" sz="3200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?</a:t>
            </a:r>
            <a:endParaRPr lang="sr-Latn-CS" sz="3200" b="1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  <a:p>
            <a:pPr marL="800100" lvl="1" indent="-342900" eaLnBrk="1" hangingPunct="1">
              <a:buFontTx/>
              <a:buChar char="-"/>
              <a:defRPr/>
            </a:pPr>
            <a:r>
              <a:rPr lang="pl-PL" sz="3200" u="sng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Osnovu čini razlika u produktivnosti  </a:t>
            </a:r>
          </a:p>
          <a:p>
            <a:pPr marL="800100" lvl="1" indent="-342900" eaLnBrk="1" hangingPunct="1">
              <a:buFontTx/>
              <a:buChar char="-"/>
              <a:defRPr/>
            </a:pPr>
            <a:endParaRPr lang="pl-PL" sz="3200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  <a:p>
            <a:pPr marL="800100" lvl="1" indent="-342900" eaLnBrk="1" hangingPunct="1">
              <a:buFontTx/>
              <a:buChar char="-"/>
              <a:defRPr/>
            </a:pPr>
            <a:r>
              <a:rPr lang="pl-PL" sz="3200" u="sng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Dobici</a:t>
            </a:r>
            <a:r>
              <a:rPr lang="pl-PL" sz="32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 se ostvaruju</a:t>
            </a:r>
          </a:p>
          <a:p>
            <a:pPr marL="800100" lvl="1" indent="-342900" eaLnBrk="1" hangingPunct="1">
              <a:buFontTx/>
              <a:buChar char="-"/>
              <a:defRPr/>
            </a:pPr>
            <a:r>
              <a:rPr lang="pl-PL" sz="32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 </a:t>
            </a:r>
            <a:r>
              <a:rPr lang="pl-PL" sz="3200" u="sng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ako se zemlja specijalizuje</a:t>
            </a:r>
          </a:p>
          <a:p>
            <a:pPr marL="800100" lvl="1" indent="-342900" eaLnBrk="1" hangingPunct="1">
              <a:defRPr/>
            </a:pPr>
            <a:endParaRPr lang="pl-PL" sz="3200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123" name="Title 3">
            <a:extLst>
              <a:ext uri="{FF2B5EF4-FFF2-40B4-BE49-F238E27FC236}">
                <a16:creationId xmlns:a16="http://schemas.microsoft.com/office/drawing/2014/main" id="{3C3A2DCA-06C6-4767-B6B0-E8EC672009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625" y="285750"/>
            <a:ext cx="8286750" cy="785813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sz="3600" dirty="0" err="1"/>
              <a:t>Osnovna</a:t>
            </a:r>
            <a:r>
              <a:rPr lang="en-US" sz="3600" dirty="0"/>
              <a:t> </a:t>
            </a:r>
            <a:r>
              <a:rPr lang="en-US" sz="3600" dirty="0" err="1"/>
              <a:t>pitanja</a:t>
            </a:r>
            <a:r>
              <a:rPr lang="en-US" sz="3600" dirty="0"/>
              <a:t> </a:t>
            </a:r>
            <a:r>
              <a:rPr lang="en-US" sz="3600" dirty="0" err="1"/>
              <a:t>na</a:t>
            </a:r>
            <a:r>
              <a:rPr lang="en-US" sz="3600" dirty="0"/>
              <a:t> </a:t>
            </a:r>
            <a:r>
              <a:rPr lang="en-US" sz="3600" dirty="0" err="1"/>
              <a:t>koja</a:t>
            </a:r>
            <a:r>
              <a:rPr lang="en-US" sz="3600" dirty="0"/>
              <a:t> </a:t>
            </a:r>
            <a:r>
              <a:rPr lang="en-US" sz="3600" dirty="0" err="1"/>
              <a:t>tražimo</a:t>
            </a:r>
            <a:r>
              <a:rPr lang="en-US" sz="3600" dirty="0"/>
              <a:t> </a:t>
            </a:r>
            <a:r>
              <a:rPr lang="en-US" sz="3600" dirty="0" err="1"/>
              <a:t>odgovor</a:t>
            </a:r>
            <a:r>
              <a:rPr lang="en-US" sz="3600" dirty="0"/>
              <a:t> u </a:t>
            </a:r>
            <a:r>
              <a:rPr lang="en-US" sz="3600" dirty="0" err="1"/>
              <a:t>ovoj</a:t>
            </a:r>
            <a:r>
              <a:rPr lang="en-US" sz="3600" dirty="0"/>
              <a:t> </a:t>
            </a:r>
            <a:r>
              <a:rPr lang="en-US" sz="3600" dirty="0" err="1"/>
              <a:t>glavi</a:t>
            </a:r>
            <a:r>
              <a:rPr lang="en-US" sz="3600" dirty="0"/>
              <a:t> </a:t>
            </a:r>
            <a:r>
              <a:rPr lang="en-US" sz="3600" dirty="0" err="1"/>
              <a:t>su</a:t>
            </a:r>
            <a:r>
              <a:rPr lang="en-US" sz="3600" dirty="0"/>
              <a:t>: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199BF04E-A105-490E-B48A-6E0EAA72F453}"/>
              </a:ext>
            </a:extLst>
          </p:cNvPr>
          <p:cNvSpPr/>
          <p:nvPr/>
        </p:nvSpPr>
        <p:spPr>
          <a:xfrm>
            <a:off x="838200" y="1665288"/>
            <a:ext cx="838200" cy="54451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3A73FB51-D771-4F78-8B54-71E1621F0483}"/>
              </a:ext>
            </a:extLst>
          </p:cNvPr>
          <p:cNvSpPr/>
          <p:nvPr/>
        </p:nvSpPr>
        <p:spPr>
          <a:xfrm>
            <a:off x="1066800" y="2209800"/>
            <a:ext cx="1066800" cy="533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37A7972-1BFA-4696-AF63-8C88A41B4480}"/>
              </a:ext>
            </a:extLst>
          </p:cNvPr>
          <p:cNvPicPr/>
          <p:nvPr/>
        </p:nvPicPr>
        <p:blipFill rotWithShape="1">
          <a:blip r:embed="rId2"/>
          <a:srcRect l="53346" t="52295" r="10591" b="33228"/>
          <a:stretch/>
        </p:blipFill>
        <p:spPr bwMode="auto">
          <a:xfrm>
            <a:off x="6324600" y="2847975"/>
            <a:ext cx="8153400" cy="3352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2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3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7" presetClass="emph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6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7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8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5" grpId="0" animBg="1"/>
      <p:bldP spid="5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CAA490-7DF9-4252-B77D-3F23C5F8F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EC2837B-8326-48EA-A966-49917DB3604D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/>
          <a:srcRect l="53346" t="52295" r="10591" b="33228"/>
          <a:stretch/>
        </p:blipFill>
        <p:spPr bwMode="auto">
          <a:xfrm>
            <a:off x="228601" y="1981201"/>
            <a:ext cx="7641000" cy="237101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9725001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">
            <a:extLst>
              <a:ext uri="{FF2B5EF4-FFF2-40B4-BE49-F238E27FC236}">
                <a16:creationId xmlns:a16="http://schemas.microsoft.com/office/drawing/2014/main" id="{E6670262-26DF-468C-B849-F464F5BCAB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0575" y="2100262"/>
            <a:ext cx="7010400" cy="338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bg2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bg2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bg2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bg2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bg2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bg2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bg2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bg2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bg2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l-PL" altLang="en-US" sz="1800" dirty="0">
              <a:solidFill>
                <a:schemeClr val="tx1"/>
              </a:solidFill>
              <a:highlight>
                <a:srgbClr val="FFFF00"/>
              </a:highlight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en-US" sz="2800" dirty="0">
                <a:solidFill>
                  <a:schemeClr val="bg1"/>
                </a:solidFill>
                <a:highlight>
                  <a:srgbClr val="FFFF00"/>
                </a:highlight>
                <a:latin typeface="Arial" panose="020B0604020202020204" pitchFamily="34" charset="0"/>
              </a:rPr>
              <a:t>Razmena se obavlja tako što se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en-US" sz="2800" dirty="0">
                <a:solidFill>
                  <a:schemeClr val="bg1"/>
                </a:solidFill>
                <a:highlight>
                  <a:srgbClr val="FFFF00"/>
                </a:highlight>
                <a:latin typeface="Arial" panose="020B0604020202020204" pitchFamily="34" charset="0"/>
              </a:rPr>
              <a:t>svaka zemlja  specijalizuje za proizvodnju u grani: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en-US" sz="2400" dirty="0">
                <a:solidFill>
                  <a:schemeClr val="bg1"/>
                </a:solidFill>
                <a:highlight>
                  <a:srgbClr val="FFFF00"/>
                </a:highlight>
                <a:latin typeface="Arial" panose="020B0604020202020204" pitchFamily="34" charset="0"/>
              </a:rPr>
              <a:t>- u kojoj ima apsolutu prednost (Smit)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en-US" sz="2400" dirty="0">
                <a:solidFill>
                  <a:schemeClr val="bg1"/>
                </a:solidFill>
                <a:highlight>
                  <a:srgbClr val="FFFF00"/>
                </a:highlight>
                <a:latin typeface="Arial" panose="020B0604020202020204" pitchFamily="34" charset="0"/>
              </a:rPr>
              <a:t>- ili najmanje zaostaje (Rikardo)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l-PL" altLang="en-US" sz="2800" dirty="0">
              <a:solidFill>
                <a:schemeClr val="bg1"/>
              </a:solidFill>
              <a:highlight>
                <a:srgbClr val="FFFF00"/>
              </a:highlight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en-US" sz="2800" dirty="0">
                <a:solidFill>
                  <a:schemeClr val="bg1"/>
                </a:solidFill>
                <a:highlight>
                  <a:srgbClr val="FFFF00"/>
                </a:highlight>
                <a:latin typeface="Arial" panose="020B0604020202020204" pitchFamily="34" charset="0"/>
              </a:rPr>
              <a:t>A uvozi proizvode iz svih ostalih grana</a:t>
            </a:r>
            <a:endParaRPr lang="en-US" altLang="en-US" sz="2800" dirty="0">
              <a:solidFill>
                <a:schemeClr val="bg1"/>
              </a:solidFill>
              <a:highlight>
                <a:srgbClr val="FFFF00"/>
              </a:highlight>
              <a:latin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EA353FB-BE9E-4317-B5D6-13C69CBF3AF2}"/>
              </a:ext>
            </a:extLst>
          </p:cNvPr>
          <p:cNvSpPr/>
          <p:nvPr/>
        </p:nvSpPr>
        <p:spPr>
          <a:xfrm>
            <a:off x="609600" y="381000"/>
            <a:ext cx="7191375" cy="1446213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32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2</a:t>
            </a:r>
            <a:r>
              <a:rPr lang="en-US" sz="28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. Koji </a:t>
            </a:r>
            <a:r>
              <a:rPr lang="en-US" sz="2800" dirty="0" err="1">
                <a:solidFill>
                  <a:schemeClr val="accent6">
                    <a:lumMod val="40000"/>
                    <a:lumOff val="60000"/>
                  </a:schemeClr>
                </a:solidFill>
              </a:rPr>
              <a:t>su</a:t>
            </a:r>
            <a:r>
              <a:rPr lang="en-US" sz="28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2800" b="1" dirty="0" err="1">
                <a:solidFill>
                  <a:schemeClr val="accent6">
                    <a:lumMod val="40000"/>
                    <a:lumOff val="60000"/>
                  </a:schemeClr>
                </a:solidFill>
              </a:rPr>
              <a:t>obrasci</a:t>
            </a:r>
            <a:r>
              <a:rPr lang="en-US" sz="2800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2800" b="1" dirty="0" err="1">
                <a:solidFill>
                  <a:schemeClr val="accent6">
                    <a:lumMod val="40000"/>
                    <a:lumOff val="60000"/>
                  </a:schemeClr>
                </a:solidFill>
              </a:rPr>
              <a:t>razmene</a:t>
            </a:r>
            <a:r>
              <a:rPr lang="en-US" sz="2800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? </a:t>
            </a:r>
            <a:r>
              <a:rPr lang="en-US" sz="2800" b="1" dirty="0" err="1">
                <a:solidFill>
                  <a:schemeClr val="accent6">
                    <a:lumMod val="40000"/>
                    <a:lumOff val="60000"/>
                  </a:schemeClr>
                </a:solidFill>
              </a:rPr>
              <a:t>Drugim</a:t>
            </a:r>
            <a:r>
              <a:rPr lang="en-US" sz="2800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2800" b="1" dirty="0" err="1">
                <a:solidFill>
                  <a:schemeClr val="accent6">
                    <a:lumMod val="40000"/>
                    <a:lumOff val="60000"/>
                  </a:schemeClr>
                </a:solidFill>
              </a:rPr>
              <a:t>rečima</a:t>
            </a:r>
            <a:r>
              <a:rPr lang="en-US" sz="2800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, </a:t>
            </a:r>
            <a:r>
              <a:rPr lang="en-US" sz="2800" b="1" dirty="0" err="1">
                <a:solidFill>
                  <a:schemeClr val="accent6">
                    <a:lumMod val="40000"/>
                    <a:lumOff val="60000"/>
                  </a:schemeClr>
                </a:solidFill>
              </a:rPr>
              <a:t>koj</a:t>
            </a:r>
            <a:r>
              <a:rPr lang="sr-Latn-RS" sz="2800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om</a:t>
            </a:r>
            <a:r>
              <a:rPr lang="en-US" sz="2800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 rob</a:t>
            </a:r>
            <a:r>
              <a:rPr lang="sr-Latn-RS" sz="2800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om</a:t>
            </a:r>
            <a:r>
              <a:rPr lang="en-US" sz="2800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 se </a:t>
            </a:r>
            <a:r>
              <a:rPr lang="en-US" sz="2800" b="1" dirty="0" err="1">
                <a:solidFill>
                  <a:schemeClr val="accent6">
                    <a:lumMod val="40000"/>
                    <a:lumOff val="60000"/>
                  </a:schemeClr>
                </a:solidFill>
              </a:rPr>
              <a:t>trguje</a:t>
            </a:r>
            <a:r>
              <a:rPr lang="en-US" sz="2800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2800" b="1" dirty="0" err="1">
                <a:solidFill>
                  <a:schemeClr val="accent6">
                    <a:lumMod val="40000"/>
                    <a:lumOff val="60000"/>
                  </a:schemeClr>
                </a:solidFill>
              </a:rPr>
              <a:t>i</a:t>
            </a:r>
            <a:r>
              <a:rPr lang="en-US" sz="2800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2800" b="1" dirty="0" err="1">
                <a:solidFill>
                  <a:schemeClr val="accent6">
                    <a:lumMod val="40000"/>
                    <a:lumOff val="60000"/>
                  </a:schemeClr>
                </a:solidFill>
              </a:rPr>
              <a:t>koj</a:t>
            </a:r>
            <a:r>
              <a:rPr lang="sr-Latn-RS" sz="2800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a</a:t>
            </a:r>
            <a:r>
              <a:rPr lang="en-US" sz="2800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 </a:t>
            </a:r>
            <a:r>
              <a:rPr lang="sr-Latn-RS" sz="2800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se </a:t>
            </a:r>
            <a:r>
              <a:rPr lang="en-US" sz="2800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rob</a:t>
            </a:r>
            <a:r>
              <a:rPr lang="sr-Latn-RS" sz="2800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a </a:t>
            </a:r>
            <a:r>
              <a:rPr lang="pl-PL" sz="28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izvozi a koja uvozi?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0" dur="500" fill="hold"/>
                                        <p:tgtEl>
                                          <p:spTgt spid="6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4" dur="500" fill="hold"/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Content Placeholder 2">
            <a:extLst>
              <a:ext uri="{FF2B5EF4-FFF2-40B4-BE49-F238E27FC236}">
                <a16:creationId xmlns:a16="http://schemas.microsoft.com/office/drawing/2014/main" id="{A7346065-C5CA-418D-8ECA-0670E713E8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3075" y="1676400"/>
            <a:ext cx="8286750" cy="4357688"/>
          </a:xfrm>
        </p:spPr>
        <p:txBody>
          <a:bodyPr/>
          <a:lstStyle/>
          <a:p>
            <a:pPr marL="971550" lvl="1" indent="-514350">
              <a:buFont typeface="Calibri" panose="020F0502020204030204" pitchFamily="34" charset="0"/>
              <a:buAutoNum type="arabicPeriod"/>
              <a:defRPr/>
            </a:pPr>
            <a:r>
              <a:rPr lang="sr-Latn-CS" altLang="en-US" sz="3200" dirty="0"/>
              <a:t>Različita svetska od domaće cene</a:t>
            </a:r>
          </a:p>
          <a:p>
            <a:pPr marL="971550" lvl="1" indent="-514350">
              <a:buFont typeface="Calibri" panose="020F0502020204030204" pitchFamily="34" charset="0"/>
              <a:buAutoNum type="arabicPeriod"/>
              <a:defRPr/>
            </a:pPr>
            <a:r>
              <a:rPr lang="sr-Latn-CS" altLang="en-US" sz="3200" dirty="0"/>
              <a:t>Specijalizacija</a:t>
            </a:r>
          </a:p>
          <a:p>
            <a:pPr marL="971550" lvl="1" indent="-514350">
              <a:buFont typeface="Calibri" panose="020F0502020204030204" pitchFamily="34" charset="0"/>
              <a:buAutoNum type="arabicPeriod"/>
              <a:defRPr/>
            </a:pPr>
            <a:r>
              <a:rPr lang="sr-Latn-CS" altLang="en-US" sz="3200" dirty="0"/>
              <a:t>Dobit</a:t>
            </a:r>
          </a:p>
          <a:p>
            <a:pPr marL="457200" lvl="1" indent="0">
              <a:buFont typeface="Arial" panose="020B0604020202020204" pitchFamily="34" charset="0"/>
              <a:buNone/>
              <a:defRPr/>
            </a:pPr>
            <a:r>
              <a:rPr lang="sr-Latn-CS" altLang="en-US" sz="3200" dirty="0">
                <a:solidFill>
                  <a:schemeClr val="tx1"/>
                </a:solidFill>
                <a:highlight>
                  <a:srgbClr val="FFFF00"/>
                </a:highlight>
              </a:rPr>
              <a:t>Dakle, u prvom kadru nema razmene, samo postoji potencijal </a:t>
            </a:r>
            <a:endParaRPr lang="en-GB" altLang="en-US" sz="3200" dirty="0">
              <a:solidFill>
                <a:schemeClr val="tx1"/>
              </a:solidFill>
              <a:highlight>
                <a:srgbClr val="FFFF00"/>
              </a:highlight>
            </a:endParaRPr>
          </a:p>
          <a:p>
            <a:pPr marL="457200" lvl="1" indent="0">
              <a:buFont typeface="Arial" panose="020B0604020202020204" pitchFamily="34" charset="0"/>
              <a:buNone/>
              <a:defRPr/>
            </a:pPr>
            <a:r>
              <a:rPr lang="sr-Latn-CS" altLang="en-US" sz="3200" dirty="0"/>
              <a:t>To je film od tri kadra</a:t>
            </a:r>
            <a:endParaRPr lang="en-GB" altLang="en-US" sz="3200" dirty="0"/>
          </a:p>
          <a:p>
            <a:pPr marL="971550" lvl="1" indent="-514350">
              <a:buFont typeface="Arial" panose="020B0604020202020204" pitchFamily="34" charset="0"/>
              <a:buAutoNum type="arabicPeriod"/>
              <a:defRPr/>
            </a:pPr>
            <a:r>
              <a:rPr lang="en-GB" altLang="en-US" sz="2400" dirty="0"/>
              <a:t>POCINJE RAZMENA</a:t>
            </a:r>
            <a:r>
              <a:rPr lang="sr-Latn-RS" altLang="en-US" sz="2400" dirty="0"/>
              <a:t> i specijalizacija</a:t>
            </a:r>
            <a:endParaRPr lang="en-GB" altLang="en-US" sz="2400" dirty="0"/>
          </a:p>
          <a:p>
            <a:pPr marL="971550" lvl="1" indent="-514350">
              <a:buFont typeface="Arial" panose="020B0604020202020204" pitchFamily="34" charset="0"/>
              <a:buAutoNum type="arabicPeriod"/>
              <a:defRPr/>
            </a:pPr>
            <a:r>
              <a:rPr lang="en-GB" altLang="en-US" sz="2400" dirty="0"/>
              <a:t>GUBE JEDNI, DOBIJAJU DRUGI, PREKVALIFIKACIJA</a:t>
            </a:r>
          </a:p>
          <a:p>
            <a:pPr marL="971550" lvl="1" indent="-514350">
              <a:buFont typeface="Arial" panose="020B0604020202020204" pitchFamily="34" charset="0"/>
              <a:buAutoNum type="arabicPeriod"/>
              <a:defRPr/>
            </a:pPr>
            <a:r>
              <a:rPr lang="en-GB" altLang="en-US" sz="2400" dirty="0"/>
              <a:t>SVI DOBIJAJU</a:t>
            </a:r>
            <a:endParaRPr lang="sr-Latn-CS" altLang="en-US" sz="2400" dirty="0"/>
          </a:p>
          <a:p>
            <a:pPr>
              <a:defRPr/>
            </a:pPr>
            <a:endParaRPr lang="en-US" altLang="en-US" dirty="0"/>
          </a:p>
          <a:p>
            <a:pPr>
              <a:defRPr/>
            </a:pPr>
            <a:endParaRPr lang="en-US" alt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8DEA7DD-3642-428D-96FD-7802D9974797}"/>
              </a:ext>
            </a:extLst>
          </p:cNvPr>
          <p:cNvSpPr/>
          <p:nvPr/>
        </p:nvSpPr>
        <p:spPr>
          <a:xfrm>
            <a:off x="457200" y="293688"/>
            <a:ext cx="8288338" cy="1077912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spcBef>
                <a:spcPct val="20000"/>
              </a:spcBef>
              <a:defRPr/>
            </a:pPr>
            <a:r>
              <a:rPr lang="pl-PL" sz="3200" dirty="0">
                <a:solidFill>
                  <a:srgbClr val="DBF5F9"/>
                </a:solidFill>
                <a:latin typeface="Trebuchet MS" pitchFamily="34" charset="0"/>
                <a:cs typeface="+mn-cs"/>
              </a:rPr>
              <a:t>Ali, na koji način se stvaraju dobici od </a:t>
            </a:r>
            <a:r>
              <a:rPr lang="vi-VN" sz="3200" dirty="0">
                <a:solidFill>
                  <a:srgbClr val="DBF5F9"/>
                </a:solidFill>
                <a:cs typeface="+mn-cs"/>
              </a:rPr>
              <a:t>razmene?</a:t>
            </a:r>
            <a:r>
              <a:rPr lang="sr-Latn-RS" sz="3200" dirty="0">
                <a:solidFill>
                  <a:srgbClr val="DBF5F9"/>
                </a:solidFill>
                <a:cs typeface="+mn-cs"/>
              </a:rPr>
              <a:t> Ovo su koraci:</a:t>
            </a:r>
            <a:endParaRPr lang="sr-Latn-CS" sz="3200" dirty="0">
              <a:solidFill>
                <a:srgbClr val="DBF5F9"/>
              </a:solidFill>
              <a:latin typeface="Trebuchet MS" pitchFamily="34" charset="0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66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66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66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66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66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4B3BB-545D-48DC-8A9F-FC24779B8E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625" y="285750"/>
            <a:ext cx="8286750" cy="785813"/>
          </a:xfrm>
        </p:spPr>
        <p:txBody>
          <a:bodyPr/>
          <a:lstStyle/>
          <a:p>
            <a:pPr>
              <a:defRPr/>
            </a:pPr>
            <a:r>
              <a:rPr lang="sr-Latn-RS" dirty="0"/>
              <a:t>Jednakost u razmeni?</a:t>
            </a:r>
            <a:endParaRPr lang="en-GB" dirty="0"/>
          </a:p>
        </p:txBody>
      </p:sp>
      <p:sp>
        <p:nvSpPr>
          <p:cNvPr id="41987" name="Content Placeholder 2">
            <a:extLst>
              <a:ext uri="{FF2B5EF4-FFF2-40B4-BE49-F238E27FC236}">
                <a16:creationId xmlns:a16="http://schemas.microsoft.com/office/drawing/2014/main" id="{8A493798-99C6-4F08-A0E3-A925488C41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625" y="1428750"/>
            <a:ext cx="8286750" cy="4357688"/>
          </a:xfrm>
        </p:spPr>
        <p:txBody>
          <a:bodyPr/>
          <a:lstStyle/>
          <a:p>
            <a:r>
              <a:rPr lang="sr-Latn-RS" altLang="en-US" dirty="0"/>
              <a:t>Da li zemlje podjednako zarađuju?</a:t>
            </a:r>
          </a:p>
          <a:p>
            <a:endParaRPr lang="sr-Latn-RS" altLang="en-US" dirty="0"/>
          </a:p>
          <a:p>
            <a:endParaRPr lang="sr-Latn-RS" altLang="en-US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11F74A44-6433-431D-948E-306C2CA0EC0D}"/>
              </a:ext>
            </a:extLst>
          </p:cNvPr>
          <p:cNvSpPr txBox="1">
            <a:spLocks noChangeArrowheads="1"/>
          </p:cNvSpPr>
          <p:nvPr/>
        </p:nvSpPr>
        <p:spPr>
          <a:xfrm>
            <a:off x="990600" y="3200400"/>
            <a:ext cx="7772400" cy="3394075"/>
          </a:xfrm>
          <a:prstGeom prst="rect">
            <a:avLst/>
          </a:prstGeom>
        </p:spPr>
        <p:txBody>
          <a:bodyPr anchor="ctr">
            <a:normAutofit fontScale="92500" lnSpcReduction="1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rebuchet MS" pitchFamily="34" charset="0"/>
                <a:ea typeface="+mj-ea"/>
                <a:cs typeface="Times New Roman" pitchFamily="18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bg1"/>
                </a:solidFill>
                <a:latin typeface="Trebuchet MS" pitchFamily="34" charset="0"/>
                <a:cs typeface="Times New Roman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bg1"/>
                </a:solidFill>
                <a:latin typeface="Trebuchet MS" pitchFamily="34" charset="0"/>
                <a:cs typeface="Times New Roman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bg1"/>
                </a:solidFill>
                <a:latin typeface="Trebuchet MS" pitchFamily="34" charset="0"/>
                <a:cs typeface="Times New Roman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bg1"/>
                </a:solidFill>
                <a:latin typeface="Trebuchet MS" pitchFamily="34" charset="0"/>
                <a:cs typeface="Times New Roman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>
              <a:defRPr/>
            </a:pPr>
            <a:r>
              <a:rPr lang="sr-Latn-CS" sz="2400" dirty="0">
                <a:highlight>
                  <a:srgbClr val="FFFF00"/>
                </a:highlight>
              </a:rPr>
              <a:t>SAD – </a:t>
            </a:r>
            <a:r>
              <a:rPr lang="sr-Latn-CS" sz="2400" u="sng" dirty="0">
                <a:highlight>
                  <a:srgbClr val="FFFF00"/>
                </a:highlight>
              </a:rPr>
              <a:t>štedi 2P, </a:t>
            </a:r>
            <a:r>
              <a:rPr lang="sr-Latn-CS" sz="2400" dirty="0">
                <a:highlight>
                  <a:srgbClr val="FFFF00"/>
                </a:highlight>
              </a:rPr>
              <a:t>tj 30 minuta</a:t>
            </a:r>
            <a:br>
              <a:rPr lang="sr-Latn-CS" sz="2400" dirty="0">
                <a:highlight>
                  <a:srgbClr val="FFFF00"/>
                </a:highlight>
              </a:rPr>
            </a:br>
            <a:br>
              <a:rPr lang="sr-Latn-CS" sz="2400" dirty="0">
                <a:highlight>
                  <a:srgbClr val="FFFF00"/>
                </a:highlight>
              </a:rPr>
            </a:br>
            <a:r>
              <a:rPr lang="sr-Latn-CS" sz="2400" dirty="0">
                <a:highlight>
                  <a:srgbClr val="FFFF00"/>
                </a:highlight>
              </a:rPr>
              <a:t>UK –   </a:t>
            </a:r>
            <a:r>
              <a:rPr lang="sr-Latn-CS" sz="2400" u="sng" dirty="0">
                <a:highlight>
                  <a:srgbClr val="FFFF00"/>
                </a:highlight>
              </a:rPr>
              <a:t>štedi 24P</a:t>
            </a:r>
            <a:r>
              <a:rPr lang="sr-Latn-CS" sz="2400" dirty="0">
                <a:highlight>
                  <a:srgbClr val="FFFF00"/>
                </a:highlight>
              </a:rPr>
              <a:t>, tj. 24:5h ～ 5h! </a:t>
            </a:r>
          </a:p>
          <a:p>
            <a:pPr>
              <a:defRPr/>
            </a:pPr>
            <a:endParaRPr lang="sr-Latn-CS" sz="2400" dirty="0">
              <a:highlight>
                <a:srgbClr val="FFFF00"/>
              </a:highlight>
            </a:endParaRPr>
          </a:p>
          <a:p>
            <a:pPr>
              <a:defRPr/>
            </a:pPr>
            <a:endParaRPr lang="sr-Latn-RS" sz="2400" dirty="0">
              <a:highlight>
                <a:srgbClr val="FFFF00"/>
              </a:highlight>
            </a:endParaRPr>
          </a:p>
          <a:p>
            <a:pPr>
              <a:defRPr/>
            </a:pPr>
            <a:endParaRPr lang="sr-Latn-RS" sz="2400" dirty="0">
              <a:highlight>
                <a:srgbClr val="FFFF00"/>
              </a:highlight>
            </a:endParaRPr>
          </a:p>
          <a:p>
            <a:pPr>
              <a:defRPr/>
            </a:pPr>
            <a:r>
              <a:rPr lang="sr-Latn-RS" sz="2400" dirty="0">
                <a:highlight>
                  <a:srgbClr val="FFFF00"/>
                </a:highlight>
              </a:rPr>
              <a:t>Ne zarađuju podjednako, ali se svima ISPLATI razmena</a:t>
            </a:r>
            <a:endParaRPr lang="en-GB" sz="2400" dirty="0">
              <a:highlight>
                <a:srgbClr val="FFFF00"/>
              </a:highlight>
            </a:endParaRPr>
          </a:p>
          <a:p>
            <a:pPr>
              <a:defRPr/>
            </a:pPr>
            <a:br>
              <a:rPr lang="sr-Latn-CS" sz="2400" dirty="0">
                <a:highlight>
                  <a:srgbClr val="FFFF00"/>
                </a:highlight>
              </a:rPr>
            </a:br>
            <a:br>
              <a:rPr lang="sr-Latn-CS" sz="2400" dirty="0"/>
            </a:br>
            <a:endParaRPr lang="en-US" sz="2400" dirty="0"/>
          </a:p>
        </p:txBody>
      </p:sp>
      <p:pic>
        <p:nvPicPr>
          <p:cNvPr id="41989" name="Picture 4">
            <a:extLst>
              <a:ext uri="{FF2B5EF4-FFF2-40B4-BE49-F238E27FC236}">
                <a16:creationId xmlns:a16="http://schemas.microsoft.com/office/drawing/2014/main" id="{7522B1F5-8FDA-4058-8F3F-5BA696C8F2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3225" y="1927225"/>
            <a:ext cx="4397375" cy="132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C30AD36-9916-4EA8-B4E2-9E8B5374C2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70600" y="2687638"/>
            <a:ext cx="390525" cy="512762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bg2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bg2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bg2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bg2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bg2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bg2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bg2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bg2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bg2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sr-Latn-CS" altLang="en-US" sz="1050" b="1">
                <a:solidFill>
                  <a:schemeClr val="bg1"/>
                </a:solidFill>
                <a:highlight>
                  <a:srgbClr val="00FFFF"/>
                </a:highlight>
                <a:latin typeface="Arial" panose="020B0604020202020204" pitchFamily="34" charset="0"/>
              </a:rPr>
              <a:t>6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sr-Latn-CS" altLang="en-US" sz="1050" b="1">
                <a:solidFill>
                  <a:schemeClr val="bg1"/>
                </a:solidFill>
                <a:highlight>
                  <a:srgbClr val="00FFFF"/>
                </a:highlight>
                <a:latin typeface="Arial" panose="020B0604020202020204" pitchFamily="34" charset="0"/>
              </a:rPr>
              <a:t>30</a:t>
            </a:r>
            <a:endParaRPr lang="en-US" altLang="en-US" sz="1050" b="1">
              <a:solidFill>
                <a:schemeClr val="bg1"/>
              </a:solidFill>
              <a:highlight>
                <a:srgbClr val="00FFFF"/>
              </a:highlight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Content Placeholder 2">
            <a:extLst>
              <a:ext uri="{FF2B5EF4-FFF2-40B4-BE49-F238E27FC236}">
                <a16:creationId xmlns:a16="http://schemas.microsoft.com/office/drawing/2014/main" id="{41A59FCA-0BB1-4FFA-BBAD-ECC70593DF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625" y="1428750"/>
            <a:ext cx="8286750" cy="4357688"/>
          </a:xfrm>
        </p:spPr>
        <p:txBody>
          <a:bodyPr/>
          <a:lstStyle/>
          <a:p>
            <a:pPr marL="971550" lvl="1" indent="-514350">
              <a:buFont typeface="Calibri" panose="020F0502020204030204" pitchFamily="34" charset="0"/>
              <a:buAutoNum type="arabicPeriod"/>
            </a:pPr>
            <a:r>
              <a:rPr lang="sr-Latn-CS" altLang="en-US" sz="3200"/>
              <a:t>Različita cena</a:t>
            </a:r>
          </a:p>
          <a:p>
            <a:pPr marL="971550" lvl="1" indent="-514350">
              <a:buFont typeface="Calibri" panose="020F0502020204030204" pitchFamily="34" charset="0"/>
              <a:buAutoNum type="arabicPeriod"/>
            </a:pPr>
            <a:r>
              <a:rPr lang="sr-Latn-CS" altLang="en-US" sz="3200"/>
              <a:t>Specijalizacija</a:t>
            </a:r>
          </a:p>
          <a:p>
            <a:pPr marL="971550" lvl="1" indent="-514350">
              <a:buFont typeface="Calibri" panose="020F0502020204030204" pitchFamily="34" charset="0"/>
              <a:buAutoNum type="arabicPeriod"/>
            </a:pPr>
            <a:r>
              <a:rPr lang="sr-Latn-CS" altLang="en-US" sz="3200"/>
              <a:t>dobit</a:t>
            </a:r>
          </a:p>
          <a:p>
            <a:pPr>
              <a:buFontTx/>
              <a:buAutoNum type="arabicPeriod"/>
            </a:pPr>
            <a:endParaRPr lang="sr-Latn-CS" altLang="en-US"/>
          </a:p>
          <a:p>
            <a:endParaRPr lang="en-US" altLang="en-US"/>
          </a:p>
          <a:p>
            <a:endParaRPr lang="en-US" alt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E121479-C326-4F68-A978-D61804A6F4AA}"/>
              </a:ext>
            </a:extLst>
          </p:cNvPr>
          <p:cNvSpPr/>
          <p:nvPr/>
        </p:nvSpPr>
        <p:spPr>
          <a:xfrm>
            <a:off x="457200" y="293688"/>
            <a:ext cx="8288338" cy="1077912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spcBef>
                <a:spcPct val="20000"/>
              </a:spcBef>
              <a:defRPr/>
            </a:pPr>
            <a:r>
              <a:rPr lang="pl-PL" sz="3200" dirty="0">
                <a:solidFill>
                  <a:srgbClr val="DBF5F9"/>
                </a:solidFill>
                <a:latin typeface="Trebuchet MS" pitchFamily="34" charset="0"/>
                <a:cs typeface="+mn-cs"/>
              </a:rPr>
              <a:t>Ali, na koji način se stvaraju dobici od </a:t>
            </a:r>
            <a:r>
              <a:rPr lang="vi-VN" sz="3200" dirty="0">
                <a:solidFill>
                  <a:srgbClr val="DBF5F9"/>
                </a:solidFill>
                <a:cs typeface="+mn-cs"/>
              </a:rPr>
              <a:t>razmene?</a:t>
            </a:r>
            <a:endParaRPr lang="sr-Latn-CS" sz="3200" dirty="0">
              <a:solidFill>
                <a:srgbClr val="DBF5F9"/>
              </a:solidFill>
              <a:latin typeface="Trebuchet MS" pitchFamily="34" charset="0"/>
              <a:cs typeface="+mn-c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">
            <a:extLst>
              <a:ext uri="{FF2B5EF4-FFF2-40B4-BE49-F238E27FC236}">
                <a16:creationId xmlns:a16="http://schemas.microsoft.com/office/drawing/2014/main" id="{C8F50009-A420-4A73-931F-3B6E4A6CE2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2743200"/>
            <a:ext cx="7010400" cy="252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bg2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bg2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bg2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bg2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bg2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bg2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bg2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bg2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bg2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l-PL" altLang="en-US" sz="1800" dirty="0">
              <a:solidFill>
                <a:schemeClr val="tx1"/>
              </a:solidFill>
              <a:highlight>
                <a:srgbClr val="00FFFF"/>
              </a:highlight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en-US" sz="2800" dirty="0">
                <a:solidFill>
                  <a:schemeClr val="bg1"/>
                </a:solidFill>
                <a:highlight>
                  <a:srgbClr val="00FFFF"/>
                </a:highlight>
                <a:latin typeface="Arial" panose="020B0604020202020204" pitchFamily="34" charset="0"/>
              </a:rPr>
              <a:t>Razmena se obavlja tako što se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en-US" sz="2800" dirty="0">
                <a:solidFill>
                  <a:schemeClr val="bg1"/>
                </a:solidFill>
                <a:highlight>
                  <a:srgbClr val="00FFFF"/>
                </a:highlight>
                <a:latin typeface="Arial" panose="020B0604020202020204" pitchFamily="34" charset="0"/>
              </a:rPr>
              <a:t>svaka zemlja  specijalizuje za proizvodnju u grani u kojoj najmanje zaostaje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l-PL" altLang="en-US" sz="2800" dirty="0">
              <a:solidFill>
                <a:schemeClr val="bg1"/>
              </a:solidFill>
              <a:highlight>
                <a:srgbClr val="00FFFF"/>
              </a:highlight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en-US" sz="2800" dirty="0">
                <a:solidFill>
                  <a:schemeClr val="bg1"/>
                </a:solidFill>
                <a:highlight>
                  <a:srgbClr val="00FFFF"/>
                </a:highlight>
                <a:latin typeface="Arial" panose="020B0604020202020204" pitchFamily="34" charset="0"/>
              </a:rPr>
              <a:t>A uvozi proizvode iz svih ostalih grana</a:t>
            </a:r>
            <a:endParaRPr lang="en-US" altLang="en-US" sz="2800" dirty="0">
              <a:solidFill>
                <a:schemeClr val="bg1"/>
              </a:solidFill>
              <a:highlight>
                <a:srgbClr val="00FFFF"/>
              </a:highlight>
              <a:latin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0C84BDD-C2F3-489A-B0BD-52E1FDACDDA6}"/>
              </a:ext>
            </a:extLst>
          </p:cNvPr>
          <p:cNvSpPr/>
          <p:nvPr/>
        </p:nvSpPr>
        <p:spPr>
          <a:xfrm>
            <a:off x="609600" y="381000"/>
            <a:ext cx="7191375" cy="144621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32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2</a:t>
            </a:r>
            <a:r>
              <a:rPr lang="en-US" sz="28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. Koji </a:t>
            </a:r>
            <a:r>
              <a:rPr lang="en-US" sz="2800" dirty="0" err="1">
                <a:solidFill>
                  <a:schemeClr val="accent6">
                    <a:lumMod val="40000"/>
                    <a:lumOff val="60000"/>
                  </a:schemeClr>
                </a:solidFill>
              </a:rPr>
              <a:t>su</a:t>
            </a:r>
            <a:r>
              <a:rPr lang="en-US" sz="28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2800" b="1" dirty="0" err="1">
                <a:solidFill>
                  <a:schemeClr val="accent6">
                    <a:lumMod val="40000"/>
                    <a:lumOff val="60000"/>
                  </a:schemeClr>
                </a:solidFill>
              </a:rPr>
              <a:t>obrasci</a:t>
            </a:r>
            <a:r>
              <a:rPr lang="en-US" sz="2800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2800" b="1" dirty="0" err="1">
                <a:solidFill>
                  <a:schemeClr val="accent6">
                    <a:lumMod val="40000"/>
                    <a:lumOff val="60000"/>
                  </a:schemeClr>
                </a:solidFill>
              </a:rPr>
              <a:t>razmene</a:t>
            </a:r>
            <a:r>
              <a:rPr lang="en-US" sz="2800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? </a:t>
            </a:r>
            <a:r>
              <a:rPr lang="en-US" sz="2800" b="1" dirty="0" err="1">
                <a:solidFill>
                  <a:schemeClr val="accent6">
                    <a:lumMod val="40000"/>
                    <a:lumOff val="60000"/>
                  </a:schemeClr>
                </a:solidFill>
              </a:rPr>
              <a:t>Drugim</a:t>
            </a:r>
            <a:r>
              <a:rPr lang="en-US" sz="2800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2800" b="1" dirty="0" err="1">
                <a:solidFill>
                  <a:schemeClr val="accent6">
                    <a:lumMod val="40000"/>
                    <a:lumOff val="60000"/>
                  </a:schemeClr>
                </a:solidFill>
              </a:rPr>
              <a:t>rečima</a:t>
            </a:r>
            <a:r>
              <a:rPr lang="en-US" sz="2800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, </a:t>
            </a:r>
            <a:r>
              <a:rPr lang="en-US" sz="2800" b="1" dirty="0" err="1">
                <a:solidFill>
                  <a:schemeClr val="accent6">
                    <a:lumMod val="40000"/>
                    <a:lumOff val="60000"/>
                  </a:schemeClr>
                </a:solidFill>
              </a:rPr>
              <a:t>kojim</a:t>
            </a:r>
            <a:r>
              <a:rPr lang="en-US" sz="2800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2800" b="1" dirty="0" err="1">
                <a:solidFill>
                  <a:schemeClr val="accent6">
                    <a:lumMod val="40000"/>
                    <a:lumOff val="60000"/>
                  </a:schemeClr>
                </a:solidFill>
              </a:rPr>
              <a:t>robama</a:t>
            </a:r>
            <a:r>
              <a:rPr lang="en-US" sz="2800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 se </a:t>
            </a:r>
            <a:r>
              <a:rPr lang="en-US" sz="2800" b="1" dirty="0" err="1">
                <a:solidFill>
                  <a:schemeClr val="accent6">
                    <a:lumMod val="40000"/>
                    <a:lumOff val="60000"/>
                  </a:schemeClr>
                </a:solidFill>
              </a:rPr>
              <a:t>trguje</a:t>
            </a:r>
            <a:r>
              <a:rPr lang="en-US" sz="2800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2800" b="1" dirty="0" err="1">
                <a:solidFill>
                  <a:schemeClr val="accent6">
                    <a:lumMod val="40000"/>
                    <a:lumOff val="60000"/>
                  </a:schemeClr>
                </a:solidFill>
              </a:rPr>
              <a:t>i</a:t>
            </a:r>
            <a:r>
              <a:rPr lang="en-US" sz="2800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2800" b="1" dirty="0" err="1">
                <a:solidFill>
                  <a:schemeClr val="accent6">
                    <a:lumMod val="40000"/>
                    <a:lumOff val="60000"/>
                  </a:schemeClr>
                </a:solidFill>
              </a:rPr>
              <a:t>koje</a:t>
            </a:r>
            <a:r>
              <a:rPr lang="en-US" sz="2800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 robe</a:t>
            </a:r>
            <a:r>
              <a:rPr lang="sr-Latn-CS" sz="2800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 </a:t>
            </a:r>
            <a:r>
              <a:rPr lang="pl-PL" sz="28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se izvoze a koje uvoze?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0" dur="500" fill="hold"/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EFC6A-E916-4879-8F28-51549B09DE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625" y="285750"/>
            <a:ext cx="8286750" cy="785813"/>
          </a:xfrm>
        </p:spPr>
        <p:txBody>
          <a:bodyPr/>
          <a:lstStyle/>
          <a:p>
            <a:pPr>
              <a:defRPr/>
            </a:pPr>
            <a:r>
              <a:rPr lang="en-GB" dirty="0"/>
              <a:t>Do </a:t>
            </a:r>
            <a:r>
              <a:rPr lang="en-GB" dirty="0" err="1"/>
              <a:t>sada</a:t>
            </a:r>
            <a:r>
              <a:rPr lang="en-GB" dirty="0"/>
              <a:t> </a:t>
            </a:r>
            <a:r>
              <a:rPr lang="en-GB" dirty="0" err="1"/>
              <a:t>je</a:t>
            </a:r>
            <a:r>
              <a:rPr lang="en-GB" dirty="0"/>
              <a:t> </a:t>
            </a:r>
            <a:r>
              <a:rPr lang="en-GB" dirty="0" err="1"/>
              <a:t>sve</a:t>
            </a:r>
            <a:r>
              <a:rPr lang="en-GB" dirty="0"/>
              <a:t> </a:t>
            </a:r>
            <a:r>
              <a:rPr lang="en-GB" dirty="0" err="1"/>
              <a:t>trivijalno</a:t>
            </a:r>
            <a:r>
              <a:rPr lang="en-GB" dirty="0"/>
              <a:t>…		</a:t>
            </a:r>
          </a:p>
        </p:txBody>
      </p:sp>
      <p:sp>
        <p:nvSpPr>
          <p:cNvPr id="45059" name="Content Placeholder 2">
            <a:extLst>
              <a:ext uri="{FF2B5EF4-FFF2-40B4-BE49-F238E27FC236}">
                <a16:creationId xmlns:a16="http://schemas.microsoft.com/office/drawing/2014/main" id="{F59EA04A-71FD-4A54-A180-BBB8F592B7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625" y="1428750"/>
            <a:ext cx="8286750" cy="4357688"/>
          </a:xfrm>
        </p:spPr>
        <p:txBody>
          <a:bodyPr/>
          <a:lstStyle/>
          <a:p>
            <a:r>
              <a:rPr lang="en-GB" altLang="en-US"/>
              <a:t>Ako je jedna zemlja bolja, ona </a:t>
            </a:r>
            <a:r>
              <a:rPr lang="sr-Latn-RS" altLang="en-US"/>
              <a:t>će da izvozi</a:t>
            </a:r>
          </a:p>
          <a:p>
            <a:endParaRPr lang="sr-Latn-RS" altLang="en-US"/>
          </a:p>
          <a:p>
            <a:endParaRPr lang="sr-Latn-RS" altLang="en-US"/>
          </a:p>
          <a:p>
            <a:r>
              <a:rPr lang="sr-Latn-RS" altLang="en-US"/>
              <a:t>A šta, ako  ni u čemu nije bolja?</a:t>
            </a:r>
            <a:endParaRPr lang="en-GB" alt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AE530662-BAC3-47B1-BEDC-E9EBCA0215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6688" y="4324350"/>
            <a:ext cx="6270625" cy="2209800"/>
          </a:xfrm>
          <a:prstGeom prst="rect">
            <a:avLst/>
          </a:prstGeom>
          <a:noFill/>
          <a:ln w="9525">
            <a:solidFill>
              <a:srgbClr val="FD8F8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061" name="Picture 4">
            <a:extLst>
              <a:ext uri="{FF2B5EF4-FFF2-40B4-BE49-F238E27FC236}">
                <a16:creationId xmlns:a16="http://schemas.microsoft.com/office/drawing/2014/main" id="{4C2CA671-B94C-4BCF-A241-EE3ADF323E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2297113"/>
            <a:ext cx="4397375" cy="1325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3D2638-5C6F-412A-A3CC-E19F13A4B4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838200"/>
            <a:ext cx="8286750" cy="785813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sr-Latn-RS" dirty="0"/>
              <a:t>Jednom je Pol Samjuelson ovako odgovorio</a:t>
            </a:r>
            <a:r>
              <a:rPr lang="en-US" altLang="en-US" dirty="0"/>
              <a:t> </a:t>
            </a:r>
            <a:r>
              <a:rPr lang="en-US" altLang="en-US" dirty="0" err="1"/>
              <a:t>matematičaru</a:t>
            </a:r>
            <a:r>
              <a:rPr lang="en-US" altLang="en-US" dirty="0"/>
              <a:t> </a:t>
            </a:r>
            <a:r>
              <a:rPr lang="en-US" altLang="en-US" dirty="0" err="1"/>
              <a:t>Stanislavu</a:t>
            </a:r>
            <a:r>
              <a:rPr lang="en-US" altLang="en-US" dirty="0"/>
              <a:t> </a:t>
            </a:r>
            <a:r>
              <a:rPr lang="en-US" altLang="en-US" dirty="0" err="1"/>
              <a:t>Ulamu</a:t>
            </a:r>
            <a:r>
              <a:rPr lang="en-US" altLang="en-US" dirty="0"/>
              <a:t> </a:t>
            </a:r>
            <a:r>
              <a:rPr lang="en-US" altLang="en-US" dirty="0" err="1"/>
              <a:t>na</a:t>
            </a:r>
            <a:r>
              <a:rPr lang="en-US" altLang="en-US" dirty="0"/>
              <a:t> </a:t>
            </a:r>
            <a:r>
              <a:rPr lang="en-US" altLang="en-US" dirty="0" err="1"/>
              <a:t>pitanje</a:t>
            </a:r>
            <a:r>
              <a:rPr lang="en-US" altLang="en-US" dirty="0"/>
              <a:t> da mu </a:t>
            </a:r>
            <a:r>
              <a:rPr lang="en-US" altLang="en-US" dirty="0" err="1"/>
              <a:t>navede</a:t>
            </a:r>
            <a:r>
              <a:rPr lang="en-US" altLang="en-US" dirty="0"/>
              <a:t> 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087EFB-1AB6-46DB-9C09-B8D3477429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124" y="2478118"/>
            <a:ext cx="9067800" cy="4357688"/>
          </a:xfrm>
        </p:spPr>
        <p:txBody>
          <a:bodyPr/>
          <a:lstStyle/>
          <a:p>
            <a:pPr>
              <a:buFont typeface="Arial" panose="020B0604020202020204" pitchFamily="34" charset="0"/>
              <a:buNone/>
            </a:pPr>
            <a:r>
              <a:rPr lang="en-US" altLang="en-US" sz="2400" dirty="0" err="1"/>
              <a:t>barem</a:t>
            </a:r>
            <a:r>
              <a:rPr lang="en-US" altLang="en-US" sz="2400" dirty="0"/>
              <a:t> </a:t>
            </a:r>
            <a:r>
              <a:rPr lang="en-US" altLang="en-US" sz="2400" dirty="0" err="1"/>
              <a:t>jedan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stav</a:t>
            </a:r>
            <a:r>
              <a:rPr lang="en-US" altLang="en-US" sz="2400" dirty="0"/>
              <a:t> </a:t>
            </a:r>
            <a:r>
              <a:rPr lang="en-US" altLang="en-US" sz="2400" dirty="0" err="1"/>
              <a:t>iz</a:t>
            </a:r>
            <a:r>
              <a:rPr lang="en-US" altLang="en-US" sz="2400" dirty="0"/>
              <a:t> </a:t>
            </a:r>
            <a:r>
              <a:rPr lang="en-US" altLang="en-US" sz="2400" dirty="0" err="1"/>
              <a:t>društvenih</a:t>
            </a:r>
            <a:r>
              <a:rPr lang="en-US" altLang="en-US" sz="2400" dirty="0"/>
              <a:t> </a:t>
            </a:r>
            <a:r>
              <a:rPr lang="en-US" altLang="en-US" sz="2400" dirty="0" err="1"/>
              <a:t>nauka</a:t>
            </a:r>
            <a:r>
              <a:rPr lang="en-US" altLang="en-US" sz="2400" dirty="0"/>
              <a:t> </a:t>
            </a:r>
            <a:r>
              <a:rPr lang="en-US" altLang="en-US" sz="2400" dirty="0" err="1"/>
              <a:t>koji</a:t>
            </a:r>
            <a:r>
              <a:rPr lang="en-US" altLang="en-US" sz="2400" dirty="0"/>
              <a:t> je </a:t>
            </a:r>
            <a:r>
              <a:rPr lang="en-US" altLang="en-US" sz="2400" dirty="0" err="1"/>
              <a:t>tačan</a:t>
            </a:r>
            <a:r>
              <a:rPr lang="en-US" altLang="en-US" sz="2400" dirty="0"/>
              <a:t>, a </a:t>
            </a:r>
            <a:r>
              <a:rPr lang="en-US" altLang="en-US" sz="2400" dirty="0" err="1"/>
              <a:t>nije</a:t>
            </a:r>
            <a:r>
              <a:rPr lang="en-US" altLang="en-US" sz="2400" dirty="0"/>
              <a:t> </a:t>
            </a:r>
            <a:r>
              <a:rPr lang="en-US" altLang="en-US" sz="2400" dirty="0" err="1"/>
              <a:t>trivijalan</a:t>
            </a:r>
            <a:r>
              <a:rPr lang="en-US" altLang="en-US" sz="2400" dirty="0"/>
              <a:t> </a:t>
            </a:r>
          </a:p>
          <a:p>
            <a:pPr>
              <a:buFont typeface="Arial" panose="020B0604020202020204" pitchFamily="34" charset="0"/>
              <a:buNone/>
            </a:pPr>
            <a:endParaRPr lang="en-US" altLang="en-US" sz="2400" dirty="0"/>
          </a:p>
          <a:p>
            <a:r>
              <a:rPr lang="en-US" altLang="en-US" sz="2400" dirty="0" err="1"/>
              <a:t>Odgovor</a:t>
            </a:r>
            <a:r>
              <a:rPr lang="en-US" altLang="en-US" sz="2400" dirty="0"/>
              <a:t> je bio – </a:t>
            </a:r>
            <a:r>
              <a:rPr lang="en-US" altLang="en-US" sz="2400" dirty="0" err="1"/>
              <a:t>zakon</a:t>
            </a:r>
            <a:r>
              <a:rPr lang="en-US" altLang="en-US" sz="2400" dirty="0"/>
              <a:t> o </a:t>
            </a:r>
            <a:r>
              <a:rPr lang="en-US" altLang="en-US" sz="2400" dirty="0" err="1"/>
              <a:t>komparativnim</a:t>
            </a:r>
            <a:r>
              <a:rPr lang="en-US" altLang="en-US" sz="2400" dirty="0"/>
              <a:t> </a:t>
            </a:r>
            <a:r>
              <a:rPr lang="en-US" altLang="en-US" sz="2400" dirty="0" err="1"/>
              <a:t>prednostima</a:t>
            </a:r>
            <a:r>
              <a:rPr lang="en-US" altLang="en-US" sz="2400" dirty="0"/>
              <a:t>. </a:t>
            </a:r>
          </a:p>
          <a:p>
            <a:r>
              <a:rPr lang="en-US" altLang="en-US" sz="2400" dirty="0"/>
              <a:t>Da je </a:t>
            </a:r>
            <a:r>
              <a:rPr lang="en-US" altLang="en-US" sz="2400" dirty="0" err="1"/>
              <a:t>logički</a:t>
            </a:r>
            <a:r>
              <a:rPr lang="en-US" altLang="en-US" sz="2400" dirty="0"/>
              <a:t> </a:t>
            </a:r>
            <a:r>
              <a:rPr lang="en-US" altLang="en-US" sz="2400" dirty="0" err="1"/>
              <a:t>ispravan</a:t>
            </a:r>
            <a:r>
              <a:rPr lang="en-US" altLang="en-US" sz="2400" dirty="0"/>
              <a:t>, ne </a:t>
            </a:r>
            <a:r>
              <a:rPr lang="en-US" altLang="en-US" sz="2400" dirty="0" err="1"/>
              <a:t>treba</a:t>
            </a:r>
            <a:r>
              <a:rPr lang="en-US" altLang="en-US" sz="2400" dirty="0"/>
              <a:t> </a:t>
            </a:r>
            <a:r>
              <a:rPr lang="en-US" altLang="en-US" sz="2400" dirty="0" err="1"/>
              <a:t>matematičaru</a:t>
            </a:r>
            <a:r>
              <a:rPr lang="en-US" altLang="en-US" sz="2400" dirty="0"/>
              <a:t> da </a:t>
            </a:r>
            <a:r>
              <a:rPr lang="en-US" altLang="en-US" sz="2400" dirty="0" err="1"/>
              <a:t>objašnjavam</a:t>
            </a:r>
            <a:r>
              <a:rPr lang="en-US" altLang="en-US" sz="2400" dirty="0"/>
              <a:t>...</a:t>
            </a:r>
          </a:p>
          <a:p>
            <a:endParaRPr lang="en-US" altLang="en-US" sz="2400" dirty="0"/>
          </a:p>
          <a:p>
            <a:r>
              <a:rPr lang="en-US" altLang="en-US" sz="2400" dirty="0"/>
              <a:t> </a:t>
            </a:r>
            <a:r>
              <a:rPr lang="en-GB" altLang="en-US" sz="2400" dirty="0"/>
              <a:t>A</a:t>
            </a:r>
            <a:r>
              <a:rPr lang="en-US" altLang="en-US" sz="2400" dirty="0"/>
              <a:t> da </a:t>
            </a:r>
            <a:r>
              <a:rPr lang="en-US" altLang="en-US" sz="2400" dirty="0" err="1"/>
              <a:t>nije</a:t>
            </a:r>
            <a:r>
              <a:rPr lang="en-US" altLang="en-US" sz="2400" dirty="0"/>
              <a:t> </a:t>
            </a:r>
            <a:r>
              <a:rPr lang="en-US" altLang="en-US" sz="2400" dirty="0" err="1"/>
              <a:t>trivijalan</a:t>
            </a:r>
            <a:r>
              <a:rPr lang="en-US" altLang="en-US" sz="2400" dirty="0"/>
              <a:t>, </a:t>
            </a:r>
            <a:r>
              <a:rPr lang="en-US" altLang="en-US" sz="2400" dirty="0" err="1"/>
              <a:t>dokaz</a:t>
            </a:r>
            <a:r>
              <a:rPr lang="en-US" altLang="en-US" sz="2400" dirty="0"/>
              <a:t> je u tome </a:t>
            </a:r>
            <a:r>
              <a:rPr lang="en-US" altLang="en-US" sz="2400" dirty="0" err="1"/>
              <a:t>što</a:t>
            </a:r>
            <a:r>
              <a:rPr lang="en-US" altLang="en-US" sz="2400" dirty="0"/>
              <a:t> </a:t>
            </a:r>
            <a:r>
              <a:rPr lang="en-US" altLang="en-US" sz="2400" dirty="0" err="1"/>
              <a:t>hiljade</a:t>
            </a:r>
            <a:r>
              <a:rPr lang="en-US" altLang="en-US" sz="2400" dirty="0"/>
              <a:t> </a:t>
            </a:r>
            <a:r>
              <a:rPr lang="en-US" altLang="en-US" sz="2400" dirty="0" err="1"/>
              <a:t>inteligentnih</a:t>
            </a:r>
            <a:r>
              <a:rPr lang="en-US" altLang="en-US" sz="2400" dirty="0"/>
              <a:t> </a:t>
            </a:r>
            <a:r>
              <a:rPr lang="en-US" altLang="en-US" sz="2400" dirty="0" err="1"/>
              <a:t>ljudi</a:t>
            </a:r>
            <a:r>
              <a:rPr lang="en-US" altLang="en-US" sz="2400" dirty="0"/>
              <a:t> </a:t>
            </a:r>
            <a:r>
              <a:rPr lang="en-US" altLang="en-US" sz="2400" u="sng" dirty="0" err="1"/>
              <a:t>nikad</a:t>
            </a:r>
            <a:r>
              <a:rPr lang="en-US" altLang="en-US" sz="2400" u="sng" dirty="0"/>
              <a:t> </a:t>
            </a:r>
            <a:r>
              <a:rPr lang="en-US" altLang="en-US" sz="2400" u="sng" dirty="0" err="1"/>
              <a:t>nisu</a:t>
            </a:r>
            <a:r>
              <a:rPr lang="en-US" altLang="en-US" sz="2400" u="sng" dirty="0"/>
              <a:t> </a:t>
            </a:r>
            <a:r>
              <a:rPr lang="en-US" altLang="en-US" sz="2400" u="sng" dirty="0" err="1"/>
              <a:t>shvatili</a:t>
            </a:r>
            <a:r>
              <a:rPr lang="en-US" altLang="en-US" sz="2400" u="sng" dirty="0"/>
              <a:t> </a:t>
            </a:r>
            <a:r>
              <a:rPr lang="en-US" altLang="en-US" sz="2400" u="sng" dirty="0" err="1"/>
              <a:t>ovu</a:t>
            </a:r>
            <a:r>
              <a:rPr lang="en-US" altLang="en-US" sz="2400" u="sng" dirty="0"/>
              <a:t> </a:t>
            </a:r>
            <a:r>
              <a:rPr lang="en-US" altLang="en-US" sz="2400" u="sng" dirty="0" err="1"/>
              <a:t>doktrinu</a:t>
            </a:r>
            <a:r>
              <a:rPr lang="en-US" altLang="en-US" sz="2400" u="sng" dirty="0"/>
              <a:t>, </a:t>
            </a:r>
            <a:r>
              <a:rPr lang="en-US" altLang="en-US" sz="2400" u="sng" dirty="0" err="1"/>
              <a:t>niti</a:t>
            </a:r>
            <a:r>
              <a:rPr lang="en-US" altLang="en-US" sz="2400" u="sng" dirty="0"/>
              <a:t> </a:t>
            </a:r>
            <a:r>
              <a:rPr lang="en-US" altLang="en-US" sz="2400" u="sng" dirty="0" err="1"/>
              <a:t>su</a:t>
            </a:r>
            <a:r>
              <a:rPr lang="en-US" altLang="en-US" sz="2400" u="sng" dirty="0"/>
              <a:t> </a:t>
            </a:r>
            <a:r>
              <a:rPr lang="en-US" altLang="en-US" sz="2400" u="sng" dirty="0" err="1"/>
              <a:t>joj</a:t>
            </a:r>
            <a:r>
              <a:rPr lang="en-US" altLang="en-US" sz="2400" u="sng" dirty="0"/>
              <a:t> </a:t>
            </a:r>
            <a:r>
              <a:rPr lang="en-US" altLang="en-US" sz="2400" u="sng" dirty="0" err="1"/>
              <a:t>poverovali</a:t>
            </a:r>
            <a:r>
              <a:rPr lang="en-US" altLang="en-US" sz="2400" u="sng" dirty="0"/>
              <a:t> </a:t>
            </a:r>
            <a:r>
              <a:rPr lang="en-US" altLang="en-US" sz="2400" dirty="0" err="1"/>
              <a:t>nakon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što</a:t>
            </a:r>
            <a:r>
              <a:rPr lang="en-US" altLang="en-US" sz="2400" dirty="0"/>
              <a:t> </a:t>
            </a:r>
            <a:r>
              <a:rPr lang="en-US" altLang="en-US" sz="2400" dirty="0" err="1"/>
              <a:t>im</a:t>
            </a:r>
            <a:r>
              <a:rPr lang="en-US" altLang="en-US" sz="2400" dirty="0"/>
              <a:t> je </a:t>
            </a:r>
            <a:r>
              <a:rPr lang="en-US" altLang="en-US" sz="2400" dirty="0" err="1"/>
              <a:t>bila</a:t>
            </a:r>
            <a:r>
              <a:rPr lang="en-US" altLang="en-US" sz="2400" dirty="0"/>
              <a:t> </a:t>
            </a:r>
            <a:r>
              <a:rPr lang="en-US" altLang="en-US" sz="2400" dirty="0" err="1"/>
              <a:t>objašnjena</a:t>
            </a:r>
            <a:r>
              <a:rPr lang="en-US" altLang="en-US" sz="2400" dirty="0"/>
              <a:t>”. </a:t>
            </a:r>
            <a:endParaRPr lang="en-GB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A4C3E319-279C-43A9-A625-BB1BF1E234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28625" y="285750"/>
            <a:ext cx="8286750" cy="785813"/>
          </a:xfrm>
        </p:spPr>
        <p:txBody>
          <a:bodyPr/>
          <a:lstStyle/>
          <a:p>
            <a:pPr>
              <a:defRPr/>
            </a:pPr>
            <a:r>
              <a:rPr lang="sr-Latn-CS" dirty="0"/>
              <a:t>David Rikardo – komparativne prednosti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7107" name="Picture 4">
            <a:extLst>
              <a:ext uri="{FF2B5EF4-FFF2-40B4-BE49-F238E27FC236}">
                <a16:creationId xmlns:a16="http://schemas.microsoft.com/office/drawing/2014/main" id="{C041CC38-EE1D-4CBE-BC21-B949320A48B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28788" y="1676400"/>
            <a:ext cx="6272212" cy="2209800"/>
          </a:xfrm>
          <a:ln>
            <a:solidFill>
              <a:srgbClr val="FD8F87"/>
            </a:solidFill>
            <a:miter lim="800000"/>
            <a:headEnd/>
            <a:tailEnd/>
          </a:ln>
        </p:spPr>
      </p:pic>
      <p:sp>
        <p:nvSpPr>
          <p:cNvPr id="8196" name="Rectangle 5">
            <a:extLst>
              <a:ext uri="{FF2B5EF4-FFF2-40B4-BE49-F238E27FC236}">
                <a16:creationId xmlns:a16="http://schemas.microsoft.com/office/drawing/2014/main" id="{8845EE24-9278-44F2-9D32-C610732B6F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3962400"/>
            <a:ext cx="755332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pl-PL" sz="2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SAD hoće u razmenu, ukoliko mogu da razmenjuju </a:t>
            </a:r>
          </a:p>
          <a:p>
            <a:pPr eaLnBrk="1" hangingPunct="1">
              <a:defRPr/>
            </a:pPr>
            <a:r>
              <a:rPr lang="pl-PL" sz="2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6Ž </a:t>
            </a:r>
            <a:r>
              <a:rPr lang="en-GB" sz="2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&gt;</a:t>
            </a:r>
            <a:r>
              <a:rPr lang="pl-PL" sz="2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 4P</a:t>
            </a:r>
            <a:r>
              <a:rPr lang="en-GB" sz="2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 ( </a:t>
            </a:r>
            <a:r>
              <a:rPr lang="en-GB" sz="2400" dirty="0" err="1">
                <a:solidFill>
                  <a:schemeClr val="accent6">
                    <a:lumMod val="40000"/>
                    <a:lumOff val="60000"/>
                  </a:schemeClr>
                </a:solidFill>
              </a:rPr>
              <a:t>odnosno</a:t>
            </a:r>
            <a:r>
              <a:rPr lang="en-GB" sz="2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, </a:t>
            </a:r>
            <a:r>
              <a:rPr lang="en-US" sz="2400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4</a:t>
            </a:r>
            <a:r>
              <a:rPr lang="en-US" sz="2400" b="1" i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P </a:t>
            </a:r>
            <a:r>
              <a:rPr lang="en-US" sz="2400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&lt; 6</a:t>
            </a:r>
            <a:r>
              <a:rPr lang="en-US" sz="2400" b="1" i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Ž )</a:t>
            </a:r>
            <a:endParaRPr lang="sr-Latn-CS" sz="2400" b="1" i="1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  <a:p>
            <a:pPr eaLnBrk="1" hangingPunct="1">
              <a:defRPr/>
            </a:pPr>
            <a:r>
              <a:rPr lang="sr-Latn-CS" sz="2400" b="1" i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A  UK        ukoliko mogu za 2P da dobiju više od 1ž</a:t>
            </a:r>
            <a:endParaRPr lang="en-US" sz="2400" b="1" i="1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0965" name="TextBox 4">
            <a:extLst>
              <a:ext uri="{FF2B5EF4-FFF2-40B4-BE49-F238E27FC236}">
                <a16:creationId xmlns:a16="http://schemas.microsoft.com/office/drawing/2014/main" id="{0DCFB0A9-6A83-4AC4-9DB6-AE42E0F03F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77200" y="2819400"/>
            <a:ext cx="6096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bg2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bg2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bg2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bg2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bg2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bg2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bg2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bg2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bg2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r-Latn-CS" altLang="en-US" sz="2400" b="1" dirty="0">
                <a:solidFill>
                  <a:schemeClr val="tx1"/>
                </a:solidFill>
                <a:latin typeface="Arial" panose="020B0604020202020204" pitchFamily="34" charset="0"/>
              </a:rPr>
              <a:t>6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sr-Latn-CS" altLang="en-US" sz="2400" b="1" dirty="0">
                <a:solidFill>
                  <a:schemeClr val="tx1"/>
                </a:solidFill>
                <a:latin typeface="Arial" panose="020B0604020202020204" pitchFamily="34" charset="0"/>
              </a:rPr>
              <a:t>12</a:t>
            </a:r>
            <a:endParaRPr lang="en-US" altLang="en-US" sz="2400" b="1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cxnSp>
        <p:nvCxnSpPr>
          <p:cNvPr id="40966" name="Straight Arrow Connector 6">
            <a:extLst>
              <a:ext uri="{FF2B5EF4-FFF2-40B4-BE49-F238E27FC236}">
                <a16:creationId xmlns:a16="http://schemas.microsoft.com/office/drawing/2014/main" id="{9BA1AA5A-2E85-4B9A-B28C-4FA967A3492A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5562600" y="3471863"/>
            <a:ext cx="2600325" cy="2133600"/>
          </a:xfrm>
          <a:prstGeom prst="straightConnector1">
            <a:avLst/>
          </a:prstGeom>
          <a:noFill/>
          <a:ln w="5715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199" name="Rectangle 8">
            <a:extLst>
              <a:ext uri="{FF2B5EF4-FFF2-40B4-BE49-F238E27FC236}">
                <a16:creationId xmlns:a16="http://schemas.microsoft.com/office/drawing/2014/main" id="{58AEDED7-2388-4C6D-9F40-B2528A000D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0288" y="5486400"/>
            <a:ext cx="248761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2800" b="1" dirty="0" err="1">
                <a:solidFill>
                  <a:schemeClr val="accent6">
                    <a:lumMod val="40000"/>
                    <a:lumOff val="60000"/>
                  </a:schemeClr>
                </a:solidFill>
              </a:rPr>
              <a:t>4</a:t>
            </a:r>
            <a:r>
              <a:rPr lang="en-US" sz="2800" b="1" i="1" dirty="0" err="1">
                <a:solidFill>
                  <a:schemeClr val="accent6">
                    <a:lumMod val="40000"/>
                    <a:lumOff val="60000"/>
                  </a:schemeClr>
                </a:solidFill>
              </a:rPr>
              <a:t>P</a:t>
            </a:r>
            <a:r>
              <a:rPr lang="en-US" sz="2800" b="1" i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2800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&lt; </a:t>
            </a:r>
            <a:r>
              <a:rPr lang="en-US" sz="2800" b="1" dirty="0" err="1">
                <a:solidFill>
                  <a:schemeClr val="accent6">
                    <a:lumMod val="40000"/>
                    <a:lumOff val="60000"/>
                  </a:schemeClr>
                </a:solidFill>
              </a:rPr>
              <a:t>6</a:t>
            </a:r>
            <a:r>
              <a:rPr lang="en-US" sz="2800" b="1" i="1" dirty="0" err="1">
                <a:solidFill>
                  <a:schemeClr val="accent6">
                    <a:lumMod val="40000"/>
                    <a:lumOff val="60000"/>
                  </a:schemeClr>
                </a:solidFill>
              </a:rPr>
              <a:t>Ž</a:t>
            </a:r>
            <a:r>
              <a:rPr lang="en-US" sz="2800" b="1" i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2800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&lt; </a:t>
            </a:r>
            <a:r>
              <a:rPr lang="sr-Latn-CS" sz="2800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12</a:t>
            </a:r>
            <a:r>
              <a:rPr lang="en-US" sz="2800" b="1" i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P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544C0C6-14C9-40E7-A853-2D0E1A97A0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87" t="73943" r="2950" b="14561"/>
          <a:stretch>
            <a:fillRect/>
          </a:stretch>
        </p:blipFill>
        <p:spPr bwMode="auto">
          <a:xfrm>
            <a:off x="6832600" y="3233738"/>
            <a:ext cx="600075" cy="239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Multiplication Sign 1">
            <a:extLst>
              <a:ext uri="{FF2B5EF4-FFF2-40B4-BE49-F238E27FC236}">
                <a16:creationId xmlns:a16="http://schemas.microsoft.com/office/drawing/2014/main" id="{ECFC06FC-2669-4FAC-AC51-39ED703D5906}"/>
              </a:ext>
            </a:extLst>
          </p:cNvPr>
          <p:cNvSpPr/>
          <p:nvPr/>
        </p:nvSpPr>
        <p:spPr>
          <a:xfrm>
            <a:off x="7056438" y="3171825"/>
            <a:ext cx="304800" cy="363538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637584-47B4-4665-ADD3-6061B0252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625" y="285750"/>
            <a:ext cx="8286750" cy="785813"/>
          </a:xfrm>
        </p:spPr>
        <p:txBody>
          <a:bodyPr/>
          <a:lstStyle/>
          <a:p>
            <a:pPr>
              <a:defRPr/>
            </a:pP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Komparativne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prednosti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u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prisustvu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novca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171" name="Content Placeholder 2">
            <a:extLst>
              <a:ext uri="{FF2B5EF4-FFF2-40B4-BE49-F238E27FC236}">
                <a16:creationId xmlns:a16="http://schemas.microsoft.com/office/drawing/2014/main" id="{E313BA06-8E5F-43B8-BCB6-88A0DC0BEF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625" y="1428750"/>
            <a:ext cx="8286750" cy="4357688"/>
          </a:xfrm>
        </p:spPr>
        <p:txBody>
          <a:bodyPr/>
          <a:lstStyle/>
          <a:p>
            <a:r>
              <a:rPr lang="en-US" altLang="en-US"/>
              <a:t>kako je moguće</a:t>
            </a:r>
            <a:r>
              <a:rPr lang="sr-Latn-CS" altLang="en-US"/>
              <a:t> da manje efikasna zemlja može da izvozi bilo šta?</a:t>
            </a:r>
          </a:p>
          <a:p>
            <a:endParaRPr lang="sr-Latn-RS" altLang="en-US" sz="3600"/>
          </a:p>
          <a:p>
            <a:r>
              <a:rPr lang="en-US" altLang="en-US" sz="3600"/>
              <a:t>nadnice </a:t>
            </a:r>
            <a:r>
              <a:rPr lang="sr-Latn-CS" altLang="en-US" sz="3600"/>
              <a:t>moraju biti niže u manje efikasnoj zemlji </a:t>
            </a:r>
          </a:p>
          <a:p>
            <a:endParaRPr lang="sr-Latn-CS" altLang="en-US" sz="3600"/>
          </a:p>
          <a:p>
            <a:r>
              <a:rPr lang="sr-Latn-CS" altLang="en-US" sz="3600"/>
              <a:t>To jest da </a:t>
            </a:r>
            <a:r>
              <a:rPr lang="en-US" altLang="en-US" sz="3600"/>
              <a:t>cena platna </a:t>
            </a:r>
            <a:r>
              <a:rPr lang="sr-Latn-CS" altLang="en-US" sz="3600"/>
              <a:t>bude </a:t>
            </a:r>
            <a:r>
              <a:rPr lang="en-US" altLang="en-US" sz="3600"/>
              <a:t>niža u </a:t>
            </a:r>
            <a:r>
              <a:rPr lang="sr-Latn-CS" altLang="en-US" sz="3600"/>
              <a:t>…</a:t>
            </a:r>
          </a:p>
          <a:p>
            <a:r>
              <a:rPr lang="sr-Latn-CS" altLang="en-US" sz="3600"/>
              <a:t>UK</a:t>
            </a:r>
          </a:p>
          <a:p>
            <a:endParaRPr lang="en-US" altLang="en-US"/>
          </a:p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>
            <a:extLst>
              <a:ext uri="{FF2B5EF4-FFF2-40B4-BE49-F238E27FC236}">
                <a16:creationId xmlns:a16="http://schemas.microsoft.com/office/drawing/2014/main" id="{88D94491-43DE-4168-80D2-5EFCD6AEEC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18" t="37041" r="19318"/>
          <a:stretch>
            <a:fillRect/>
          </a:stretch>
        </p:blipFill>
        <p:spPr bwMode="auto">
          <a:xfrm>
            <a:off x="1981200" y="4467225"/>
            <a:ext cx="6553200" cy="184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6" name="Title 1">
            <a:extLst>
              <a:ext uri="{FF2B5EF4-FFF2-40B4-BE49-F238E27FC236}">
                <a16:creationId xmlns:a16="http://schemas.microsoft.com/office/drawing/2014/main" id="{8A6051C8-3061-4030-8754-967BA1D2F0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625" y="285750"/>
            <a:ext cx="8286750" cy="785813"/>
          </a:xfrm>
        </p:spPr>
        <p:txBody>
          <a:bodyPr/>
          <a:lstStyle/>
          <a:p>
            <a:pPr>
              <a:defRPr/>
            </a:pPr>
            <a:r>
              <a:rPr lang="sr-Latn-CS"/>
              <a:t>Dolarske cene žita i platna</a:t>
            </a:r>
            <a:endParaRPr lang="en-US"/>
          </a:p>
        </p:txBody>
      </p:sp>
      <p:pic>
        <p:nvPicPr>
          <p:cNvPr id="51204" name="Picture 2">
            <a:extLst>
              <a:ext uri="{FF2B5EF4-FFF2-40B4-BE49-F238E27FC236}">
                <a16:creationId xmlns:a16="http://schemas.microsoft.com/office/drawing/2014/main" id="{99ADB839-4120-42C4-BA7E-E84F916D8E9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95488" y="2944813"/>
            <a:ext cx="5153025" cy="1323975"/>
          </a:xfrm>
        </p:spPr>
      </p:pic>
      <p:pic>
        <p:nvPicPr>
          <p:cNvPr id="51205" name="Picture 4">
            <a:extLst>
              <a:ext uri="{FF2B5EF4-FFF2-40B4-BE49-F238E27FC236}">
                <a16:creationId xmlns:a16="http://schemas.microsoft.com/office/drawing/2014/main" id="{9E719C87-F74B-436F-B283-9ECD8B619E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2362200"/>
            <a:ext cx="6553200" cy="2038350"/>
          </a:xfrm>
          <a:prstGeom prst="rect">
            <a:avLst/>
          </a:prstGeom>
          <a:noFill/>
          <a:ln w="9525">
            <a:solidFill>
              <a:srgbClr val="FD8F8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06" name="TextBox 6">
            <a:extLst>
              <a:ext uri="{FF2B5EF4-FFF2-40B4-BE49-F238E27FC236}">
                <a16:creationId xmlns:a16="http://schemas.microsoft.com/office/drawing/2014/main" id="{4EC66147-A86E-4CB9-8B97-43CFEC2B39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800" y="3413125"/>
            <a:ext cx="14478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bg2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bg2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bg2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bg2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bg2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bg2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bg2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bg2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bg2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r-Latn-CS" altLang="en-US" sz="2000" b="1">
                <a:solidFill>
                  <a:schemeClr val="bg1"/>
                </a:solidFill>
                <a:latin typeface="Arial" panose="020B0604020202020204" pitchFamily="34" charset="0"/>
              </a:rPr>
              <a:t>6$: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sr-Latn-CS" altLang="en-US" sz="2000" b="1">
                <a:solidFill>
                  <a:schemeClr val="bg1"/>
                </a:solidFill>
                <a:latin typeface="Arial" panose="020B0604020202020204" pitchFamily="34" charset="0"/>
              </a:rPr>
              <a:t>6$:</a:t>
            </a:r>
            <a:endParaRPr lang="en-US" altLang="en-US" sz="2000" b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5A6492B-ED00-4811-9BDB-F01963752B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3429000"/>
            <a:ext cx="2057400" cy="708025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bg2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bg2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bg2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bg2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bg2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bg2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bg2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bg2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bg2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r-Latn-CS" altLang="en-US" sz="2000" b="1">
                <a:solidFill>
                  <a:schemeClr val="bg1"/>
                </a:solidFill>
                <a:latin typeface="Arial" panose="020B0604020202020204" pitchFamily="34" charset="0"/>
              </a:rPr>
              <a:t>1￡=2$x1=2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sr-Latn-CS" altLang="en-US" sz="2000" b="1">
                <a:solidFill>
                  <a:schemeClr val="bg1"/>
                </a:solidFill>
                <a:latin typeface="Arial" panose="020B0604020202020204" pitchFamily="34" charset="0"/>
              </a:rPr>
              <a:t>1￡=2$ x1/2=1</a:t>
            </a:r>
            <a:endParaRPr lang="en-US" altLang="en-US" sz="2000" b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grpSp>
        <p:nvGrpSpPr>
          <p:cNvPr id="2" name="Group 15">
            <a:extLst>
              <a:ext uri="{FF2B5EF4-FFF2-40B4-BE49-F238E27FC236}">
                <a16:creationId xmlns:a16="http://schemas.microsoft.com/office/drawing/2014/main" id="{76EDD323-91E9-4951-B1D3-2E61BA847A79}"/>
              </a:ext>
            </a:extLst>
          </p:cNvPr>
          <p:cNvGrpSpPr>
            <a:grpSpLocks/>
          </p:cNvGrpSpPr>
          <p:nvPr/>
        </p:nvGrpSpPr>
        <p:grpSpPr bwMode="auto">
          <a:xfrm>
            <a:off x="5486400" y="5181600"/>
            <a:ext cx="1676400" cy="381000"/>
            <a:chOff x="6477000" y="5486400"/>
            <a:chExt cx="1676400" cy="381000"/>
          </a:xfrm>
        </p:grpSpPr>
        <p:sp>
          <p:nvSpPr>
            <p:cNvPr id="51215" name="Oval 9">
              <a:extLst>
                <a:ext uri="{FF2B5EF4-FFF2-40B4-BE49-F238E27FC236}">
                  <a16:creationId xmlns:a16="http://schemas.microsoft.com/office/drawing/2014/main" id="{EB49FFEA-5E5B-4291-A8AD-75FC7DA866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77000" y="5486400"/>
              <a:ext cx="1143000" cy="381000"/>
            </a:xfrm>
            <a:prstGeom prst="ellipse">
              <a:avLst/>
            </a:prstGeom>
            <a:noFill/>
            <a:ln w="666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bg2"/>
                  </a:solidFill>
                  <a:latin typeface="Trebuchet MS" panose="020B0603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bg2"/>
                  </a:solidFill>
                  <a:latin typeface="Trebuchet MS" panose="020B0603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bg2"/>
                  </a:solidFill>
                  <a:latin typeface="Trebuchet MS" panose="020B0603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bg2"/>
                  </a:solidFill>
                  <a:latin typeface="Trebuchet MS" panose="020B0603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bg2"/>
                  </a:solidFill>
                  <a:latin typeface="Trebuchet MS" panose="020B0603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bg2"/>
                  </a:solidFill>
                  <a:latin typeface="Trebuchet MS" panose="020B0603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bg2"/>
                  </a:solidFill>
                  <a:latin typeface="Trebuchet MS" panose="020B0603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bg2"/>
                  </a:solidFill>
                  <a:latin typeface="Trebuchet MS" panose="020B0603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bg2"/>
                  </a:solidFill>
                  <a:latin typeface="Trebuchet MS" panose="020B0603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cxnSp>
          <p:nvCxnSpPr>
            <p:cNvPr id="51216" name="Straight Arrow Connector 11">
              <a:extLst>
                <a:ext uri="{FF2B5EF4-FFF2-40B4-BE49-F238E27FC236}">
                  <a16:creationId xmlns:a16="http://schemas.microsoft.com/office/drawing/2014/main" id="{98AE8070-7D2A-40A5-84F3-CFDDA8A278B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7696200" y="5683044"/>
              <a:ext cx="457200" cy="1588"/>
            </a:xfrm>
            <a:prstGeom prst="straightConnector1">
              <a:avLst/>
            </a:prstGeom>
            <a:noFill/>
            <a:ln w="41275" algn="ctr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" name="Group 14">
            <a:extLst>
              <a:ext uri="{FF2B5EF4-FFF2-40B4-BE49-F238E27FC236}">
                <a16:creationId xmlns:a16="http://schemas.microsoft.com/office/drawing/2014/main" id="{464151F9-00CD-40B0-A016-9413065F9342}"/>
              </a:ext>
            </a:extLst>
          </p:cNvPr>
          <p:cNvGrpSpPr>
            <a:grpSpLocks/>
          </p:cNvGrpSpPr>
          <p:nvPr/>
        </p:nvGrpSpPr>
        <p:grpSpPr bwMode="auto">
          <a:xfrm>
            <a:off x="6705600" y="5486400"/>
            <a:ext cx="1752600" cy="457200"/>
            <a:chOff x="7239001" y="5791200"/>
            <a:chExt cx="1752599" cy="457200"/>
          </a:xfrm>
        </p:grpSpPr>
        <p:sp>
          <p:nvSpPr>
            <p:cNvPr id="51213" name="Oval 8">
              <a:extLst>
                <a:ext uri="{FF2B5EF4-FFF2-40B4-BE49-F238E27FC236}">
                  <a16:creationId xmlns:a16="http://schemas.microsoft.com/office/drawing/2014/main" id="{EEBA1E3C-098B-4F83-B353-DF1105F81E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96200" y="5791200"/>
              <a:ext cx="1295400" cy="457200"/>
            </a:xfrm>
            <a:prstGeom prst="ellipse">
              <a:avLst/>
            </a:prstGeom>
            <a:noFill/>
            <a:ln w="666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bg2"/>
                  </a:solidFill>
                  <a:latin typeface="Trebuchet MS" panose="020B0603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bg2"/>
                  </a:solidFill>
                  <a:latin typeface="Trebuchet MS" panose="020B0603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bg2"/>
                  </a:solidFill>
                  <a:latin typeface="Trebuchet MS" panose="020B0603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bg2"/>
                  </a:solidFill>
                  <a:latin typeface="Trebuchet MS" panose="020B0603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bg2"/>
                  </a:solidFill>
                  <a:latin typeface="Trebuchet MS" panose="020B0603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bg2"/>
                  </a:solidFill>
                  <a:latin typeface="Trebuchet MS" panose="020B0603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bg2"/>
                  </a:solidFill>
                  <a:latin typeface="Trebuchet MS" panose="020B0603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bg2"/>
                  </a:solidFill>
                  <a:latin typeface="Trebuchet MS" panose="020B0603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bg2"/>
                  </a:solidFill>
                  <a:latin typeface="Trebuchet MS" panose="020B0603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cxnSp>
          <p:nvCxnSpPr>
            <p:cNvPr id="51214" name="Straight Arrow Connector 12">
              <a:extLst>
                <a:ext uri="{FF2B5EF4-FFF2-40B4-BE49-F238E27FC236}">
                  <a16:creationId xmlns:a16="http://schemas.microsoft.com/office/drawing/2014/main" id="{CDF6CA79-FED5-41B0-8F56-DF465AFCE88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0800000" flipV="1">
              <a:off x="7239001" y="6018212"/>
              <a:ext cx="381000" cy="1588"/>
            </a:xfrm>
            <a:prstGeom prst="straightConnector1">
              <a:avLst/>
            </a:prstGeom>
            <a:noFill/>
            <a:ln w="41275" algn="ctr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51210" name="Rectangle 13">
            <a:extLst>
              <a:ext uri="{FF2B5EF4-FFF2-40B4-BE49-F238E27FC236}">
                <a16:creationId xmlns:a16="http://schemas.microsoft.com/office/drawing/2014/main" id="{80240B79-5CE0-40D6-97A8-F0CC507014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4613" y="4635500"/>
            <a:ext cx="1520826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bg2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bg2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bg2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bg2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bg2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bg2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bg2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bg2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bg2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r-Latn-CS" altLang="en-US" b="1">
                <a:solidFill>
                  <a:schemeClr val="bg1"/>
                </a:solidFill>
                <a:latin typeface="Arial" panose="020B0604020202020204" pitchFamily="34" charset="0"/>
              </a:rPr>
              <a:t>kurs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b="1">
                <a:solidFill>
                  <a:schemeClr val="bg1"/>
                </a:solidFill>
                <a:latin typeface="Arial" panose="020B0604020202020204" pitchFamily="34" charset="0"/>
              </a:rPr>
              <a:t>2</a:t>
            </a:r>
            <a:r>
              <a:rPr lang="sr-Latn-CS" altLang="en-US" b="1">
                <a:solidFill>
                  <a:schemeClr val="bg1"/>
                </a:solidFill>
                <a:latin typeface="Arial" panose="020B0604020202020204" pitchFamily="34" charset="0"/>
              </a:rPr>
              <a:t>$=1￡</a:t>
            </a:r>
            <a:endParaRPr lang="en-US" altLang="en-US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16" name="Picture 4">
            <a:extLst>
              <a:ext uri="{FF2B5EF4-FFF2-40B4-BE49-F238E27FC236}">
                <a16:creationId xmlns:a16="http://schemas.microsoft.com/office/drawing/2014/main" id="{89A3105F-EB7A-4B6C-9EBD-F6BA22F115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6338" y="336550"/>
            <a:ext cx="3419475" cy="1063625"/>
          </a:xfrm>
          <a:prstGeom prst="rect">
            <a:avLst/>
          </a:prstGeom>
          <a:noFill/>
          <a:ln w="9525">
            <a:solidFill>
              <a:srgbClr val="FD8F8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C40999A5-CF67-405B-B034-B8AE873E27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775" y="1606550"/>
            <a:ext cx="8229600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sr-Latn-CS" sz="36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Nadnica</a:t>
            </a:r>
            <a:r>
              <a:rPr lang="en-US" sz="36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 u </a:t>
            </a:r>
            <a:r>
              <a:rPr lang="sr-Latn-CS" sz="36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SAD 6$/h</a:t>
            </a:r>
            <a:r>
              <a:rPr lang="en-US" sz="36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  - </a:t>
            </a:r>
            <a:r>
              <a:rPr lang="sr-Latn-CS" sz="36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UK - 1￡/h</a:t>
            </a:r>
            <a:endParaRPr lang="sr-Latn-CS" sz="3600" b="1" u="sng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  <a:p>
            <a:pPr eaLnBrk="1" hangingPunct="1">
              <a:defRPr/>
            </a:pPr>
            <a:endParaRPr lang="sr-Latn-CS" sz="3600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  <a:p>
            <a:pPr eaLnBrk="1" hangingPunct="1">
              <a:defRPr/>
            </a:pPr>
            <a:endParaRPr lang="en-US" sz="3600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800" dirty="0"/>
              <a:t>1. </a:t>
            </a:r>
            <a:r>
              <a:rPr lang="sr-Latn-CS" sz="2800" dirty="0"/>
              <a:t>Ako rikardijanski model potvrđen na podacima iz prakse, </a:t>
            </a:r>
            <a:r>
              <a:rPr lang="sr-Latn-CS" sz="2800" u="sng" dirty="0"/>
              <a:t>zašto su nam onda potrebni drugi modeli</a:t>
            </a:r>
            <a:r>
              <a:rPr lang="en-US" sz="2800" u="sng" dirty="0"/>
              <a:t>?</a:t>
            </a:r>
            <a:br>
              <a:rPr lang="en-US" sz="2800" u="sng" dirty="0"/>
            </a:br>
            <a:endParaRPr lang="en-US" sz="28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endParaRPr lang="sr-Latn-CS" dirty="0"/>
          </a:p>
          <a:p>
            <a:pPr eaLnBrk="1" hangingPunct="1">
              <a:defRPr/>
            </a:pPr>
            <a:r>
              <a:rPr lang="sr-Latn-CS" dirty="0"/>
              <a:t>Zato što se ovde </a:t>
            </a:r>
            <a:r>
              <a:rPr lang="en-GB" dirty="0" err="1"/>
              <a:t>komparativne</a:t>
            </a:r>
            <a:r>
              <a:rPr lang="en-GB" dirty="0"/>
              <a:t> </a:t>
            </a:r>
            <a:r>
              <a:rPr lang="en-GB" dirty="0" err="1"/>
              <a:t>prednosti</a:t>
            </a:r>
            <a:r>
              <a:rPr lang="en-GB" dirty="0"/>
              <a:t> </a:t>
            </a:r>
            <a:r>
              <a:rPr lang="en-GB" u="sng" dirty="0" err="1"/>
              <a:t>konstatuju</a:t>
            </a:r>
            <a:r>
              <a:rPr lang="en-GB" u="sng" dirty="0"/>
              <a:t> </a:t>
            </a:r>
          </a:p>
          <a:p>
            <a:pPr eaLnBrk="1" hangingPunct="1">
              <a:defRPr/>
            </a:pPr>
            <a:r>
              <a:rPr lang="sr-Latn-CS" dirty="0"/>
              <a:t>umesto što se </a:t>
            </a:r>
            <a:r>
              <a:rPr lang="sr-Latn-CS" u="sng" dirty="0"/>
              <a:t>objašnjavaju</a:t>
            </a:r>
            <a:r>
              <a:rPr lang="sr-Latn-CS" dirty="0"/>
              <a:t> komparativne prednosti </a:t>
            </a:r>
            <a:endParaRPr lang="en-GB" dirty="0"/>
          </a:p>
          <a:p>
            <a:pPr lvl="2" eaLnBrk="1" hangingPunct="1">
              <a:defRPr/>
            </a:pPr>
            <a:r>
              <a:rPr lang="en-US" dirty="0"/>
              <a:t>(</a:t>
            </a:r>
            <a:r>
              <a:rPr lang="sr-Latn-CS" dirty="0"/>
              <a:t>npr</a:t>
            </a:r>
            <a:r>
              <a:rPr lang="en-US" dirty="0"/>
              <a:t>, </a:t>
            </a:r>
            <a:r>
              <a:rPr lang="sr-Latn-CS" dirty="0"/>
              <a:t>ne objašnjava se otkuda potiču razlike u produktivnosti rada</a:t>
            </a:r>
            <a:r>
              <a:rPr lang="en-US" dirty="0"/>
              <a:t>) </a:t>
            </a:r>
            <a:endParaRPr lang="sr-Latn-RS" dirty="0"/>
          </a:p>
          <a:p>
            <a:pPr eaLnBrk="1" hangingPunct="1">
              <a:defRPr/>
            </a:pPr>
            <a:r>
              <a:rPr lang="en-GB" dirty="0"/>
              <a:t>A</a:t>
            </a:r>
            <a:r>
              <a:rPr lang="sr-Latn-RS" dirty="0"/>
              <a:t>ko teorija ne otkriva uzrok pojave – ona ne spada u univerzalne</a:t>
            </a:r>
            <a:endParaRPr lang="en-US" dirty="0"/>
          </a:p>
          <a:p>
            <a:pPr eaLnBrk="1" hangingPunct="1"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sr-Latn-CS" dirty="0"/>
              <a:t>Zato uvodimo oportunitetni trošak	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sr-Latn-CS" dirty="0"/>
              <a:t>Izgubljena dobit</a:t>
            </a:r>
          </a:p>
          <a:p>
            <a:pPr>
              <a:defRPr/>
            </a:pPr>
            <a:endParaRPr lang="sr-Latn-CS" dirty="0"/>
          </a:p>
          <a:p>
            <a:pPr>
              <a:defRPr/>
            </a:pPr>
            <a:r>
              <a:rPr lang="sr-Latn-CS" dirty="0"/>
              <a:t>Prihvatam posao ako je stvarna dobit veća od </a:t>
            </a:r>
            <a:r>
              <a:rPr lang="sr-Latn-CS" dirty="0" err="1"/>
              <a:t>oportuntetnog</a:t>
            </a:r>
            <a:r>
              <a:rPr lang="sr-Latn-CS" dirty="0"/>
              <a:t> troška (izgubljene dobiti)</a:t>
            </a:r>
          </a:p>
          <a:p>
            <a:pPr>
              <a:defRPr/>
            </a:pPr>
            <a:endParaRPr lang="sr-Latn-CS" dirty="0"/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703387"/>
          </a:xfrm>
        </p:spPr>
        <p:txBody>
          <a:bodyPr/>
          <a:lstStyle/>
          <a:p>
            <a:pPr eaLnBrk="1" hangingPunct="1">
              <a:defRPr/>
            </a:pPr>
            <a:r>
              <a:rPr lang="sr-Latn-CS" sz="2800" dirty="0"/>
              <a:t>Dinamika: </a:t>
            </a:r>
            <a:r>
              <a:rPr lang="en-GB" sz="2800" dirty="0"/>
              <a:t>M</a:t>
            </a:r>
            <a:r>
              <a:rPr lang="en-US" sz="2800" dirty="0"/>
              <a:t>o</a:t>
            </a:r>
            <a:r>
              <a:rPr lang="sr-Latn-RS" sz="2800" dirty="0"/>
              <a:t>že li </a:t>
            </a:r>
            <a:r>
              <a:rPr lang="sr-Latn-CS" sz="2800" dirty="0"/>
              <a:t>zemljotres, tj. kasnija rekonstrukcija povećati BDP?</a:t>
            </a:r>
            <a:br>
              <a:rPr lang="sr-Latn-CS" sz="2800" dirty="0"/>
            </a:br>
            <a:r>
              <a:rPr lang="sr-Latn-CS" sz="2800" dirty="0"/>
              <a:t>Šta je to - oportunitetni trošak?</a:t>
            </a:r>
            <a:endParaRPr lang="en-US" sz="2800" dirty="0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2403475"/>
            <a:ext cx="8610600" cy="42259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sr-Latn-CS" sz="2000" dirty="0"/>
              <a:t>Kratak odgovor je – neće – u odnosu na situaciju da nije bilo zemljotresa. </a:t>
            </a:r>
          </a:p>
          <a:p>
            <a:pPr eaLnBrk="1" hangingPunct="1">
              <a:defRPr/>
            </a:pPr>
            <a:r>
              <a:rPr lang="sr-Latn-CS" sz="2000" dirty="0"/>
              <a:t>Pitanje je u stvari ie li razaranje dobro za privredu</a:t>
            </a:r>
          </a:p>
          <a:p>
            <a:pPr eaLnBrk="1" hangingPunct="1">
              <a:defRPr/>
            </a:pPr>
            <a:r>
              <a:rPr lang="sr-Latn-CS" sz="2000" dirty="0"/>
              <a:t> </a:t>
            </a:r>
            <a:r>
              <a:rPr lang="en-US" sz="2000" dirty="0"/>
              <a:t>"</a:t>
            </a:r>
            <a:r>
              <a:rPr lang="en-US" sz="2000" dirty="0">
                <a:hlinkClick r:id="rId2"/>
              </a:rPr>
              <a:t>Are Wars Good for the Economy?</a:t>
            </a:r>
            <a:r>
              <a:rPr lang="sr-Latn-CS" sz="2000" dirty="0"/>
              <a:t> Ili na linku </a:t>
            </a:r>
            <a:r>
              <a:rPr lang="sr-Latn-CS" sz="2000" dirty="0">
                <a:hlinkClick r:id="rId3"/>
              </a:rPr>
              <a:t>broken window</a:t>
            </a:r>
            <a:endParaRPr lang="sr-Latn-CS" sz="2000" dirty="0"/>
          </a:p>
          <a:p>
            <a:pPr eaLnBrk="1" hangingPunct="1">
              <a:buFont typeface="Wingdings" pitchFamily="2" charset="2"/>
              <a:buNone/>
              <a:defRPr/>
            </a:pPr>
            <a:endParaRPr lang="sr-Latn-RS" sz="2000" dirty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GB" sz="2000" dirty="0" err="1"/>
              <a:t>Sve</a:t>
            </a:r>
            <a:r>
              <a:rPr lang="en-GB" sz="2000" dirty="0"/>
              <a:t> </a:t>
            </a:r>
            <a:r>
              <a:rPr lang="en-GB" sz="2000" dirty="0" err="1"/>
              <a:t>ima</a:t>
            </a:r>
            <a:r>
              <a:rPr lang="en-GB" sz="2000" dirty="0"/>
              <a:t> </a:t>
            </a:r>
            <a:r>
              <a:rPr lang="en-GB" sz="2000" dirty="0" err="1"/>
              <a:t>svoj</a:t>
            </a:r>
            <a:r>
              <a:rPr lang="en-GB" sz="2000" dirty="0"/>
              <a:t> </a:t>
            </a:r>
            <a:r>
              <a:rPr lang="en-GB" sz="2000" dirty="0" err="1"/>
              <a:t>oportunitetni</a:t>
            </a:r>
            <a:r>
              <a:rPr lang="en-GB" sz="2000" dirty="0"/>
              <a:t> </a:t>
            </a:r>
            <a:r>
              <a:rPr lang="en-GB" sz="2000" dirty="0" err="1"/>
              <a:t>trosak</a:t>
            </a:r>
            <a:endParaRPr lang="en-GB" sz="2000" dirty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GB" sz="2000" dirty="0" err="1"/>
              <a:t>Da</a:t>
            </a:r>
            <a:r>
              <a:rPr lang="en-GB" sz="2000" dirty="0"/>
              <a:t>  </a:t>
            </a:r>
            <a:r>
              <a:rPr lang="en-GB" sz="2000" dirty="0" err="1"/>
              <a:t>nije</a:t>
            </a:r>
            <a:r>
              <a:rPr lang="en-GB" sz="2000" dirty="0"/>
              <a:t> </a:t>
            </a:r>
            <a:r>
              <a:rPr lang="en-GB" sz="2000" dirty="0" err="1"/>
              <a:t>bilo</a:t>
            </a:r>
            <a:r>
              <a:rPr lang="en-GB" sz="2000" dirty="0"/>
              <a:t> </a:t>
            </a:r>
            <a:r>
              <a:rPr lang="en-GB" sz="2000" dirty="0" err="1"/>
              <a:t>rekonstrukcije</a:t>
            </a:r>
            <a:r>
              <a:rPr lang="en-GB" sz="2000" dirty="0"/>
              <a:t> – </a:t>
            </a:r>
            <a:r>
              <a:rPr lang="en-GB" sz="2000" dirty="0" err="1"/>
              <a:t>novac</a:t>
            </a:r>
            <a:r>
              <a:rPr lang="en-GB" sz="2000" dirty="0"/>
              <a:t> bi bio </a:t>
            </a:r>
            <a:r>
              <a:rPr lang="en-GB" sz="2000" dirty="0" err="1"/>
              <a:t>potro</a:t>
            </a:r>
            <a:r>
              <a:rPr lang="sr-Latn-RS" sz="2000" dirty="0"/>
              <a:t>šen negde drugde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sr-Latn-RS" sz="2000" dirty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GB" sz="2000" dirty="0"/>
              <a:t>Š</a:t>
            </a:r>
            <a:r>
              <a:rPr lang="sr-Latn-RS" sz="2000" dirty="0"/>
              <a:t>ta je ovde oportunitetni trošak: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sr-Latn-RS" sz="2000" dirty="0"/>
              <a:t>	- nesagrađene vikendice</a:t>
            </a:r>
            <a:endParaRPr lang="en-GB" sz="2000" dirty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GB" sz="2000" dirty="0"/>
              <a:t>    - </a:t>
            </a:r>
            <a:r>
              <a:rPr lang="en-GB" sz="2000" dirty="0" err="1"/>
              <a:t>novi</a:t>
            </a:r>
            <a:r>
              <a:rPr lang="en-GB" sz="2000" dirty="0"/>
              <a:t> </a:t>
            </a:r>
            <a:r>
              <a:rPr lang="en-GB" sz="2000" dirty="0" err="1"/>
              <a:t>autombili</a:t>
            </a:r>
            <a:r>
              <a:rPr lang="en-GB" sz="2000" dirty="0"/>
              <a:t>, nova </a:t>
            </a:r>
            <a:r>
              <a:rPr lang="en-GB" sz="2000" dirty="0" err="1"/>
              <a:t>ulaganja</a:t>
            </a:r>
            <a:endParaRPr lang="sr-Latn-RS" sz="2000" dirty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sr-Latn-RS" sz="2000" dirty="0"/>
              <a:t>	- proizvodi koji nisu kupljeni, itd.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sz="2000" dirty="0"/>
          </a:p>
          <a:p>
            <a:pPr eaLnBrk="1" hangingPunct="1"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err="1"/>
              <a:t>Novac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rekonstrukciju</a:t>
            </a:r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 dirty="0"/>
              <a:t>MORA ODNEKUD DA DOĐ</a:t>
            </a:r>
            <a:r>
              <a:rPr lang="en-GB" dirty="0"/>
              <a:t>E</a:t>
            </a:r>
            <a:r>
              <a:rPr lang="sr-Latn-CS" dirty="0"/>
              <a:t> </a:t>
            </a:r>
            <a:r>
              <a:rPr lang="en-US" dirty="0"/>
              <a:t>– </a:t>
            </a:r>
            <a:r>
              <a:rPr lang="sr-Latn-CS" dirty="0"/>
              <a:t> oni nisu rezultat tehničkog progresa </a:t>
            </a:r>
            <a:endParaRPr lang="en-GB" dirty="0"/>
          </a:p>
          <a:p>
            <a:pPr eaLnBrk="1" hangingPunct="1">
              <a:defRPr/>
            </a:pPr>
            <a:endParaRPr lang="sr-Latn-CS" dirty="0"/>
          </a:p>
          <a:p>
            <a:pPr eaLnBrk="1" hangingPunct="1">
              <a:defRPr/>
            </a:pPr>
            <a:r>
              <a:rPr lang="sr-Latn-CS" dirty="0"/>
              <a:t>Novac za rekonstrukciju je onaj koji NIJE POTROŠEN NEGE DRUGDE</a:t>
            </a:r>
          </a:p>
          <a:p>
            <a:pPr eaLnBrk="1" hangingPunct="1">
              <a:defRPr/>
            </a:pPr>
            <a:endParaRPr lang="en-GB" dirty="0"/>
          </a:p>
          <a:p>
            <a:pPr eaLnBrk="1" hangingPunct="1">
              <a:defRPr/>
            </a:pPr>
            <a:r>
              <a:rPr lang="en-GB" dirty="0"/>
              <a:t>Da </a:t>
            </a:r>
            <a:r>
              <a:rPr lang="en-GB" dirty="0" err="1"/>
              <a:t>nije</a:t>
            </a:r>
            <a:r>
              <a:rPr lang="en-GB" dirty="0"/>
              <a:t> </a:t>
            </a:r>
            <a:r>
              <a:rPr lang="en-GB" dirty="0" err="1"/>
              <a:t>tako</a:t>
            </a:r>
            <a:r>
              <a:rPr lang="en-GB" dirty="0"/>
              <a:t>, </a:t>
            </a:r>
            <a:r>
              <a:rPr lang="en-GB" dirty="0" err="1"/>
              <a:t>onda</a:t>
            </a:r>
            <a:r>
              <a:rPr lang="en-GB" dirty="0"/>
              <a:t> bi r</a:t>
            </a:r>
            <a:r>
              <a:rPr lang="en-US" dirty="0"/>
              <a:t>u</a:t>
            </a:r>
            <a:r>
              <a:rPr lang="sr-Latn-RS" dirty="0"/>
              <a:t>šenje bilo najboji način za pokretanje rasta!</a:t>
            </a:r>
            <a:r>
              <a:rPr lang="en-GB" dirty="0"/>
              <a:t> </a:t>
            </a:r>
          </a:p>
          <a:p>
            <a:pPr eaLnBrk="1" hangingPunct="1">
              <a:defRPr/>
            </a:pPr>
            <a:endParaRPr lang="en-US" dirty="0"/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nb-NO" dirty="0"/>
              <a:t>Kako ćete se suprotstaviti stavu</a:t>
            </a:r>
            <a:r>
              <a:rPr lang="sr-Latn-CS" dirty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sr-Latn-CS" dirty="0"/>
              <a:t>…</a:t>
            </a:r>
            <a:r>
              <a:rPr lang="nb-NO" dirty="0"/>
              <a:t>da bi Sjedinjene</a:t>
            </a:r>
            <a:r>
              <a:rPr lang="sr-Latn-CS" dirty="0"/>
              <a:t> </a:t>
            </a:r>
            <a:r>
              <a:rPr lang="en-US" dirty="0" err="1"/>
              <a:t>Države</a:t>
            </a:r>
            <a:r>
              <a:rPr lang="en-US" dirty="0"/>
              <a:t> </a:t>
            </a:r>
            <a:r>
              <a:rPr lang="en-US" dirty="0" err="1"/>
              <a:t>trebalo</a:t>
            </a:r>
            <a:r>
              <a:rPr lang="en-US" dirty="0"/>
              <a:t> da </a:t>
            </a:r>
            <a:r>
              <a:rPr lang="en-US" dirty="0" err="1"/>
              <a:t>ograniče</a:t>
            </a:r>
            <a:r>
              <a:rPr lang="en-US" dirty="0"/>
              <a:t> </a:t>
            </a:r>
            <a:r>
              <a:rPr lang="en-US" dirty="0" err="1"/>
              <a:t>uvoz</a:t>
            </a:r>
            <a:r>
              <a:rPr lang="en-US" dirty="0"/>
              <a:t> </a:t>
            </a:r>
            <a:r>
              <a:rPr lang="en-US" dirty="0" err="1"/>
              <a:t>tekstila</a:t>
            </a:r>
            <a:r>
              <a:rPr lang="en-US" dirty="0"/>
              <a:t> da bi se</a:t>
            </a:r>
            <a:r>
              <a:rPr lang="sr-Latn-CS" dirty="0"/>
              <a:t> </a:t>
            </a:r>
            <a:r>
              <a:rPr lang="en-US" dirty="0" err="1"/>
              <a:t>zaštitila</a:t>
            </a:r>
            <a:r>
              <a:rPr lang="en-US" dirty="0"/>
              <a:t> </a:t>
            </a:r>
            <a:r>
              <a:rPr lang="en-US" dirty="0" err="1"/>
              <a:t>američka</a:t>
            </a:r>
            <a:r>
              <a:rPr lang="en-US" dirty="0"/>
              <a:t> </a:t>
            </a:r>
            <a:r>
              <a:rPr lang="en-US" dirty="0" err="1"/>
              <a:t>radna</a:t>
            </a:r>
            <a:r>
              <a:rPr lang="en-US" dirty="0"/>
              <a:t> </a:t>
            </a:r>
            <a:r>
              <a:rPr lang="en-US" dirty="0" err="1"/>
              <a:t>mesta</a:t>
            </a:r>
            <a:r>
              <a:rPr lang="en-US" dirty="0"/>
              <a:t>?</a:t>
            </a:r>
            <a:endParaRPr lang="sr-Latn-CS" dirty="0"/>
          </a:p>
          <a:p>
            <a:pPr eaLnBrk="1" hangingPunct="1">
              <a:defRPr/>
            </a:pPr>
            <a:r>
              <a:rPr lang="sr-Latn-CS" dirty="0"/>
              <a:t>SAD komparativno zaostaje u proizvodnji tekstila. Sprečavanjem uvoza tekstila, </a:t>
            </a:r>
            <a:r>
              <a:rPr lang="sr-Latn-CS" u="sng" dirty="0"/>
              <a:t>radnici NEĆE prelaziti u grane gde SAD ima komparativne prednosti </a:t>
            </a:r>
            <a:r>
              <a:rPr lang="sr-Latn-CS" u="sng" dirty="0">
                <a:solidFill>
                  <a:srgbClr val="FFFF00"/>
                </a:solidFill>
              </a:rPr>
              <a:t>i </a:t>
            </a:r>
            <a:r>
              <a:rPr lang="sr-Latn-CS" dirty="0">
                <a:solidFill>
                  <a:srgbClr val="FFFF00"/>
                </a:solidFill>
              </a:rPr>
              <a:t>gde su plate veće</a:t>
            </a:r>
            <a:endParaRPr lang="en-US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 dirty="0"/>
              <a:t>3. Poglavlje – slika 1: rastući oportunitetni troškovi</a:t>
            </a:r>
            <a:endParaRPr lang="en-US" dirty="0"/>
          </a:p>
        </p:txBody>
      </p:sp>
      <p:sp>
        <p:nvSpPr>
          <p:cNvPr id="58384" name="Rectangle 16"/>
          <p:cNvSpPr>
            <a:spLocks noChangeArrowheads="1"/>
          </p:cNvSpPr>
          <p:nvPr/>
        </p:nvSpPr>
        <p:spPr bwMode="auto">
          <a:xfrm>
            <a:off x="609600" y="4267200"/>
            <a:ext cx="36957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/>
            </a:pPr>
            <a:endParaRPr lang="en-US" sz="2400" u="none"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</p:txBody>
      </p:sp>
      <p:sp>
        <p:nvSpPr>
          <p:cNvPr id="58385" name="Rectangle 17"/>
          <p:cNvSpPr>
            <a:spLocks noChangeArrowheads="1"/>
          </p:cNvSpPr>
          <p:nvPr/>
        </p:nvSpPr>
        <p:spPr bwMode="auto">
          <a:xfrm>
            <a:off x="5448300" y="4343400"/>
            <a:ext cx="36957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/>
            </a:pPr>
            <a:endParaRPr lang="en-US" sz="2400" u="none"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</p:txBody>
      </p:sp>
      <p:sp>
        <p:nvSpPr>
          <p:cNvPr id="58386" name="Rectangle 18"/>
          <p:cNvSpPr>
            <a:spLocks noChangeArrowheads="1"/>
          </p:cNvSpPr>
          <p:nvPr/>
        </p:nvSpPr>
        <p:spPr bwMode="auto">
          <a:xfrm>
            <a:off x="3810000" y="4191000"/>
            <a:ext cx="27051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/>
            </a:pPr>
            <a:endParaRPr lang="en-US" sz="2400" u="none"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</p:txBody>
      </p:sp>
      <p:sp>
        <p:nvSpPr>
          <p:cNvPr id="58388" name="Rectangle 20"/>
          <p:cNvSpPr>
            <a:spLocks noChangeArrowheads="1"/>
          </p:cNvSpPr>
          <p:nvPr/>
        </p:nvSpPr>
        <p:spPr bwMode="auto">
          <a:xfrm>
            <a:off x="2286000" y="4114800"/>
            <a:ext cx="36957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/>
            </a:pPr>
            <a:endParaRPr lang="en-US" sz="2400" u="none"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</p:txBody>
      </p:sp>
      <p:sp>
        <p:nvSpPr>
          <p:cNvPr id="58389" name="Rectangle 21"/>
          <p:cNvSpPr>
            <a:spLocks noChangeArrowheads="1"/>
          </p:cNvSpPr>
          <p:nvPr/>
        </p:nvSpPr>
        <p:spPr bwMode="auto">
          <a:xfrm>
            <a:off x="-304800" y="4267200"/>
            <a:ext cx="36957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/>
            </a:pPr>
            <a:endParaRPr lang="en-US" sz="2400" u="none"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</p:txBody>
      </p:sp>
      <p:sp>
        <p:nvSpPr>
          <p:cNvPr id="58391" name="Rectangle 23"/>
          <p:cNvSpPr>
            <a:spLocks noChangeArrowheads="1"/>
          </p:cNvSpPr>
          <p:nvPr/>
        </p:nvSpPr>
        <p:spPr bwMode="auto">
          <a:xfrm>
            <a:off x="609600" y="4267200"/>
            <a:ext cx="36957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/>
            </a:pPr>
            <a:endParaRPr lang="en-US" sz="2400" u="none"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</p:txBody>
      </p:sp>
      <p:sp>
        <p:nvSpPr>
          <p:cNvPr id="58394" name="Rectangle 26"/>
          <p:cNvSpPr>
            <a:spLocks noChangeArrowheads="1"/>
          </p:cNvSpPr>
          <p:nvPr/>
        </p:nvSpPr>
        <p:spPr bwMode="auto">
          <a:xfrm>
            <a:off x="914400" y="4572000"/>
            <a:ext cx="36957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/>
            </a:pPr>
            <a:endParaRPr lang="en-US" sz="2400" u="none"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</p:txBody>
      </p:sp>
      <p:grpSp>
        <p:nvGrpSpPr>
          <p:cNvPr id="11274" name="Group 37"/>
          <p:cNvGrpSpPr>
            <a:grpSpLocks/>
          </p:cNvGrpSpPr>
          <p:nvPr/>
        </p:nvGrpSpPr>
        <p:grpSpPr bwMode="auto">
          <a:xfrm>
            <a:off x="1981200" y="2438400"/>
            <a:ext cx="4724400" cy="2971800"/>
            <a:chOff x="0" y="1488"/>
            <a:chExt cx="1392" cy="960"/>
          </a:xfrm>
        </p:grpSpPr>
        <p:pic>
          <p:nvPicPr>
            <p:cNvPr id="11275" name="Picture 8"/>
            <p:cNvPicPr preferRelativeResize="0"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1695"/>
              <a:ext cx="1392" cy="7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8397" name="Rectangle 29"/>
            <p:cNvSpPr>
              <a:spLocks noChangeArrowheads="1"/>
            </p:cNvSpPr>
            <p:nvPr/>
          </p:nvSpPr>
          <p:spPr bwMode="auto">
            <a:xfrm>
              <a:off x="48" y="1488"/>
              <a:ext cx="1344" cy="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marL="342900" indent="-342900" eaLnBrk="1" hangingPunct="1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None/>
                <a:defRPr/>
              </a:pPr>
              <a:r>
                <a:rPr lang="sr-Latn-CS" sz="1600" b="1" u="none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1. Rastući troškovi</a:t>
              </a:r>
              <a:endParaRPr lang="en-US" sz="1600" b="1" u="none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endParaRP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143000" y="1981200"/>
            <a:ext cx="7370763" cy="4114800"/>
          </a:xfrm>
          <a:noFill/>
        </p:spPr>
      </p:pic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04800"/>
            <a:ext cx="8763000" cy="1431925"/>
          </a:xfrm>
        </p:spPr>
        <p:txBody>
          <a:bodyPr/>
          <a:lstStyle/>
          <a:p>
            <a:pPr eaLnBrk="1" hangingPunct="1">
              <a:defRPr/>
            </a:pPr>
            <a:r>
              <a:rPr lang="sr-Latn-CS" sz="4000" dirty="0"/>
              <a:t>Granica proizvodnih mogućnosti</a:t>
            </a:r>
            <a:endParaRPr lang="en-US" sz="3600" dirty="0">
              <a:solidFill>
                <a:schemeClr val="hlink"/>
              </a:solidFill>
            </a:endParaRPr>
          </a:p>
        </p:txBody>
      </p:sp>
      <p:sp>
        <p:nvSpPr>
          <p:cNvPr id="57349" name="Rectangle 5"/>
          <p:cNvSpPr>
            <a:spLocks noChangeArrowheads="1"/>
          </p:cNvSpPr>
          <p:nvPr/>
        </p:nvSpPr>
        <p:spPr bwMode="auto">
          <a:xfrm>
            <a:off x="457200" y="5638800"/>
            <a:ext cx="9296400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>
              <a:defRPr/>
            </a:pPr>
            <a:r>
              <a:rPr lang="sr-Latn-CS" sz="3200" b="1" u="none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Opet negativan nagib, ali više nije prava</a:t>
            </a:r>
            <a:endParaRPr lang="en-US" sz="3200" b="1" u="none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1C2AEDA-6BDA-4060-A2EB-A73250C79E52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618" y="2001253"/>
            <a:ext cx="7627145" cy="411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/>
              <a:t>Granica proizvodnje</a:t>
            </a:r>
            <a:endParaRPr lang="en-US"/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US" sz="2400" dirty="0" err="1">
                <a:effectLst/>
              </a:rPr>
              <a:t>strelice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usmerene</a:t>
            </a:r>
            <a:r>
              <a:rPr lang="en-US" sz="2400" dirty="0">
                <a:effectLst/>
              </a:rPr>
              <a:t> na</a:t>
            </a:r>
            <a:r>
              <a:rPr lang="sr-Latn-CS" sz="2400" dirty="0">
                <a:effectLst/>
              </a:rPr>
              <a:t>niže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sve</a:t>
            </a:r>
            <a:r>
              <a:rPr lang="sr-Latn-CS" sz="2400" dirty="0">
                <a:effectLst/>
              </a:rPr>
              <a:t> su duže </a:t>
            </a:r>
            <a:endParaRPr lang="en-US" sz="2400" dirty="0">
              <a:effectLst/>
            </a:endParaRPr>
          </a:p>
          <a:p>
            <a:pPr eaLnBrk="1" hangingPunct="1">
              <a:lnSpc>
                <a:spcPct val="80000"/>
              </a:lnSpc>
              <a:defRPr/>
            </a:pPr>
            <a:endParaRPr lang="sr-Latn-CS" sz="2400" dirty="0">
              <a:effectLst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n-US" sz="2400" dirty="0" err="1">
                <a:effectLst/>
              </a:rPr>
              <a:t>Konkavnost</a:t>
            </a:r>
            <a:r>
              <a:rPr lang="sr-Latn-CS" sz="2400" dirty="0">
                <a:effectLst/>
              </a:rPr>
              <a:t>  </a:t>
            </a:r>
            <a:r>
              <a:rPr lang="en-US" sz="2400" dirty="0" err="1">
                <a:effectLst/>
              </a:rPr>
              <a:t>odražava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rastuće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oportunitetne</a:t>
            </a:r>
            <a:r>
              <a:rPr lang="en-US" sz="2400" dirty="0">
                <a:effectLst/>
              </a:rPr>
              <a:t> troškove</a:t>
            </a:r>
            <a:r>
              <a:rPr lang="sr-Latn-CS" sz="2400" dirty="0">
                <a:effectLst/>
              </a:rPr>
              <a:t> 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000" dirty="0">
                <a:effectLst/>
              </a:rPr>
              <a:t>u </a:t>
            </a:r>
            <a:r>
              <a:rPr lang="en-US" sz="2000" dirty="0" err="1">
                <a:effectLst/>
              </a:rPr>
              <a:t>svakoj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zemlji</a:t>
            </a:r>
            <a:endParaRPr lang="sr-Latn-CS" sz="2000" dirty="0">
              <a:effectLst/>
            </a:endParaRP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000" dirty="0" err="1">
                <a:effectLst/>
              </a:rPr>
              <a:t>kod</a:t>
            </a:r>
            <a:r>
              <a:rPr lang="en-US" sz="2000" dirty="0">
                <a:effectLst/>
              </a:rPr>
              <a:t> </a:t>
            </a:r>
            <a:r>
              <a:rPr lang="en-US" sz="2000" i="1" dirty="0" err="1">
                <a:effectLst/>
              </a:rPr>
              <a:t>oba</a:t>
            </a:r>
            <a:r>
              <a:rPr lang="en-US" sz="2000" i="1" dirty="0">
                <a:effectLst/>
              </a:rPr>
              <a:t> </a:t>
            </a:r>
            <a:r>
              <a:rPr lang="en-US" sz="2000" dirty="0" err="1">
                <a:effectLst/>
              </a:rPr>
              <a:t>proizvoda</a:t>
            </a:r>
            <a:r>
              <a:rPr lang="en-US" sz="2000" dirty="0">
                <a:effectLst/>
              </a:rPr>
              <a:t>.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sz="2400" dirty="0"/>
          </a:p>
        </p:txBody>
      </p:sp>
      <p:pic>
        <p:nvPicPr>
          <p:cNvPr id="13316" name="Picture 6"/>
          <p:cNvPicPr>
            <a:picLocks noGrp="1" noChangeAspect="1" noChangeArrowheads="1"/>
          </p:cNvPicPr>
          <p:nvPr>
            <p:ph type="body" sz="half" idx="2"/>
          </p:nvPr>
        </p:nvPicPr>
        <p:blipFill>
          <a:blip r:embed="rId2" cstate="print"/>
          <a:srcRect t="35286" r="39400"/>
          <a:stretch>
            <a:fillRect/>
          </a:stretch>
        </p:blipFill>
        <p:spPr>
          <a:xfrm>
            <a:off x="4800600" y="3476625"/>
            <a:ext cx="4114800" cy="2185988"/>
          </a:xfr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/>
              <a:t>3 stvari treba zapamtiti!</a:t>
            </a:r>
            <a:endParaRPr lang="en-US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90600" y="1981200"/>
            <a:ext cx="3962400" cy="4114800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AutoNum type="arabicPeriod"/>
              <a:defRPr/>
            </a:pPr>
            <a:r>
              <a:rPr lang="en-US" sz="2400" dirty="0">
                <a:effectLst/>
              </a:rPr>
              <a:t>GST </a:t>
            </a:r>
            <a:r>
              <a:rPr lang="sr-Latn-CS" sz="2400" dirty="0">
                <a:effectLst/>
              </a:rPr>
              <a:t>– </a:t>
            </a:r>
            <a:r>
              <a:rPr lang="en-US" sz="2400" dirty="0" err="1">
                <a:effectLst/>
              </a:rPr>
              <a:t>predstavlja</a:t>
            </a:r>
            <a:r>
              <a:rPr lang="en-US" sz="2400" dirty="0">
                <a:effectLst/>
              </a:rPr>
              <a:t> samo </a:t>
            </a:r>
            <a:r>
              <a:rPr lang="en-US" sz="2400" dirty="0" err="1">
                <a:effectLst/>
              </a:rPr>
              <a:t>drugo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ime</a:t>
            </a:r>
            <a:r>
              <a:rPr lang="en-US" sz="2400" dirty="0">
                <a:effectLst/>
              </a:rPr>
              <a:t> za oportunitetni </a:t>
            </a:r>
            <a:r>
              <a:rPr lang="en-US" sz="2400" dirty="0" err="1">
                <a:effectLst/>
              </a:rPr>
              <a:t>trošak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proizvodnje</a:t>
            </a:r>
            <a:r>
              <a:rPr lang="en-US" sz="2400" dirty="0">
                <a:effectLst/>
              </a:rPr>
              <a:t> X </a:t>
            </a:r>
            <a:endParaRPr lang="sr-Latn-CS" sz="2400" dirty="0">
              <a:effectLst/>
            </a:endParaRP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AutoNum type="arabicPeriod"/>
              <a:defRPr/>
            </a:pPr>
            <a:endParaRPr lang="sr-Latn-CS" sz="2400" dirty="0">
              <a:effectLst/>
            </a:endParaRP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AutoNum type="arabicPeriod"/>
              <a:defRPr/>
            </a:pPr>
            <a:r>
              <a:rPr lang="en-US" sz="2400" dirty="0" err="1">
                <a:effectLst/>
              </a:rPr>
              <a:t>određena</a:t>
            </a:r>
            <a:r>
              <a:rPr lang="en-US" sz="2400" dirty="0">
                <a:effectLst/>
              </a:rPr>
              <a:t> je</a:t>
            </a:r>
            <a:r>
              <a:rPr lang="sr-Latn-CS" sz="2400" dirty="0">
                <a:effectLst/>
              </a:rPr>
              <a:t>          </a:t>
            </a:r>
            <a:r>
              <a:rPr lang="en-US" sz="2400" dirty="0">
                <a:effectLst/>
              </a:rPr>
              <a:t> </a:t>
            </a:r>
            <a:r>
              <a:rPr lang="en-US" sz="2400" i="1" dirty="0" err="1">
                <a:effectLst/>
              </a:rPr>
              <a:t>nagibom</a:t>
            </a:r>
            <a:r>
              <a:rPr lang="en-US" sz="2400" i="1" dirty="0">
                <a:effectLst/>
              </a:rPr>
              <a:t> </a:t>
            </a:r>
            <a:r>
              <a:rPr lang="en-US" sz="2400" dirty="0" err="1">
                <a:effectLst/>
              </a:rPr>
              <a:t>granice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proizvodnje</a:t>
            </a:r>
            <a:r>
              <a:rPr lang="sr-Latn-CS" sz="2400" dirty="0">
                <a:effectLst/>
              </a:rPr>
              <a:t>               </a:t>
            </a:r>
            <a:r>
              <a:rPr lang="en-US" sz="2400" b="1" u="sng" dirty="0">
                <a:effectLst/>
              </a:rPr>
              <a:t>u </a:t>
            </a:r>
            <a:r>
              <a:rPr lang="en-US" sz="2400" b="1" u="sng" dirty="0" err="1">
                <a:effectLst/>
              </a:rPr>
              <a:t>tački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proizvodnje</a:t>
            </a:r>
            <a:r>
              <a:rPr lang="en-US" sz="2400" dirty="0">
                <a:effectLst/>
              </a:rPr>
              <a:t>.</a:t>
            </a:r>
            <a:endParaRPr lang="sr-Latn-CS" sz="2400" dirty="0">
              <a:effectLst/>
            </a:endParaRP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AutoNum type="arabicPeriod"/>
              <a:defRPr/>
            </a:pPr>
            <a:endParaRPr lang="sr-Latn-CS" sz="2400" dirty="0">
              <a:effectLst/>
            </a:endParaRP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AutoNum type="arabicPeriod"/>
              <a:defRPr/>
            </a:pPr>
            <a:r>
              <a:rPr lang="en-US" sz="2400" dirty="0" err="1">
                <a:effectLst/>
              </a:rPr>
              <a:t>apsolutn</a:t>
            </a:r>
            <a:r>
              <a:rPr lang="sr-Latn-CS" sz="2400" dirty="0">
                <a:effectLst/>
              </a:rPr>
              <a:t>a vrednost se gleda</a:t>
            </a:r>
            <a:endParaRPr lang="en-US" sz="2400" dirty="0">
              <a:effectLst/>
            </a:endParaRPr>
          </a:p>
          <a:p>
            <a:pPr marL="609600" indent="-609600" eaLnBrk="1" hangingPunct="1">
              <a:lnSpc>
                <a:spcPct val="90000"/>
              </a:lnSpc>
              <a:defRPr/>
            </a:pPr>
            <a:endParaRPr lang="en-US" sz="2400" dirty="0"/>
          </a:p>
        </p:txBody>
      </p:sp>
      <p:grpSp>
        <p:nvGrpSpPr>
          <p:cNvPr id="14340" name="Group 11"/>
          <p:cNvGrpSpPr>
            <a:grpSpLocks/>
          </p:cNvGrpSpPr>
          <p:nvPr/>
        </p:nvGrpSpPr>
        <p:grpSpPr bwMode="auto">
          <a:xfrm>
            <a:off x="4572000" y="2133600"/>
            <a:ext cx="4267200" cy="2987676"/>
            <a:chOff x="4343400" y="2357438"/>
            <a:chExt cx="4648200" cy="2595562"/>
          </a:xfrm>
        </p:grpSpPr>
        <p:grpSp>
          <p:nvGrpSpPr>
            <p:cNvPr id="14341" name="Group 6"/>
            <p:cNvGrpSpPr>
              <a:grpSpLocks/>
            </p:cNvGrpSpPr>
            <p:nvPr/>
          </p:nvGrpSpPr>
          <p:grpSpPr bwMode="auto">
            <a:xfrm>
              <a:off x="4343400" y="2357438"/>
              <a:ext cx="4648200" cy="2595562"/>
              <a:chOff x="2832" y="1344"/>
              <a:chExt cx="2928" cy="1635"/>
            </a:xfrm>
          </p:grpSpPr>
          <p:pic>
            <p:nvPicPr>
              <p:cNvPr id="14344" name="Picture 7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t="35286" r="39400"/>
              <a:stretch>
                <a:fillRect/>
              </a:stretch>
            </p:blipFill>
            <p:spPr bwMode="auto">
              <a:xfrm>
                <a:off x="2832" y="1344"/>
                <a:ext cx="2928" cy="16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4345" name="Oval 8"/>
              <p:cNvSpPr>
                <a:spLocks noChangeArrowheads="1"/>
              </p:cNvSpPr>
              <p:nvPr/>
            </p:nvSpPr>
            <p:spPr bwMode="auto">
              <a:xfrm>
                <a:off x="3840" y="1728"/>
                <a:ext cx="288" cy="192"/>
              </a:xfrm>
              <a:prstGeom prst="ellips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4342" name="Line 9"/>
            <p:cNvSpPr>
              <a:spLocks noChangeShapeType="1"/>
            </p:cNvSpPr>
            <p:nvPr/>
          </p:nvSpPr>
          <p:spPr bwMode="auto">
            <a:xfrm flipV="1">
              <a:off x="5029200" y="3276600"/>
              <a:ext cx="990600" cy="0"/>
            </a:xfrm>
            <a:prstGeom prst="line">
              <a:avLst/>
            </a:prstGeom>
            <a:noFill/>
            <a:ln w="57150">
              <a:solidFill>
                <a:srgbClr val="FF33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343" name="Line 10"/>
            <p:cNvSpPr>
              <a:spLocks noChangeShapeType="1"/>
            </p:cNvSpPr>
            <p:nvPr/>
          </p:nvSpPr>
          <p:spPr bwMode="auto">
            <a:xfrm flipH="1" flipV="1">
              <a:off x="5029200" y="3048000"/>
              <a:ext cx="0" cy="228600"/>
            </a:xfrm>
            <a:prstGeom prst="line">
              <a:avLst/>
            </a:prstGeom>
            <a:noFill/>
            <a:ln w="57150">
              <a:solidFill>
                <a:srgbClr val="FF33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 dirty="0"/>
              <a:t>Otkuda rastući troškovi</a:t>
            </a:r>
            <a:br>
              <a:rPr lang="sr-Latn-CS" dirty="0"/>
            </a:b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5539" name="Rectangle 3"/>
              <p:cNvSpPr>
                <a:spLocks noGrp="1" noChangeArrowheads="1"/>
              </p:cNvSpPr>
              <p:nvPr>
                <p:ph type="body" idx="4294967295"/>
              </p:nvPr>
            </p:nvSpPr>
            <p:spPr>
              <a:xfrm>
                <a:off x="381000" y="1981200"/>
                <a:ext cx="4267200" cy="4114800"/>
              </a:xfrm>
            </p:spPr>
            <p:txBody>
              <a:bodyPr/>
              <a:lstStyle/>
              <a:p>
                <a:pPr marL="0" indent="0" eaLnBrk="1" hangingPunct="1">
                  <a:buNone/>
                  <a:defRPr/>
                </a:pPr>
                <a:r>
                  <a:rPr lang="en-US" sz="2800" dirty="0">
                    <a:effectLst/>
                  </a:rPr>
                  <a:t>nagib, </a:t>
                </a:r>
                <a:r>
                  <a:rPr lang="en-US" sz="2800" dirty="0" err="1">
                    <a:effectLst/>
                  </a:rPr>
                  <a:t>ili</a:t>
                </a:r>
                <a:endParaRPr lang="en-US" sz="2800" dirty="0">
                  <a:effectLst/>
                </a:endParaRPr>
              </a:p>
              <a:p>
                <a:pPr eaLnBrk="1" hangingPunct="1">
                  <a:buNone/>
                  <a:defRPr/>
                </a:pPr>
                <a:r>
                  <a:rPr lang="en-US" sz="2800" dirty="0">
                    <a:effectLst/>
                  </a:rPr>
                  <a:t>GST</a:t>
                </a:r>
                <a:r>
                  <a:rPr lang="sr-Latn-RS" sz="2800" dirty="0">
                    <a:effectLst/>
                  </a:rPr>
                  <a:t> (</a:t>
                </a:r>
                <a:r>
                  <a:rPr lang="sr-Latn-CS" sz="2800" dirty="0"/>
                  <a:t>granična stopa transformacije</a:t>
                </a:r>
                <a:r>
                  <a:rPr lang="sr-Latn-RS" sz="2800" dirty="0">
                    <a:effectLst/>
                  </a:rPr>
                  <a:t>)</a:t>
                </a:r>
              </a:p>
              <a:p>
                <a:pPr eaLnBrk="1" hangingPunct="1">
                  <a:buNone/>
                  <a:defRPr/>
                </a:pPr>
                <a:r>
                  <a:rPr lang="en-US" sz="2800" dirty="0">
                    <a:effectLst/>
                  </a:rPr>
                  <a:t>u </a:t>
                </a:r>
                <a:r>
                  <a:rPr lang="en-US" sz="2800" dirty="0" err="1">
                    <a:effectLst/>
                  </a:rPr>
                  <a:t>tački</a:t>
                </a:r>
                <a:r>
                  <a:rPr lang="en-US" sz="2800" dirty="0">
                    <a:effectLst/>
                  </a:rPr>
                  <a:t> </a:t>
                </a:r>
                <a:r>
                  <a:rPr lang="en-US" sz="2800" i="1" dirty="0">
                    <a:effectLst/>
                  </a:rPr>
                  <a:t>B </a:t>
                </a:r>
                <a:r>
                  <a:rPr lang="sr-Latn-RS" sz="2800" i="1" dirty="0">
                    <a:effectLst/>
                  </a:rPr>
                  <a:t> </a:t>
                </a:r>
              </a:p>
              <a:p>
                <a:pPr eaLnBrk="1" hangingPunct="1">
                  <a:buNone/>
                  <a:defRPr/>
                </a:pPr>
                <a:r>
                  <a:rPr lang="sr-Latn-RS" sz="1800" i="1" dirty="0">
                    <a:effectLst/>
                  </a:rPr>
                  <a:t>GST</a:t>
                </a:r>
                <a:r>
                  <a:rPr lang="sr-Latn-RS" sz="2800" i="1" dirty="0">
                    <a:effectLst/>
                  </a:rPr>
                  <a:t>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sr-Latn-RS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sr-Latn-RS" i="1" smtClean="0">
                            <a:effectLst/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</m:t>
                        </m:r>
                        <m:r>
                          <a:rPr lang="sr-Latn-RS" b="0" i="1" smtClean="0">
                            <a:effectLst/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𝑋</m:t>
                        </m:r>
                      </m:num>
                      <m:den>
                        <m:r>
                          <a:rPr lang="sr-Latn-RS" b="0" i="1" smtClean="0">
                            <a:effectLst/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sr-Latn-RS" i="1">
                            <a:effectLst/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</m:t>
                        </m:r>
                        <m:r>
                          <a:rPr lang="sr-Latn-RS" b="0" i="1" smtClean="0">
                            <a:effectLst/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𝑌</m:t>
                        </m:r>
                      </m:den>
                    </m:f>
                  </m:oMath>
                </a14:m>
                <a:endParaRPr lang="sr-Latn-RS" sz="2800" dirty="0">
                  <a:effectLst/>
                </a:endParaRPr>
              </a:p>
              <a:p>
                <a:pPr eaLnBrk="1" hangingPunct="1">
                  <a:buNone/>
                  <a:defRPr/>
                </a:pPr>
                <a:endParaRPr lang="sr-Latn-RS" sz="1800" dirty="0">
                  <a:effectLst/>
                </a:endParaRPr>
              </a:p>
              <a:p>
                <a:pPr eaLnBrk="1" hangingPunct="1">
                  <a:buNone/>
                  <a:defRPr/>
                </a:pPr>
                <a:r>
                  <a:rPr lang="en-US" sz="1800" dirty="0" err="1">
                    <a:effectLst/>
                  </a:rPr>
                  <a:t>što</a:t>
                </a:r>
                <a:r>
                  <a:rPr lang="en-US" sz="1800" dirty="0">
                    <a:effectLst/>
                  </a:rPr>
                  <a:t> </a:t>
                </a:r>
                <a:r>
                  <a:rPr lang="en-US" sz="1800" dirty="0" err="1">
                    <a:effectLst/>
                  </a:rPr>
                  <a:t>znači</a:t>
                </a:r>
                <a:r>
                  <a:rPr lang="en-US" sz="1800" dirty="0">
                    <a:effectLst/>
                  </a:rPr>
                  <a:t> da </a:t>
                </a:r>
                <a:r>
                  <a:rPr lang="en-US" sz="1800" dirty="0" err="1">
                    <a:effectLst/>
                  </a:rPr>
                  <a:t>Zemlja</a:t>
                </a:r>
                <a:r>
                  <a:rPr lang="en-US" sz="1800" dirty="0">
                    <a:effectLst/>
                  </a:rPr>
                  <a:t> 1 mora da </a:t>
                </a:r>
                <a:r>
                  <a:rPr lang="en-US" sz="1800" dirty="0" err="1">
                    <a:effectLst/>
                  </a:rPr>
                  <a:t>odustane</a:t>
                </a:r>
                <a:r>
                  <a:rPr lang="sr-Latn-RS" sz="1800" dirty="0">
                    <a:effectLst/>
                  </a:rPr>
                  <a:t> </a:t>
                </a:r>
                <a:r>
                  <a:rPr lang="en-US" sz="1800" dirty="0">
                    <a:effectLst/>
                  </a:rPr>
                  <a:t>od </a:t>
                </a:r>
                <a:r>
                  <a:rPr lang="en-US" sz="1800" dirty="0" err="1">
                    <a:effectLst/>
                  </a:rPr>
                  <a:t>jedne</a:t>
                </a:r>
                <a:r>
                  <a:rPr lang="en-US" sz="1800" dirty="0">
                    <a:effectLst/>
                  </a:rPr>
                  <a:t> </a:t>
                </a:r>
                <a:r>
                  <a:rPr lang="en-US" sz="1800" dirty="0" err="1">
                    <a:effectLst/>
                  </a:rPr>
                  <a:t>jedinice</a:t>
                </a:r>
                <a:r>
                  <a:rPr lang="sr-Latn-CS" sz="1800" dirty="0">
                    <a:effectLst/>
                  </a:rPr>
                  <a:t> </a:t>
                </a:r>
                <a:r>
                  <a:rPr lang="en-US" sz="1800" dirty="0">
                    <a:effectLst/>
                  </a:rPr>
                  <a:t>Y da bi </a:t>
                </a:r>
                <a:r>
                  <a:rPr lang="en-US" sz="1800" dirty="0" err="1">
                    <a:effectLst/>
                  </a:rPr>
                  <a:t>proizvela</a:t>
                </a:r>
                <a:r>
                  <a:rPr lang="en-US" sz="1800" dirty="0">
                    <a:effectLst/>
                  </a:rPr>
                  <a:t> </a:t>
                </a:r>
                <a:r>
                  <a:rPr lang="en-US" sz="1800" dirty="0" err="1">
                    <a:effectLst/>
                  </a:rPr>
                  <a:t>dodatnu</a:t>
                </a:r>
                <a:r>
                  <a:rPr lang="en-US" sz="1800" dirty="0">
                    <a:effectLst/>
                  </a:rPr>
                  <a:t> </a:t>
                </a:r>
                <a:r>
                  <a:rPr lang="en-US" sz="1800" dirty="0" err="1">
                    <a:effectLst/>
                  </a:rPr>
                  <a:t>jedinicu</a:t>
                </a:r>
                <a:r>
                  <a:rPr lang="en-US" sz="1800" dirty="0">
                    <a:effectLst/>
                  </a:rPr>
                  <a:t> X u </a:t>
                </a:r>
                <a:r>
                  <a:rPr lang="en-US" sz="1800" dirty="0" err="1">
                    <a:effectLst/>
                  </a:rPr>
                  <a:t>toj</a:t>
                </a:r>
                <a:r>
                  <a:rPr lang="en-US" sz="1800" dirty="0">
                    <a:effectLst/>
                  </a:rPr>
                  <a:t> </a:t>
                </a:r>
                <a:r>
                  <a:rPr lang="en-US" sz="1800" dirty="0" err="1">
                    <a:effectLst/>
                  </a:rPr>
                  <a:t>tački</a:t>
                </a:r>
                <a:r>
                  <a:rPr lang="en-US" sz="1800" dirty="0">
                    <a:effectLst/>
                  </a:rPr>
                  <a:t>.</a:t>
                </a:r>
              </a:p>
              <a:p>
                <a:pPr eaLnBrk="1" hangingPunct="1">
                  <a:defRPr/>
                </a:pPr>
                <a:endParaRPr lang="en-US" sz="2800" dirty="0"/>
              </a:p>
            </p:txBody>
          </p:sp>
        </mc:Choice>
        <mc:Fallback xmlns="">
          <p:sp>
            <p:nvSpPr>
              <p:cNvPr id="6553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4294967295"/>
              </p:nvPr>
            </p:nvSpPr>
            <p:spPr>
              <a:xfrm>
                <a:off x="381000" y="1981200"/>
                <a:ext cx="4267200" cy="4114800"/>
              </a:xfrm>
              <a:blipFill>
                <a:blip r:embed="rId2"/>
                <a:stretch>
                  <a:fillRect l="-3000" t="-1481" r="-714" b="-22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5364" name="Group 7"/>
          <p:cNvGrpSpPr>
            <a:grpSpLocks/>
          </p:cNvGrpSpPr>
          <p:nvPr/>
        </p:nvGrpSpPr>
        <p:grpSpPr bwMode="auto">
          <a:xfrm>
            <a:off x="4953000" y="2362200"/>
            <a:ext cx="3962400" cy="2595563"/>
            <a:chOff x="2832" y="1344"/>
            <a:chExt cx="2928" cy="1635"/>
          </a:xfrm>
        </p:grpSpPr>
        <p:pic>
          <p:nvPicPr>
            <p:cNvPr id="15367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 t="35286" r="39400"/>
            <a:stretch>
              <a:fillRect/>
            </a:stretch>
          </p:blipFill>
          <p:spPr bwMode="auto">
            <a:xfrm>
              <a:off x="2832" y="1344"/>
              <a:ext cx="2928" cy="16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368" name="Oval 9"/>
            <p:cNvSpPr>
              <a:spLocks noChangeArrowheads="1"/>
            </p:cNvSpPr>
            <p:nvPr/>
          </p:nvSpPr>
          <p:spPr bwMode="auto">
            <a:xfrm>
              <a:off x="3840" y="1728"/>
              <a:ext cx="288" cy="192"/>
            </a:xfrm>
            <a:prstGeom prst="ellipse">
              <a:avLst/>
            </a:prstGeom>
            <a:noFill/>
            <a:ln w="3810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5365" name="Line 10"/>
          <p:cNvSpPr>
            <a:spLocks noChangeShapeType="1"/>
          </p:cNvSpPr>
          <p:nvPr/>
        </p:nvSpPr>
        <p:spPr bwMode="auto">
          <a:xfrm flipV="1">
            <a:off x="7543800" y="4114800"/>
            <a:ext cx="381000" cy="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5366" name="Line 11"/>
          <p:cNvSpPr>
            <a:spLocks noChangeShapeType="1"/>
          </p:cNvSpPr>
          <p:nvPr/>
        </p:nvSpPr>
        <p:spPr bwMode="auto">
          <a:xfrm flipV="1">
            <a:off x="7543800" y="3810000"/>
            <a:ext cx="0" cy="3048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04800"/>
            <a:ext cx="8229600" cy="1431925"/>
          </a:xfrm>
        </p:spPr>
        <p:txBody>
          <a:bodyPr/>
          <a:lstStyle/>
          <a:p>
            <a:pPr eaLnBrk="1" hangingPunct="1"/>
            <a:r>
              <a:rPr lang="en-US" sz="4000" dirty="0">
                <a:effectLst/>
                <a:latin typeface="Verdana" pitchFamily="34" charset="0"/>
              </a:rPr>
              <a:t>Ali</a:t>
            </a:r>
            <a:r>
              <a:rPr lang="sr-Latn-RS" sz="4000" dirty="0">
                <a:effectLst/>
                <a:latin typeface="Verdana" pitchFamily="34" charset="0"/>
              </a:rPr>
              <a:t>, kako nastaju</a:t>
            </a:r>
            <a:r>
              <a:rPr lang="en-US" sz="4000" dirty="0">
                <a:effectLst/>
                <a:latin typeface="Verdana" pitchFamily="34" charset="0"/>
              </a:rPr>
              <a:t>?</a:t>
            </a:r>
            <a:br>
              <a:rPr lang="en-US" sz="4000" b="0" dirty="0">
                <a:effectLst/>
              </a:rPr>
            </a:br>
            <a:endParaRPr lang="en-US" sz="4000" b="0" dirty="0">
              <a:effectLst/>
            </a:endParaRP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981200"/>
            <a:ext cx="8077200" cy="4114800"/>
          </a:xfrm>
        </p:spPr>
        <p:txBody>
          <a:bodyPr/>
          <a:lstStyle/>
          <a:p>
            <a:pPr marL="609600" indent="-609600" eaLnBrk="1" hangingPunct="1">
              <a:defRPr/>
            </a:pPr>
            <a:r>
              <a:rPr lang="sr-Latn-CS" dirty="0">
                <a:effectLst/>
              </a:rPr>
              <a:t>Zato </a:t>
            </a:r>
            <a:r>
              <a:rPr lang="en-US" dirty="0">
                <a:effectLst/>
              </a:rPr>
              <a:t>što </a:t>
            </a:r>
            <a:r>
              <a:rPr lang="en-US" dirty="0" err="1">
                <a:effectLst/>
              </a:rPr>
              <a:t>resursi</a:t>
            </a:r>
            <a:r>
              <a:rPr lang="en-US" dirty="0">
                <a:effectLst/>
              </a:rPr>
              <a:t> </a:t>
            </a:r>
            <a:r>
              <a:rPr lang="sr-Latn-CS" dirty="0">
                <a:effectLst/>
              </a:rPr>
              <a:t>:</a:t>
            </a:r>
          </a:p>
          <a:p>
            <a:pPr marL="990600" lvl="1" indent="-533400" eaLnBrk="1" hangingPunct="1">
              <a:buFontTx/>
              <a:buAutoNum type="arabicParenBoth"/>
              <a:defRPr/>
            </a:pPr>
            <a:r>
              <a:rPr lang="en-US" dirty="0" err="1">
                <a:effectLst/>
              </a:rPr>
              <a:t>nisu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homogeni</a:t>
            </a:r>
            <a:r>
              <a:rPr lang="en-US" dirty="0">
                <a:effectLst/>
              </a:rPr>
              <a:t> </a:t>
            </a:r>
            <a:endParaRPr lang="sr-Latn-CS" dirty="0">
              <a:effectLst/>
            </a:endParaRPr>
          </a:p>
          <a:p>
            <a:pPr marL="990600" lvl="1" indent="-533400" eaLnBrk="1" hangingPunct="1">
              <a:buFontTx/>
              <a:buAutoNum type="arabicParenBoth"/>
              <a:defRPr/>
            </a:pPr>
            <a:r>
              <a:rPr lang="en-US" dirty="0">
                <a:effectLst/>
              </a:rPr>
              <a:t>ne </a:t>
            </a:r>
            <a:r>
              <a:rPr lang="en-US" dirty="0" err="1">
                <a:effectLst/>
              </a:rPr>
              <a:t>upotrebljavaju</a:t>
            </a:r>
            <a:r>
              <a:rPr lang="en-US" dirty="0">
                <a:effectLst/>
              </a:rPr>
              <a:t> se u </a:t>
            </a:r>
            <a:r>
              <a:rPr lang="en-US" i="1" dirty="0" err="1">
                <a:effectLst/>
              </a:rPr>
              <a:t>istim</a:t>
            </a:r>
            <a:r>
              <a:rPr lang="en-US" i="1" dirty="0">
                <a:effectLst/>
              </a:rPr>
              <a:t> </a:t>
            </a:r>
            <a:r>
              <a:rPr lang="en-US" dirty="0" err="1">
                <a:effectLst/>
              </a:rPr>
              <a:t>proporcijama</a:t>
            </a:r>
            <a:endParaRPr lang="en-US" dirty="0">
              <a:effectLst/>
            </a:endParaRPr>
          </a:p>
          <a:p>
            <a:pPr marL="609600" indent="-609600" eaLnBrk="1" hangingPunct="1">
              <a:defRPr/>
            </a:pPr>
            <a:endParaRPr lang="en-US" dirty="0"/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1447800" y="3733800"/>
            <a:ext cx="6858000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sr-Latn-CS" b="1" u="none" dirty="0"/>
          </a:p>
          <a:p>
            <a:r>
              <a:rPr lang="sr-Latn-CS" b="1" u="none" dirty="0"/>
              <a:t>Ako je zemljište bolje za žito</a:t>
            </a:r>
          </a:p>
          <a:p>
            <a:r>
              <a:rPr lang="en-US" b="1" u="none" dirty="0" err="1"/>
              <a:t>ali</a:t>
            </a:r>
            <a:r>
              <a:rPr lang="en-US" b="1" u="none" dirty="0"/>
              <a:t> </a:t>
            </a:r>
            <a:r>
              <a:rPr lang="sr-Latn-CS" b="1" u="none" dirty="0"/>
              <a:t>zemlja </a:t>
            </a:r>
            <a:r>
              <a:rPr lang="en-US" b="1" u="none" dirty="0" err="1"/>
              <a:t>želi</a:t>
            </a:r>
            <a:r>
              <a:rPr lang="en-US" b="1" u="none" dirty="0"/>
              <a:t> da se </a:t>
            </a:r>
            <a:r>
              <a:rPr lang="en-US" b="1" u="none" dirty="0" err="1"/>
              <a:t>koncentriše</a:t>
            </a:r>
            <a:r>
              <a:rPr lang="en-US" b="1" u="none" dirty="0"/>
              <a:t> </a:t>
            </a:r>
            <a:r>
              <a:rPr lang="en-US" b="1" u="none" dirty="0" err="1"/>
              <a:t>na</a:t>
            </a:r>
            <a:r>
              <a:rPr lang="en-US" b="1" u="none" dirty="0"/>
              <a:t> </a:t>
            </a:r>
            <a:r>
              <a:rPr lang="en-US" b="1" u="none" dirty="0" err="1"/>
              <a:t>proizvodnju</a:t>
            </a:r>
            <a:r>
              <a:rPr lang="en-US" b="1" u="none" dirty="0"/>
              <a:t> </a:t>
            </a:r>
            <a:r>
              <a:rPr lang="en-US" b="1" u="none" dirty="0" err="1"/>
              <a:t>mleka</a:t>
            </a:r>
            <a:r>
              <a:rPr lang="en-US" b="1" u="none" dirty="0"/>
              <a:t>.</a:t>
            </a:r>
            <a:r>
              <a:rPr lang="sr-Latn-CS" b="1" u="none" dirty="0"/>
              <a:t> </a:t>
            </a:r>
          </a:p>
          <a:p>
            <a:endParaRPr lang="sr-Latn-CS" b="1" u="none" dirty="0"/>
          </a:p>
          <a:p>
            <a:r>
              <a:rPr lang="en-US" b="1" u="none" dirty="0" err="1"/>
              <a:t>Menjajući</a:t>
            </a:r>
            <a:r>
              <a:rPr lang="en-US" b="1" u="none" dirty="0"/>
              <a:t> </a:t>
            </a:r>
            <a:r>
              <a:rPr lang="en-US" b="1" u="none" dirty="0" err="1"/>
              <a:t>namenu</a:t>
            </a:r>
            <a:r>
              <a:rPr lang="en-US" b="1" u="none" dirty="0"/>
              <a:t> </a:t>
            </a:r>
            <a:r>
              <a:rPr lang="en-US" b="1" u="none" dirty="0" err="1"/>
              <a:t>zemlja</a:t>
            </a:r>
            <a:r>
              <a:rPr lang="en-US" b="1" u="none" dirty="0"/>
              <a:t> </a:t>
            </a:r>
            <a:r>
              <a:rPr lang="en-US" b="1" u="none" dirty="0" err="1"/>
              <a:t>će</a:t>
            </a:r>
            <a:r>
              <a:rPr lang="en-US" b="1" u="none" dirty="0"/>
              <a:t> </a:t>
            </a:r>
            <a:r>
              <a:rPr lang="sr-Latn-RS" b="1" u="none" dirty="0"/>
              <a:t>inicijalno </a:t>
            </a:r>
            <a:r>
              <a:rPr lang="en-US" b="1" u="none" dirty="0" err="1"/>
              <a:t>odustati</a:t>
            </a:r>
            <a:r>
              <a:rPr lang="en-US" b="1" u="none" dirty="0"/>
              <a:t> od </a:t>
            </a:r>
            <a:r>
              <a:rPr lang="en-US" b="1" u="none" dirty="0" err="1"/>
              <a:t>vrlo</a:t>
            </a:r>
            <a:r>
              <a:rPr lang="en-US" b="1" u="none" dirty="0"/>
              <a:t> </a:t>
            </a:r>
            <a:r>
              <a:rPr lang="en-US" b="1" u="none" dirty="0" err="1"/>
              <a:t>malo</a:t>
            </a:r>
            <a:r>
              <a:rPr lang="en-US" b="1" u="none" dirty="0"/>
              <a:t> </a:t>
            </a:r>
            <a:r>
              <a:rPr lang="en-US" b="1" u="none" dirty="0" err="1"/>
              <a:t>žita</a:t>
            </a:r>
            <a:r>
              <a:rPr lang="en-US" b="1" u="none" dirty="0"/>
              <a:t> </a:t>
            </a:r>
            <a:endParaRPr lang="sr-Latn-RS" b="1" u="none" dirty="0"/>
          </a:p>
          <a:p>
            <a:endParaRPr lang="sr-Latn-RS" b="1" u="none" dirty="0"/>
          </a:p>
          <a:p>
            <a:r>
              <a:rPr lang="en-US" b="1" u="none" dirty="0"/>
              <a:t>a </a:t>
            </a:r>
            <a:r>
              <a:rPr lang="en-US" b="1" u="none" dirty="0" err="1"/>
              <a:t>za</a:t>
            </a:r>
            <a:r>
              <a:rPr lang="en-US" b="1" u="none" dirty="0"/>
              <a:t> </a:t>
            </a:r>
            <a:r>
              <a:rPr lang="en-US" b="1" u="none" dirty="0" err="1"/>
              <a:t>uzvrat</a:t>
            </a:r>
            <a:r>
              <a:rPr lang="en-US" b="1" u="none" dirty="0"/>
              <a:t> </a:t>
            </a:r>
            <a:r>
              <a:rPr lang="en-US" b="1" u="none" dirty="0" err="1"/>
              <a:t>će</a:t>
            </a:r>
            <a:r>
              <a:rPr lang="en-US" b="1" u="none" dirty="0"/>
              <a:t> </a:t>
            </a:r>
            <a:r>
              <a:rPr lang="en-US" b="1" u="none" dirty="0" err="1"/>
              <a:t>dobiti</a:t>
            </a:r>
            <a:r>
              <a:rPr lang="en-US" b="1" u="none" dirty="0"/>
              <a:t> </a:t>
            </a:r>
            <a:r>
              <a:rPr lang="en-US" b="1" u="none" dirty="0" err="1"/>
              <a:t>veliku</a:t>
            </a:r>
            <a:r>
              <a:rPr lang="en-US" b="1" u="none" dirty="0"/>
              <a:t> </a:t>
            </a:r>
            <a:r>
              <a:rPr lang="en-US" b="1" u="none" dirty="0" err="1"/>
              <a:t>količinu</a:t>
            </a:r>
            <a:r>
              <a:rPr lang="en-US" b="1" u="none" dirty="0"/>
              <a:t> </a:t>
            </a:r>
            <a:r>
              <a:rPr lang="en-US" b="1" u="none" dirty="0" err="1"/>
              <a:t>mleka</a:t>
            </a:r>
            <a:r>
              <a:rPr lang="en-US" b="1" u="none" dirty="0"/>
              <a:t>.</a:t>
            </a:r>
            <a:r>
              <a:rPr lang="sr-Latn-CS" b="1" u="none" dirty="0"/>
              <a:t> </a:t>
            </a:r>
            <a:r>
              <a:rPr lang="en-US" b="1" u="none" dirty="0"/>
              <a:t>Ali </a:t>
            </a:r>
            <a:r>
              <a:rPr lang="en-US" b="1" u="none" dirty="0" err="1"/>
              <a:t>ako</a:t>
            </a:r>
            <a:r>
              <a:rPr lang="en-US" b="1" u="none" dirty="0"/>
              <a:t> se </a:t>
            </a:r>
            <a:r>
              <a:rPr lang="en-US" b="1" u="none" dirty="0" err="1"/>
              <a:t>ovaj</a:t>
            </a:r>
            <a:r>
              <a:rPr lang="en-US" b="1" u="none" dirty="0"/>
              <a:t> </a:t>
            </a:r>
            <a:r>
              <a:rPr lang="en-US" b="1" u="none" dirty="0" err="1"/>
              <a:t>proces</a:t>
            </a:r>
            <a:r>
              <a:rPr lang="en-US" b="1" u="none" dirty="0"/>
              <a:t> </a:t>
            </a:r>
            <a:r>
              <a:rPr lang="en-US" b="1" u="none" dirty="0" err="1"/>
              <a:t>nastavi</a:t>
            </a:r>
            <a:r>
              <a:rPr lang="sr-Latn-CS" b="1" u="none" dirty="0"/>
              <a:t>...</a:t>
            </a:r>
            <a:r>
              <a:rPr lang="en-US" b="1" u="none" dirty="0"/>
              <a:t> </a:t>
            </a:r>
            <a:r>
              <a:rPr lang="en-US" b="1" u="none" dirty="0" err="1">
                <a:latin typeface="Tahoma" pitchFamily="34" charset="0"/>
              </a:rPr>
              <a:t>granica</a:t>
            </a:r>
            <a:r>
              <a:rPr lang="en-US" b="1" u="none" dirty="0">
                <a:latin typeface="Tahoma" pitchFamily="34" charset="0"/>
              </a:rPr>
              <a:t> </a:t>
            </a:r>
            <a:r>
              <a:rPr lang="en-US" b="1" u="none" dirty="0" err="1">
                <a:latin typeface="Tahoma" pitchFamily="34" charset="0"/>
              </a:rPr>
              <a:t>proizvodnje</a:t>
            </a:r>
            <a:r>
              <a:rPr lang="en-US" b="1" u="none" dirty="0">
                <a:latin typeface="Tahoma" pitchFamily="34" charset="0"/>
              </a:rPr>
              <a:t> </a:t>
            </a:r>
            <a:r>
              <a:rPr lang="sr-Latn-CS" b="1" u="none" dirty="0">
                <a:latin typeface="Tahoma" pitchFamily="34" charset="0"/>
              </a:rPr>
              <a:t>posta</a:t>
            </a:r>
            <a:r>
              <a:rPr lang="en-US" b="1" u="none" dirty="0" err="1">
                <a:latin typeface="Tahoma" pitchFamily="34" charset="0"/>
              </a:rPr>
              <a:t>će</a:t>
            </a:r>
            <a:r>
              <a:rPr lang="sr-Latn-CS" b="1" u="none" dirty="0">
                <a:latin typeface="Tahoma" pitchFamily="34" charset="0"/>
              </a:rPr>
              <a:t> </a:t>
            </a:r>
            <a:r>
              <a:rPr lang="en-US" b="1" u="none" dirty="0" err="1">
                <a:latin typeface="Tahoma" pitchFamily="34" charset="0"/>
              </a:rPr>
              <a:t>konkavna</a:t>
            </a:r>
            <a:endParaRPr lang="en-US" b="1" u="none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 dirty="0"/>
              <a:t>Vrednost GST – MRT</a:t>
            </a:r>
            <a:br>
              <a:rPr lang="sr-Latn-CS" sz="1400" dirty="0"/>
            </a:br>
            <a:r>
              <a:rPr lang="sr-Latn-CS" sz="1400" dirty="0"/>
              <a:t>granična stopa transformacije – marginal rate of transformation</a:t>
            </a:r>
            <a:endParaRPr lang="en-US" dirty="0"/>
          </a:p>
        </p:txBody>
      </p:sp>
      <p:sp>
        <p:nvSpPr>
          <p:cNvPr id="66565" name="Rectangle 5"/>
          <p:cNvSpPr>
            <a:spLocks noGrp="1" noChangeArrowheads="1"/>
          </p:cNvSpPr>
          <p:nvPr>
            <p:ph sz="half" idx="1"/>
          </p:nvPr>
        </p:nvSpPr>
        <p:spPr>
          <a:xfrm>
            <a:off x="228600" y="1981200"/>
            <a:ext cx="4533900" cy="41148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err="1">
                <a:effectLst/>
              </a:rPr>
              <a:t>pomeranje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iz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Tačke</a:t>
            </a:r>
            <a:r>
              <a:rPr lang="en-US" dirty="0">
                <a:effectLst/>
              </a:rPr>
              <a:t> </a:t>
            </a:r>
            <a:r>
              <a:rPr lang="en-US" i="1" dirty="0">
                <a:effectLst/>
              </a:rPr>
              <a:t>A </a:t>
            </a:r>
            <a:r>
              <a:rPr lang="en-US" dirty="0" err="1">
                <a:effectLst/>
              </a:rPr>
              <a:t>prema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tački</a:t>
            </a:r>
            <a:r>
              <a:rPr lang="en-US" dirty="0">
                <a:effectLst/>
              </a:rPr>
              <a:t> </a:t>
            </a:r>
            <a:r>
              <a:rPr lang="en-US" i="1" dirty="0">
                <a:effectLst/>
              </a:rPr>
              <a:t>B </a:t>
            </a:r>
            <a:r>
              <a:rPr lang="sr-Latn-CS" i="1" dirty="0">
                <a:effectLst/>
              </a:rPr>
              <a:t> </a:t>
            </a:r>
            <a:r>
              <a:rPr lang="en-US" dirty="0" err="1">
                <a:effectLst/>
              </a:rPr>
              <a:t>po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granici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proizvodnje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Zemlje</a:t>
            </a:r>
            <a:r>
              <a:rPr lang="sr-Latn-CS" dirty="0">
                <a:effectLst/>
              </a:rPr>
              <a:t> </a:t>
            </a:r>
            <a:r>
              <a:rPr lang="en-US" dirty="0">
                <a:effectLst/>
              </a:rPr>
              <a:t>1 </a:t>
            </a:r>
            <a:r>
              <a:rPr lang="en-US" dirty="0" err="1">
                <a:effectLst/>
              </a:rPr>
              <a:t>znači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porast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nagiba</a:t>
            </a:r>
            <a:endParaRPr lang="sr-Latn-RS" dirty="0">
              <a:effectLst/>
            </a:endParaRPr>
          </a:p>
          <a:p>
            <a:pPr eaLnBrk="1" hangingPunct="1">
              <a:defRPr/>
            </a:pPr>
            <a:r>
              <a:rPr lang="en-US" dirty="0">
                <a:effectLst/>
              </a:rPr>
              <a:t> (GST</a:t>
            </a:r>
            <a:r>
              <a:rPr lang="sr-Latn-RS" dirty="0">
                <a:effectLst/>
              </a:rPr>
              <a:t>, eng. </a:t>
            </a:r>
            <a:r>
              <a:rPr lang="sr-Latn-CS" dirty="0">
                <a:effectLst/>
              </a:rPr>
              <a:t>MRT </a:t>
            </a:r>
            <a:r>
              <a:rPr lang="en-US" dirty="0">
                <a:effectLst/>
              </a:rPr>
              <a:t>)</a:t>
            </a:r>
            <a:endParaRPr lang="sr-Latn-RS" dirty="0">
              <a:effectLst/>
            </a:endParaRPr>
          </a:p>
          <a:p>
            <a:pPr eaLnBrk="1" hangingPunct="1">
              <a:defRPr/>
            </a:pP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sa</a:t>
            </a:r>
            <a:r>
              <a:rPr lang="en-US" dirty="0">
                <a:effectLst/>
              </a:rPr>
              <a:t> ¼ (</a:t>
            </a:r>
            <a:r>
              <a:rPr lang="en-US" i="1" dirty="0">
                <a:effectLst/>
              </a:rPr>
              <a:t>A</a:t>
            </a:r>
            <a:r>
              <a:rPr lang="en-US" dirty="0">
                <a:effectLst/>
              </a:rPr>
              <a:t>) </a:t>
            </a:r>
            <a:r>
              <a:rPr lang="en-US" dirty="0" err="1">
                <a:effectLst/>
              </a:rPr>
              <a:t>na</a:t>
            </a:r>
            <a:r>
              <a:rPr lang="en-US" dirty="0">
                <a:effectLst/>
              </a:rPr>
              <a:t> 1 (</a:t>
            </a:r>
            <a:r>
              <a:rPr lang="en-US" i="1" dirty="0">
                <a:effectLst/>
              </a:rPr>
              <a:t>B</a:t>
            </a:r>
            <a:r>
              <a:rPr lang="en-US" dirty="0">
                <a:effectLst/>
              </a:rPr>
              <a:t>) </a:t>
            </a:r>
            <a:endParaRPr lang="sr-Latn-CS" dirty="0">
              <a:effectLst/>
            </a:endParaRPr>
          </a:p>
          <a:p>
            <a:pPr eaLnBrk="1" hangingPunct="1">
              <a:defRPr/>
            </a:pPr>
            <a:r>
              <a:rPr lang="en-US" dirty="0" err="1">
                <a:effectLst/>
              </a:rPr>
              <a:t>odražava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činjenicu</a:t>
            </a:r>
            <a:endParaRPr lang="en-US" dirty="0">
              <a:effectLst/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sr-Latn-CS" dirty="0">
                <a:effectLst/>
              </a:rPr>
              <a:t>r</a:t>
            </a:r>
            <a:r>
              <a:rPr lang="en-US" dirty="0" err="1">
                <a:effectLst/>
              </a:rPr>
              <a:t>astućih</a:t>
            </a:r>
            <a:r>
              <a:rPr lang="sr-Latn-CS" dirty="0">
                <a:effectLst/>
              </a:rPr>
              <a:t> </a:t>
            </a:r>
            <a:r>
              <a:rPr lang="en-US" dirty="0" err="1">
                <a:effectLst/>
              </a:rPr>
              <a:t>oportunitetnih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troškova</a:t>
            </a:r>
            <a:r>
              <a:rPr lang="en-US" dirty="0">
                <a:effectLst/>
              </a:rPr>
              <a:t> u </a:t>
            </a:r>
            <a:r>
              <a:rPr lang="en-US" dirty="0" err="1">
                <a:effectLst/>
              </a:rPr>
              <a:t>proizvodnji</a:t>
            </a:r>
            <a:r>
              <a:rPr lang="en-US" dirty="0">
                <a:effectLst/>
              </a:rPr>
              <a:t> X.</a:t>
            </a:r>
          </a:p>
          <a:p>
            <a:pPr eaLnBrk="1" hangingPunct="1">
              <a:defRPr/>
            </a:pPr>
            <a:endParaRPr lang="en-US" dirty="0"/>
          </a:p>
        </p:txBody>
      </p:sp>
      <p:grpSp>
        <p:nvGrpSpPr>
          <p:cNvPr id="17412" name="Group 7"/>
          <p:cNvGrpSpPr>
            <a:grpSpLocks/>
          </p:cNvGrpSpPr>
          <p:nvPr/>
        </p:nvGrpSpPr>
        <p:grpSpPr bwMode="auto">
          <a:xfrm>
            <a:off x="4953000" y="2362200"/>
            <a:ext cx="3962400" cy="2595563"/>
            <a:chOff x="2832" y="1344"/>
            <a:chExt cx="2928" cy="1635"/>
          </a:xfrm>
        </p:grpSpPr>
        <p:pic>
          <p:nvPicPr>
            <p:cNvPr id="17417" name="Picture 8"/>
            <p:cNvPicPr>
              <a:picLocks noChangeAspect="1" noChangeArrowheads="1"/>
            </p:cNvPicPr>
            <p:nvPr/>
          </p:nvPicPr>
          <p:blipFill>
            <a:blip r:embed="rId2" cstate="print"/>
            <a:srcRect t="35286" r="39400"/>
            <a:stretch>
              <a:fillRect/>
            </a:stretch>
          </p:blipFill>
          <p:spPr bwMode="auto">
            <a:xfrm>
              <a:off x="2832" y="1344"/>
              <a:ext cx="2928" cy="16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418" name="Oval 9"/>
            <p:cNvSpPr>
              <a:spLocks noChangeArrowheads="1"/>
            </p:cNvSpPr>
            <p:nvPr/>
          </p:nvSpPr>
          <p:spPr bwMode="auto">
            <a:xfrm>
              <a:off x="3840" y="1728"/>
              <a:ext cx="288" cy="192"/>
            </a:xfrm>
            <a:prstGeom prst="ellipse">
              <a:avLst/>
            </a:prstGeom>
            <a:noFill/>
            <a:ln w="3810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7413" name="Line 10"/>
          <p:cNvSpPr>
            <a:spLocks noChangeShapeType="1"/>
          </p:cNvSpPr>
          <p:nvPr/>
        </p:nvSpPr>
        <p:spPr bwMode="auto">
          <a:xfrm flipV="1">
            <a:off x="7543800" y="4114800"/>
            <a:ext cx="381000" cy="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7414" name="Line 11"/>
          <p:cNvSpPr>
            <a:spLocks noChangeShapeType="1"/>
          </p:cNvSpPr>
          <p:nvPr/>
        </p:nvSpPr>
        <p:spPr bwMode="auto">
          <a:xfrm flipV="1">
            <a:off x="7543800" y="3810000"/>
            <a:ext cx="0" cy="3048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7415" name="Line 12"/>
          <p:cNvSpPr>
            <a:spLocks noChangeShapeType="1"/>
          </p:cNvSpPr>
          <p:nvPr/>
        </p:nvSpPr>
        <p:spPr bwMode="auto">
          <a:xfrm flipV="1">
            <a:off x="5562600" y="3276600"/>
            <a:ext cx="914400" cy="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7416" name="Line 13"/>
          <p:cNvSpPr>
            <a:spLocks noChangeShapeType="1"/>
          </p:cNvSpPr>
          <p:nvPr/>
        </p:nvSpPr>
        <p:spPr bwMode="auto">
          <a:xfrm flipH="1" flipV="1">
            <a:off x="5562600" y="3048000"/>
            <a:ext cx="0" cy="2286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6656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665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665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6656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5"/>
          <p:cNvSpPr>
            <a:spLocks noChangeArrowheads="1"/>
          </p:cNvSpPr>
          <p:nvPr/>
        </p:nvSpPr>
        <p:spPr bwMode="auto">
          <a:xfrm>
            <a:off x="304800" y="5486400"/>
            <a:ext cx="8763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</a:pPr>
            <a:r>
              <a:rPr lang="en-US" sz="2000" b="1" u="none">
                <a:latin typeface="Tahoma" pitchFamily="34" charset="0"/>
              </a:rPr>
              <a:t>krive </a:t>
            </a:r>
            <a:r>
              <a:rPr lang="sr-Latn-CS" sz="2000" b="1" u="none">
                <a:latin typeface="Tahoma" pitchFamily="34" charset="0"/>
              </a:rPr>
              <a:t>su </a:t>
            </a:r>
            <a:r>
              <a:rPr lang="en-US" sz="2000" b="1" u="none">
                <a:latin typeface="Tahoma" pitchFamily="34" charset="0"/>
              </a:rPr>
              <a:t>negativno nagnute</a:t>
            </a:r>
            <a:endParaRPr lang="sr-Latn-CS" sz="2000" b="1" u="none">
              <a:latin typeface="Tahoma" pitchFamily="34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</a:pPr>
            <a:r>
              <a:rPr lang="sr-Latn-CS" sz="2000" b="1" u="none">
                <a:latin typeface="Tahoma" pitchFamily="34" charset="0"/>
              </a:rPr>
              <a:t> mapa indiferencije je gusta – ima </a:t>
            </a:r>
            <a:r>
              <a:rPr lang="sr-Latn-CS" sz="2000" b="1" u="none">
                <a:latin typeface="Tahoma" pitchFamily="34" charset="0"/>
                <a:cs typeface="Tahoma" pitchFamily="34" charset="0"/>
              </a:rPr>
              <a:t>∞ mnogo krivih</a:t>
            </a:r>
            <a:r>
              <a:rPr lang="sr-Latn-CS" sz="2000" b="1" u="none">
                <a:latin typeface="Tahoma" pitchFamily="34" charset="0"/>
              </a:rPr>
              <a:t> 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</a:pPr>
            <a:r>
              <a:rPr lang="en-US" sz="2000" b="1" u="none">
                <a:latin typeface="Tahoma" pitchFamily="34" charset="0"/>
              </a:rPr>
              <a:t>svaka zemlja povećanje</a:t>
            </a:r>
            <a:r>
              <a:rPr lang="sr-Latn-CS" sz="2000" b="1" u="none">
                <a:latin typeface="Tahoma" pitchFamily="34" charset="0"/>
              </a:rPr>
              <a:t> </a:t>
            </a:r>
            <a:r>
              <a:rPr lang="en-US" sz="2000" b="1" u="none">
                <a:latin typeface="Tahoma" pitchFamily="34" charset="0"/>
              </a:rPr>
              <a:t>potrošnje X </a:t>
            </a:r>
            <a:r>
              <a:rPr lang="sr-Latn-CS" sz="2000" b="1" u="none">
                <a:latin typeface="Tahoma" pitchFamily="34" charset="0"/>
              </a:rPr>
              <a:t>“plaća” s</a:t>
            </a:r>
            <a:r>
              <a:rPr lang="en-US" sz="2000" b="1" u="none">
                <a:latin typeface="Tahoma" pitchFamily="34" charset="0"/>
              </a:rPr>
              <a:t>manj</a:t>
            </a:r>
            <a:r>
              <a:rPr lang="sr-Latn-CS" sz="2000" b="1" u="none">
                <a:latin typeface="Tahoma" pitchFamily="34" charset="0"/>
              </a:rPr>
              <a:t>enjem p</a:t>
            </a:r>
            <a:r>
              <a:rPr lang="en-US" sz="2000" b="1" u="none">
                <a:latin typeface="Tahoma" pitchFamily="34" charset="0"/>
              </a:rPr>
              <a:t>otr. Y</a:t>
            </a:r>
            <a:br>
              <a:rPr lang="en-US" sz="2000" b="1" u="none">
                <a:latin typeface="Tahoma" pitchFamily="34" charset="0"/>
              </a:rPr>
            </a:br>
            <a:endParaRPr lang="en-US" sz="2000" b="1" u="none">
              <a:latin typeface="Tahoma" pitchFamily="34" charset="0"/>
            </a:endParaRPr>
          </a:p>
        </p:txBody>
      </p:sp>
      <p:sp>
        <p:nvSpPr>
          <p:cNvPr id="18436" name="Rectangle 7"/>
          <p:cNvSpPr>
            <a:spLocks noGrp="1" noChangeArrowheads="1"/>
          </p:cNvSpPr>
          <p:nvPr>
            <p:ph type="title"/>
          </p:nvPr>
        </p:nvSpPr>
        <p:spPr>
          <a:xfrm>
            <a:off x="1066800" y="304800"/>
            <a:ext cx="8077200" cy="1431925"/>
          </a:xfrm>
          <a:noFill/>
        </p:spPr>
        <p:txBody>
          <a:bodyPr/>
          <a:lstStyle/>
          <a:p>
            <a:pPr eaLnBrk="1" hangingPunct="1"/>
            <a:r>
              <a:rPr lang="sr-Latn-CS" sz="4000" b="0">
                <a:effectLst/>
                <a:latin typeface="Verdana" pitchFamily="34" charset="0"/>
              </a:rPr>
              <a:t>Društvene krive indiferencije</a:t>
            </a:r>
            <a:endParaRPr lang="en-US" sz="4000" b="0">
              <a:effectLst/>
              <a:latin typeface="Verdana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7A991EC-7F49-494D-AB23-25156F0789ED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893051"/>
            <a:ext cx="73152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 dirty="0"/>
              <a:t>RASTE – OPADA???</a:t>
            </a:r>
            <a:endParaRPr lang="en-US" dirty="0"/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981200"/>
            <a:ext cx="8763000" cy="4114800"/>
          </a:xfrm>
        </p:spPr>
        <p:txBody>
          <a:bodyPr/>
          <a:lstStyle/>
          <a:p>
            <a:pPr eaLnBrk="1" hangingPunct="1">
              <a:defRPr/>
            </a:pPr>
            <a:r>
              <a:rPr lang="en-US" i="1" dirty="0" err="1">
                <a:effectLst/>
              </a:rPr>
              <a:t>Opadajuća</a:t>
            </a:r>
            <a:r>
              <a:rPr lang="en-US" i="1" dirty="0">
                <a:effectLst/>
              </a:rPr>
              <a:t> </a:t>
            </a:r>
            <a:r>
              <a:rPr lang="sr-Latn-CS" i="1" dirty="0">
                <a:effectLst/>
              </a:rPr>
              <a:t>– granična stopa supstitucije </a:t>
            </a:r>
            <a:r>
              <a:rPr lang="en-US" i="1" dirty="0">
                <a:effectLst/>
              </a:rPr>
              <a:t>GSS</a:t>
            </a:r>
            <a:r>
              <a:rPr lang="sr-Latn-CS" i="1" dirty="0">
                <a:effectLst/>
              </a:rPr>
              <a:t>–</a:t>
            </a:r>
          </a:p>
          <a:p>
            <a:pPr eaLnBrk="1" hangingPunct="1">
              <a:defRPr/>
            </a:pPr>
            <a:r>
              <a:rPr lang="sr-Latn-CS" i="1" dirty="0">
                <a:effectLst/>
              </a:rPr>
              <a:t> </a:t>
            </a:r>
            <a:r>
              <a:rPr lang="sr-Latn-CS" b="1" i="1" dirty="0">
                <a:effectLst/>
              </a:rPr>
              <a:t>konveksna</a:t>
            </a:r>
            <a:r>
              <a:rPr lang="sr-Latn-CS" i="1" dirty="0">
                <a:effectLst/>
              </a:rPr>
              <a:t> </a:t>
            </a:r>
          </a:p>
          <a:p>
            <a:pPr eaLnBrk="1" hangingPunct="1">
              <a:defRPr/>
            </a:pPr>
            <a:endParaRPr lang="sr-Latn-CS" i="1" dirty="0">
              <a:effectLst/>
            </a:endParaRPr>
          </a:p>
          <a:p>
            <a:pPr eaLnBrk="1" hangingPunct="1">
              <a:defRPr/>
            </a:pPr>
            <a:endParaRPr lang="sr-Latn-CS" i="1" dirty="0">
              <a:effectLst/>
            </a:endParaRPr>
          </a:p>
          <a:p>
            <a:pPr eaLnBrk="1" hangingPunct="1">
              <a:defRPr/>
            </a:pPr>
            <a:r>
              <a:rPr lang="sr-Latn-CS" i="1" dirty="0">
                <a:effectLst/>
              </a:rPr>
              <a:t>Rastuća granična stopa transformacije GST – </a:t>
            </a:r>
          </a:p>
          <a:p>
            <a:pPr eaLnBrk="1" hangingPunct="1">
              <a:defRPr/>
            </a:pPr>
            <a:r>
              <a:rPr lang="sr-Latn-CS" b="1" i="1" dirty="0">
                <a:effectLst/>
              </a:rPr>
              <a:t>konkavna </a:t>
            </a:r>
            <a:endParaRPr lang="en-US" b="1" dirty="0">
              <a:effectLst/>
            </a:endParaRPr>
          </a:p>
          <a:p>
            <a:pPr eaLnBrk="1" hangingPunct="1">
              <a:defRPr/>
            </a:pPr>
            <a:endParaRPr lang="en-US" dirty="0"/>
          </a:p>
        </p:txBody>
      </p:sp>
      <p:grpSp>
        <p:nvGrpSpPr>
          <p:cNvPr id="19460" name="Group 4"/>
          <p:cNvGrpSpPr>
            <a:grpSpLocks/>
          </p:cNvGrpSpPr>
          <p:nvPr/>
        </p:nvGrpSpPr>
        <p:grpSpPr bwMode="auto">
          <a:xfrm>
            <a:off x="3276600" y="4953000"/>
            <a:ext cx="3429000" cy="1600200"/>
            <a:chOff x="2832" y="1344"/>
            <a:chExt cx="2928" cy="1635"/>
          </a:xfrm>
        </p:grpSpPr>
        <p:pic>
          <p:nvPicPr>
            <p:cNvPr id="19462" name="Picture 5"/>
            <p:cNvPicPr>
              <a:picLocks noChangeAspect="1" noChangeArrowheads="1"/>
            </p:cNvPicPr>
            <p:nvPr/>
          </p:nvPicPr>
          <p:blipFill>
            <a:blip r:embed="rId2" cstate="print"/>
            <a:srcRect t="35286" r="39400"/>
            <a:stretch>
              <a:fillRect/>
            </a:stretch>
          </p:blipFill>
          <p:spPr bwMode="auto">
            <a:xfrm>
              <a:off x="2832" y="1344"/>
              <a:ext cx="2928" cy="16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463" name="Oval 6"/>
            <p:cNvSpPr>
              <a:spLocks noChangeArrowheads="1"/>
            </p:cNvSpPr>
            <p:nvPr/>
          </p:nvSpPr>
          <p:spPr bwMode="auto">
            <a:xfrm>
              <a:off x="3840" y="1728"/>
              <a:ext cx="288" cy="192"/>
            </a:xfrm>
            <a:prstGeom prst="ellipse">
              <a:avLst/>
            </a:prstGeom>
            <a:noFill/>
            <a:ln w="3810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19461" name="Picture 7"/>
          <p:cNvPicPr preferRelativeResize="0">
            <a:picLocks noChangeAspect="1" noChangeArrowheads="1"/>
          </p:cNvPicPr>
          <p:nvPr/>
        </p:nvPicPr>
        <p:blipFill>
          <a:blip r:embed="rId3" cstate="print"/>
          <a:srcRect r="60161"/>
          <a:stretch>
            <a:fillRect/>
          </a:stretch>
        </p:blipFill>
        <p:spPr bwMode="auto">
          <a:xfrm>
            <a:off x="3530600" y="2590800"/>
            <a:ext cx="1574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0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08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4" descr="barista%20coffee%20cu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1828800"/>
            <a:ext cx="3667125" cy="3886200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</p:spPr>
      </p:pic>
      <p:sp>
        <p:nvSpPr>
          <p:cNvPr id="86021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/>
              <a:t>Konkavan - udubljen</a:t>
            </a:r>
            <a:endParaRPr lang="en-US"/>
          </a:p>
        </p:txBody>
      </p:sp>
      <p:sp>
        <p:nvSpPr>
          <p:cNvPr id="86022" name="Rectangle 6"/>
          <p:cNvSpPr>
            <a:spLocks noChangeArrowheads="1"/>
          </p:cNvSpPr>
          <p:nvPr/>
        </p:nvSpPr>
        <p:spPr bwMode="auto">
          <a:xfrm>
            <a:off x="4953000" y="2286000"/>
            <a:ext cx="41910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>
              <a:defRPr/>
            </a:pPr>
            <a:r>
              <a:rPr lang="sr-Latn-CS" sz="4400" b="1" u="none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Mora se reći u odnosu na šta </a:t>
            </a:r>
            <a:br>
              <a:rPr lang="sr-Latn-CS" sz="4400" b="1" u="none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</a:br>
            <a:endParaRPr lang="en-US" sz="4400" b="1" u="none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</p:txBody>
      </p:sp>
      <p:grpSp>
        <p:nvGrpSpPr>
          <p:cNvPr id="20485" name="Group 7"/>
          <p:cNvGrpSpPr>
            <a:grpSpLocks/>
          </p:cNvGrpSpPr>
          <p:nvPr/>
        </p:nvGrpSpPr>
        <p:grpSpPr bwMode="auto">
          <a:xfrm>
            <a:off x="5105400" y="4572000"/>
            <a:ext cx="3429000" cy="1600200"/>
            <a:chOff x="2832" y="1344"/>
            <a:chExt cx="2928" cy="1635"/>
          </a:xfrm>
        </p:grpSpPr>
        <p:pic>
          <p:nvPicPr>
            <p:cNvPr id="20487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 t="35286" r="39400"/>
            <a:stretch>
              <a:fillRect/>
            </a:stretch>
          </p:blipFill>
          <p:spPr bwMode="auto">
            <a:xfrm>
              <a:off x="2832" y="1344"/>
              <a:ext cx="2928" cy="16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488" name="Oval 9"/>
            <p:cNvSpPr>
              <a:spLocks noChangeArrowheads="1"/>
            </p:cNvSpPr>
            <p:nvPr/>
          </p:nvSpPr>
          <p:spPr bwMode="auto">
            <a:xfrm>
              <a:off x="3840" y="1728"/>
              <a:ext cx="288" cy="192"/>
            </a:xfrm>
            <a:prstGeom prst="ellipse">
              <a:avLst/>
            </a:prstGeom>
            <a:noFill/>
            <a:ln w="3810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cxnSp>
        <p:nvCxnSpPr>
          <p:cNvPr id="20486" name="AutoShape 10"/>
          <p:cNvCxnSpPr>
            <a:cxnSpLocks noChangeShapeType="1"/>
          </p:cNvCxnSpPr>
          <p:nvPr/>
        </p:nvCxnSpPr>
        <p:spPr bwMode="auto">
          <a:xfrm rot="16200000" flipV="1">
            <a:off x="3600450" y="2495550"/>
            <a:ext cx="2362200" cy="3924300"/>
          </a:xfrm>
          <a:prstGeom prst="curvedConnector4">
            <a:avLst>
              <a:gd name="adj1" fmla="val -9676"/>
              <a:gd name="adj2" fmla="val 71843"/>
            </a:avLst>
          </a:prstGeom>
          <a:noFill/>
          <a:ln w="76200">
            <a:solidFill>
              <a:srgbClr val="FF3300"/>
            </a:solidFill>
            <a:round/>
            <a:headEnd/>
            <a:tailEnd type="triangle" w="med" len="med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860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 sz="4000" dirty="0"/>
              <a:t>Što nečeg ima više –</a:t>
            </a:r>
            <a:br>
              <a:rPr lang="sr-Latn-CS" sz="4000" dirty="0"/>
            </a:br>
            <a:r>
              <a:rPr lang="sr-Latn-CS" sz="4000" dirty="0"/>
              <a:t>pada mu granična </a:t>
            </a:r>
            <a:r>
              <a:rPr lang="sr-Latn-CS" sz="4000" u="sng" dirty="0"/>
              <a:t>vrednost</a:t>
            </a:r>
            <a:endParaRPr lang="en-US" sz="4000" u="sng" dirty="0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981200"/>
            <a:ext cx="7543800" cy="41148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err="1">
                <a:effectLst/>
              </a:rPr>
              <a:t>Opadanje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GSS</a:t>
            </a:r>
            <a:r>
              <a:rPr lang="sr-Latn-CS" dirty="0">
                <a:effectLst/>
              </a:rPr>
              <a:t> – kako raste količina X njena </a:t>
            </a:r>
            <a:r>
              <a:rPr lang="sr-Latn-CS" b="1" u="sng" dirty="0">
                <a:effectLst/>
              </a:rPr>
              <a:t>granična vrednost</a:t>
            </a:r>
            <a:r>
              <a:rPr lang="sr-Latn-CS" dirty="0">
                <a:effectLst/>
              </a:rPr>
              <a:t> pada</a:t>
            </a:r>
          </a:p>
          <a:p>
            <a:pPr eaLnBrk="1" hangingPunct="1">
              <a:defRPr/>
            </a:pPr>
            <a:endParaRPr lang="en-US" dirty="0"/>
          </a:p>
        </p:txBody>
      </p:sp>
      <p:pic>
        <p:nvPicPr>
          <p:cNvPr id="21508" name="Picture 4"/>
          <p:cNvPicPr preferRelativeResize="0">
            <a:picLocks noChangeAspect="1" noChangeArrowheads="1"/>
          </p:cNvPicPr>
          <p:nvPr/>
        </p:nvPicPr>
        <p:blipFill>
          <a:blip r:embed="rId2" cstate="print"/>
          <a:srcRect r="60161"/>
          <a:stretch>
            <a:fillRect/>
          </a:stretch>
        </p:blipFill>
        <p:spPr bwMode="auto">
          <a:xfrm>
            <a:off x="6564313" y="2590800"/>
            <a:ext cx="2122487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25" name="Rectangle 5"/>
          <p:cNvSpPr>
            <a:spLocks noChangeArrowheads="1"/>
          </p:cNvSpPr>
          <p:nvPr/>
        </p:nvSpPr>
        <p:spPr bwMode="auto">
          <a:xfrm>
            <a:off x="1295400" y="3644900"/>
            <a:ext cx="51816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r-Latn-RS" sz="2400" b="1" u="none" dirty="0"/>
              <a:t>Opadajuća GSS</a:t>
            </a:r>
          </a:p>
          <a:p>
            <a:endParaRPr lang="sr-Latn-RS" sz="2400" b="1" u="none" dirty="0"/>
          </a:p>
          <a:p>
            <a:r>
              <a:rPr lang="en-US" sz="2400" b="1" u="none" dirty="0" err="1"/>
              <a:t>zemlja</a:t>
            </a:r>
            <a:r>
              <a:rPr lang="en-US" sz="2400" b="1" u="none" dirty="0"/>
              <a:t> </a:t>
            </a:r>
            <a:r>
              <a:rPr lang="en-US" sz="2400" b="1" u="none" dirty="0" err="1"/>
              <a:t>odust</a:t>
            </a:r>
            <a:r>
              <a:rPr lang="sr-Latn-RS" sz="2400" b="1" u="none" dirty="0"/>
              <a:t>e</a:t>
            </a:r>
            <a:r>
              <a:rPr lang="en-US" sz="2400" b="1" u="none" dirty="0"/>
              <a:t> od </a:t>
            </a:r>
            <a:r>
              <a:rPr lang="en-US" sz="2400" b="1" u="none" dirty="0" err="1"/>
              <a:t>sve</a:t>
            </a:r>
            <a:r>
              <a:rPr lang="en-US" sz="2400" b="1" u="none" dirty="0"/>
              <a:t> </a:t>
            </a:r>
            <a:r>
              <a:rPr lang="en-US" sz="2400" b="1" u="none" dirty="0" err="1"/>
              <a:t>manje</a:t>
            </a:r>
            <a:r>
              <a:rPr lang="en-US" sz="2400" b="1" u="none" dirty="0"/>
              <a:t> </a:t>
            </a:r>
            <a:r>
              <a:rPr lang="en-US" sz="2400" b="1" u="none" dirty="0" err="1"/>
              <a:t>količine</a:t>
            </a:r>
            <a:r>
              <a:rPr lang="en-US" sz="2400" b="1" u="none" dirty="0"/>
              <a:t> Y </a:t>
            </a:r>
            <a:r>
              <a:rPr lang="en-US" sz="2400" b="1" u="none" dirty="0" err="1"/>
              <a:t>za</a:t>
            </a:r>
            <a:r>
              <a:rPr lang="sr-Latn-CS" sz="2400" b="1" u="none" dirty="0"/>
              <a:t> </a:t>
            </a:r>
            <a:r>
              <a:rPr lang="en-US" sz="2400" b="1" u="none" dirty="0" err="1"/>
              <a:t>dodatnu</a:t>
            </a:r>
            <a:r>
              <a:rPr lang="en-US" sz="2400" b="1" u="none" dirty="0"/>
              <a:t> </a:t>
            </a:r>
            <a:r>
              <a:rPr lang="en-US" sz="2400" b="1" u="none" dirty="0" err="1"/>
              <a:t>jedinicu</a:t>
            </a:r>
            <a:r>
              <a:rPr lang="en-US" sz="2400" b="1" u="none" dirty="0"/>
              <a:t> X </a:t>
            </a:r>
            <a:r>
              <a:rPr lang="en-US" sz="2400" b="1" u="none" dirty="0" err="1"/>
              <a:t>koju</a:t>
            </a:r>
            <a:r>
              <a:rPr lang="en-US" sz="2400" b="1" u="none" dirty="0"/>
              <a:t> </a:t>
            </a:r>
            <a:r>
              <a:rPr lang="en-US" sz="2400" b="1" u="none" dirty="0" err="1"/>
              <a:t>želi</a:t>
            </a:r>
            <a:r>
              <a:rPr lang="sr-Latn-CS" sz="2400" b="1" u="none" dirty="0"/>
              <a:t> – kriva postaje horizontalna</a:t>
            </a:r>
            <a:endParaRPr lang="en-US" sz="2400" b="1" u="non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19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 dirty="0"/>
              <a:t>Obratno kod proizvodnje-GST je posle tačke B skoro vertikalna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endParaRPr lang="sr-Latn-CS" dirty="0"/>
          </a:p>
          <a:p>
            <a:pPr eaLnBrk="1" hangingPunct="1">
              <a:defRPr/>
            </a:pPr>
            <a:endParaRPr lang="en-US" dirty="0"/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1752600" y="4038600"/>
            <a:ext cx="716280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r-Latn-CS" sz="2400" b="1" u="none" dirty="0"/>
              <a:t>Rastuća GST</a:t>
            </a:r>
          </a:p>
          <a:p>
            <a:endParaRPr lang="sr-Latn-CS" sz="2400" b="1" u="none" dirty="0"/>
          </a:p>
          <a:p>
            <a:r>
              <a:rPr lang="en-US" sz="2400" b="1" u="none" dirty="0" err="1"/>
              <a:t>zemlja</a:t>
            </a:r>
            <a:r>
              <a:rPr lang="en-US" sz="2400" b="1" u="none" dirty="0"/>
              <a:t> </a:t>
            </a:r>
            <a:r>
              <a:rPr lang="en-US" sz="2400" b="1" u="none" dirty="0" err="1"/>
              <a:t>odustaj</a:t>
            </a:r>
            <a:r>
              <a:rPr lang="sr-Latn-CS" sz="2400" b="1" u="none" dirty="0"/>
              <a:t>e</a:t>
            </a:r>
            <a:r>
              <a:rPr lang="en-US" sz="2400" b="1" u="none" dirty="0"/>
              <a:t> od </a:t>
            </a:r>
            <a:r>
              <a:rPr lang="en-US" sz="2400" b="1" u="none" dirty="0" err="1"/>
              <a:t>sve</a:t>
            </a:r>
            <a:r>
              <a:rPr lang="en-US" sz="2400" b="1" u="none" dirty="0"/>
              <a:t> </a:t>
            </a:r>
            <a:r>
              <a:rPr lang="sr-Latn-CS" sz="2400" b="1" u="none" dirty="0"/>
              <a:t>veće </a:t>
            </a:r>
            <a:r>
              <a:rPr lang="en-US" sz="2400" b="1" u="none" dirty="0" err="1"/>
              <a:t>količine</a:t>
            </a:r>
            <a:r>
              <a:rPr lang="en-US" sz="2400" b="1" u="none" dirty="0"/>
              <a:t> Y </a:t>
            </a:r>
            <a:endParaRPr lang="sr-Latn-CS" sz="2400" b="1" u="none" dirty="0"/>
          </a:p>
          <a:p>
            <a:endParaRPr lang="sr-Latn-CS" sz="2400" b="1" u="none" dirty="0"/>
          </a:p>
          <a:p>
            <a:r>
              <a:rPr lang="sr-Latn-CS" sz="2400" b="1" u="none" dirty="0"/>
              <a:t>da bi napravila </a:t>
            </a:r>
            <a:r>
              <a:rPr lang="en-US" sz="2400" b="1" u="none" dirty="0" err="1"/>
              <a:t>dodatnu</a:t>
            </a:r>
            <a:r>
              <a:rPr lang="en-US" sz="2400" b="1" u="none" dirty="0"/>
              <a:t> </a:t>
            </a:r>
            <a:r>
              <a:rPr lang="en-US" sz="2400" b="1" u="none" dirty="0" err="1"/>
              <a:t>jedinicu</a:t>
            </a:r>
            <a:r>
              <a:rPr lang="en-US" sz="2400" b="1" u="none" dirty="0"/>
              <a:t> X</a:t>
            </a:r>
            <a:endParaRPr lang="sr-Latn-CS" sz="2400" b="1" u="none" dirty="0"/>
          </a:p>
          <a:p>
            <a:endParaRPr lang="sr-Latn-CS" sz="2400" b="1" u="none" dirty="0"/>
          </a:p>
          <a:p>
            <a:pPr>
              <a:buFont typeface="Arial" pitchFamily="34" charset="0"/>
              <a:buChar char="•"/>
            </a:pPr>
            <a:r>
              <a:rPr lang="sr-Latn-CS" sz="2400" b="1" u="none" dirty="0"/>
              <a:t>GST postaje vertikalna</a:t>
            </a:r>
            <a:endParaRPr lang="en-US" sz="2400" b="1" u="none" dirty="0"/>
          </a:p>
        </p:txBody>
      </p:sp>
      <p:pic>
        <p:nvPicPr>
          <p:cNvPr id="22533" name="Picture 8"/>
          <p:cNvPicPr>
            <a:picLocks noChangeAspect="1" noChangeArrowheads="1"/>
          </p:cNvPicPr>
          <p:nvPr/>
        </p:nvPicPr>
        <p:blipFill>
          <a:blip r:embed="rId2" cstate="print"/>
          <a:srcRect t="35286" r="39400"/>
          <a:stretch>
            <a:fillRect/>
          </a:stretch>
        </p:blipFill>
        <p:spPr bwMode="auto">
          <a:xfrm>
            <a:off x="5334000" y="2162175"/>
            <a:ext cx="34290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4" name="Oval 9"/>
          <p:cNvSpPr>
            <a:spLocks noChangeArrowheads="1"/>
          </p:cNvSpPr>
          <p:nvPr/>
        </p:nvSpPr>
        <p:spPr bwMode="auto">
          <a:xfrm>
            <a:off x="6515100" y="2538413"/>
            <a:ext cx="336550" cy="187325"/>
          </a:xfrm>
          <a:prstGeom prst="ellipse">
            <a:avLst/>
          </a:prstGeom>
          <a:noFill/>
          <a:ln w="381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/>
              <a:t>Kako mogu da se seku?</a:t>
            </a:r>
            <a:endParaRPr lang="en-US"/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defRPr/>
            </a:pPr>
            <a:endParaRPr lang="sr-Latn-CS"/>
          </a:p>
          <a:p>
            <a:pPr eaLnBrk="1" hangingPunct="1">
              <a:defRPr/>
            </a:pPr>
            <a:endParaRPr lang="sr-Latn-CS"/>
          </a:p>
          <a:p>
            <a:pPr eaLnBrk="1" hangingPunct="1">
              <a:defRPr/>
            </a:pPr>
            <a:endParaRPr lang="sr-Latn-CS"/>
          </a:p>
          <a:p>
            <a:pPr eaLnBrk="1" hangingPunct="1">
              <a:defRPr/>
            </a:pPr>
            <a:endParaRPr lang="sr-Latn-CS"/>
          </a:p>
          <a:p>
            <a:pPr eaLnBrk="1" hangingPunct="1">
              <a:defRPr/>
            </a:pPr>
            <a:endParaRPr lang="sr-Latn-CS"/>
          </a:p>
          <a:p>
            <a:pPr eaLnBrk="1" hangingPunct="1">
              <a:defRPr/>
            </a:pPr>
            <a:endParaRPr lang="sr-Latn-CS"/>
          </a:p>
          <a:p>
            <a:pPr eaLnBrk="1" hangingPunct="1">
              <a:defRPr/>
            </a:pPr>
            <a:endParaRPr lang="sr-Latn-CS"/>
          </a:p>
          <a:p>
            <a:pPr eaLnBrk="1" hangingPunct="1">
              <a:defRPr/>
            </a:pPr>
            <a:endParaRPr lang="en-US"/>
          </a:p>
        </p:txBody>
      </p:sp>
      <p:sp>
        <p:nvSpPr>
          <p:cNvPr id="82950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 dirty="0"/>
              <a:t>Tj isto zadovoljenje se ostvaruje na dva različita nivoa </a:t>
            </a:r>
            <a:r>
              <a:rPr lang="sr-Latn-CS" dirty="0" err="1"/>
              <a:t>zadovoljenjenja</a:t>
            </a:r>
            <a:r>
              <a:rPr lang="sr-Latn-CS" dirty="0"/>
              <a:t> </a:t>
            </a:r>
          </a:p>
          <a:p>
            <a:pPr eaLnBrk="1" hangingPunct="1">
              <a:defRPr/>
            </a:pPr>
            <a:r>
              <a:rPr lang="sr-Latn-CS" dirty="0"/>
              <a:t>To znači </a:t>
            </a:r>
          </a:p>
          <a:p>
            <a:pPr eaLnBrk="1" hangingPunct="1">
              <a:defRPr/>
            </a:pPr>
            <a:r>
              <a:rPr lang="sr-Latn-CS" dirty="0"/>
              <a:t>isto zadovoljenje </a:t>
            </a:r>
          </a:p>
          <a:p>
            <a:pPr eaLnBrk="1" hangingPunct="1">
              <a:defRPr/>
            </a:pPr>
            <a:r>
              <a:rPr lang="sr-Latn-CS" dirty="0"/>
              <a:t>nije isto!</a:t>
            </a:r>
          </a:p>
          <a:p>
            <a:pPr eaLnBrk="1" hangingPunct="1">
              <a:defRPr/>
            </a:pPr>
            <a:endParaRPr lang="en-US" dirty="0"/>
          </a:p>
        </p:txBody>
      </p:sp>
      <p:pic>
        <p:nvPicPr>
          <p:cNvPr id="82948" name="Picture 4"/>
          <p:cNvPicPr preferRelativeResize="0">
            <a:picLocks noChangeAspect="1" noChangeArrowheads="1"/>
          </p:cNvPicPr>
          <p:nvPr/>
        </p:nvPicPr>
        <p:blipFill>
          <a:blip r:embed="rId2" cstate="print"/>
          <a:srcRect r="60161"/>
          <a:stretch>
            <a:fillRect/>
          </a:stretch>
        </p:blipFill>
        <p:spPr bwMode="auto">
          <a:xfrm>
            <a:off x="990600" y="1905000"/>
            <a:ext cx="3560763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949" name="Arc 5"/>
          <p:cNvSpPr>
            <a:spLocks/>
          </p:cNvSpPr>
          <p:nvPr/>
        </p:nvSpPr>
        <p:spPr bwMode="auto">
          <a:xfrm rot="5400000" flipV="1">
            <a:off x="4018757" y="1124743"/>
            <a:ext cx="1181100" cy="3579813"/>
          </a:xfrm>
          <a:custGeom>
            <a:avLst/>
            <a:gdLst>
              <a:gd name="T0" fmla="*/ 0 w 20138"/>
              <a:gd name="T1" fmla="*/ 2147483647 h 21600"/>
              <a:gd name="T2" fmla="*/ 2147483647 w 20138"/>
              <a:gd name="T3" fmla="*/ 2147483647 h 21600"/>
              <a:gd name="T4" fmla="*/ 2147483647 w 20138"/>
              <a:gd name="T5" fmla="*/ 2147483647 h 21600"/>
              <a:gd name="T6" fmla="*/ 0 60000 65536"/>
              <a:gd name="T7" fmla="*/ 0 60000 65536"/>
              <a:gd name="T8" fmla="*/ 0 60000 65536"/>
              <a:gd name="T9" fmla="*/ 0 w 20138"/>
              <a:gd name="T10" fmla="*/ 0 h 21600"/>
              <a:gd name="T11" fmla="*/ 20138 w 20138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0138" h="21600" fill="none" extrusionOk="0">
                <a:moveTo>
                  <a:pt x="0" y="113"/>
                </a:moveTo>
                <a:cubicBezTo>
                  <a:pt x="733" y="37"/>
                  <a:pt x="1471" y="-1"/>
                  <a:pt x="2209" y="0"/>
                </a:cubicBezTo>
                <a:cubicBezTo>
                  <a:pt x="9403" y="0"/>
                  <a:pt x="16126" y="3582"/>
                  <a:pt x="20138" y="9554"/>
                </a:cubicBezTo>
              </a:path>
              <a:path w="20138" h="21600" stroke="0" extrusionOk="0">
                <a:moveTo>
                  <a:pt x="0" y="113"/>
                </a:moveTo>
                <a:cubicBezTo>
                  <a:pt x="733" y="37"/>
                  <a:pt x="1471" y="-1"/>
                  <a:pt x="2209" y="0"/>
                </a:cubicBezTo>
                <a:cubicBezTo>
                  <a:pt x="9403" y="0"/>
                  <a:pt x="16126" y="3582"/>
                  <a:pt x="20138" y="9554"/>
                </a:cubicBezTo>
                <a:lnTo>
                  <a:pt x="2209" y="21600"/>
                </a:lnTo>
                <a:close/>
              </a:path>
            </a:pathLst>
          </a:custGeom>
          <a:noFill/>
          <a:ln w="38100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2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2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29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29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29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829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50" grpId="0" build="p"/>
      <p:bldP spid="82949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 sz="4000"/>
              <a:t>Mogu ako se izmeni raspodela realnog dohotka</a:t>
            </a:r>
            <a:endParaRPr lang="en-US" sz="4000"/>
          </a:p>
        </p:txBody>
      </p:sp>
      <p:sp>
        <p:nvSpPr>
          <p:cNvPr id="8909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sr-Latn-CS" sz="2400" i="1" dirty="0">
                <a:effectLst/>
              </a:rPr>
              <a:t>Ako jedna grupa gubi!!! Pa se spusti na nižu krivu, tj. niži nivo zadovoljenja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sr-Latn-CS" sz="2400" i="1" dirty="0">
              <a:effectLst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sr-Latn-CS" sz="2400" i="1" dirty="0">
                <a:effectLst/>
              </a:rPr>
              <a:t>Uvodimo </a:t>
            </a:r>
            <a:r>
              <a:rPr lang="en-US" sz="2400" i="1" dirty="0" err="1">
                <a:effectLst/>
              </a:rPr>
              <a:t>princip</a:t>
            </a:r>
            <a:r>
              <a:rPr lang="sr-Latn-CS" sz="2400" i="1" dirty="0">
                <a:effectLst/>
              </a:rPr>
              <a:t> </a:t>
            </a:r>
            <a:r>
              <a:rPr lang="en-US" sz="2400" i="1" dirty="0" err="1">
                <a:effectLst/>
              </a:rPr>
              <a:t>kompenzacije</a:t>
            </a:r>
            <a:r>
              <a:rPr lang="en-US" sz="2400" dirty="0">
                <a:effectLst/>
              </a:rPr>
              <a:t>. </a:t>
            </a:r>
            <a:r>
              <a:rPr lang="sr-Latn-CS" sz="2400" dirty="0">
                <a:effectLst/>
              </a:rPr>
              <a:t>– da bismo bili sigurni da je došlo do poboljšanja u smislu Pareta</a:t>
            </a:r>
          </a:p>
          <a:p>
            <a:pPr eaLnBrk="1" hangingPunct="1">
              <a:lnSpc>
                <a:spcPct val="90000"/>
              </a:lnSpc>
              <a:defRPr/>
            </a:pPr>
            <a:endParaRPr lang="sr-Latn-CS" sz="2400" dirty="0">
              <a:effectLst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dirty="0" err="1">
                <a:effectLst/>
              </a:rPr>
              <a:t>zemlja</a:t>
            </a:r>
            <a:r>
              <a:rPr lang="en-US" sz="2400" dirty="0">
                <a:effectLst/>
              </a:rPr>
              <a:t> će </a:t>
            </a:r>
            <a:r>
              <a:rPr lang="en-US" sz="2400" dirty="0" err="1">
                <a:effectLst/>
              </a:rPr>
              <a:t>biti</a:t>
            </a:r>
            <a:r>
              <a:rPr lang="en-US" sz="2400" dirty="0">
                <a:effectLst/>
              </a:rPr>
              <a:t> na </a:t>
            </a:r>
            <a:r>
              <a:rPr lang="en-US" sz="2400" dirty="0" err="1">
                <a:effectLst/>
              </a:rPr>
              <a:t>dobitku</a:t>
            </a:r>
            <a:r>
              <a:rPr lang="en-US" sz="2400" dirty="0">
                <a:effectLst/>
              </a:rPr>
              <a:t> od </a:t>
            </a:r>
            <a:r>
              <a:rPr lang="en-US" sz="2400" dirty="0" err="1">
                <a:effectLst/>
              </a:rPr>
              <a:t>razmene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ako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dobitnicima</a:t>
            </a:r>
            <a:r>
              <a:rPr lang="sr-Latn-CS" sz="2400" dirty="0">
                <a:effectLst/>
              </a:rPr>
              <a:t> </a:t>
            </a:r>
            <a:r>
              <a:rPr lang="en-US" sz="2400" dirty="0" err="1">
                <a:effectLst/>
              </a:rPr>
              <a:t>bude</a:t>
            </a:r>
            <a:r>
              <a:rPr lang="en-US" sz="2400" dirty="0">
                <a:effectLst/>
              </a:rPr>
              <a:t> bolje </a:t>
            </a:r>
            <a:r>
              <a:rPr lang="en-US" sz="2400" dirty="0" err="1">
                <a:effectLst/>
              </a:rPr>
              <a:t>čak</a:t>
            </a:r>
            <a:r>
              <a:rPr lang="en-US" sz="2400" dirty="0">
                <a:effectLst/>
              </a:rPr>
              <a:t> i pošto je </a:t>
            </a:r>
            <a:r>
              <a:rPr lang="en-US" sz="2400" dirty="0" err="1">
                <a:effectLst/>
              </a:rPr>
              <a:t>gubitnicima</a:t>
            </a:r>
            <a:r>
              <a:rPr lang="sr-Latn-CS" sz="2400" dirty="0">
                <a:effectLst/>
              </a:rPr>
              <a:t> </a:t>
            </a:r>
            <a:r>
              <a:rPr lang="en-US" sz="2400" dirty="0">
                <a:effectLst/>
              </a:rPr>
              <a:t>u </a:t>
            </a:r>
            <a:r>
              <a:rPr lang="en-US" sz="2400" dirty="0" err="1">
                <a:effectLst/>
              </a:rPr>
              <a:t>potpunosti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nadoknađen</a:t>
            </a:r>
            <a:r>
              <a:rPr lang="en-US" sz="2400" dirty="0">
                <a:effectLst/>
              </a:rPr>
              <a:t> (</a:t>
            </a:r>
            <a:r>
              <a:rPr lang="en-US" sz="2400" dirty="0" err="1">
                <a:effectLst/>
              </a:rPr>
              <a:t>kompenziran</a:t>
            </a:r>
            <a:r>
              <a:rPr lang="en-US" sz="2400" dirty="0">
                <a:effectLst/>
              </a:rPr>
              <a:t>) </a:t>
            </a:r>
            <a:r>
              <a:rPr lang="en-US" sz="2400" dirty="0" err="1">
                <a:effectLst/>
              </a:rPr>
              <a:t>pretrpljeni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gubitak</a:t>
            </a:r>
            <a:r>
              <a:rPr lang="en-US" sz="2400" dirty="0">
                <a:effectLst/>
              </a:rPr>
              <a:t>. 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4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GB" dirty="0"/>
              <a:t>PARETO-HIKS-KALDOR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676400"/>
            <a:ext cx="7543800" cy="4114800"/>
          </a:xfrm>
        </p:spPr>
        <p:txBody>
          <a:bodyPr/>
          <a:lstStyle/>
          <a:p>
            <a:pPr>
              <a:defRPr/>
            </a:pPr>
            <a:r>
              <a:rPr lang="en-GB" dirty="0" err="1"/>
              <a:t>Efikasnost</a:t>
            </a:r>
            <a:r>
              <a:rPr lang="en-GB" dirty="0"/>
              <a:t> u </a:t>
            </a:r>
            <a:r>
              <a:rPr lang="en-GB" dirty="0" err="1"/>
              <a:t>smislu</a:t>
            </a:r>
            <a:r>
              <a:rPr lang="en-GB" dirty="0"/>
              <a:t> </a:t>
            </a:r>
            <a:r>
              <a:rPr lang="en-GB" dirty="0" err="1"/>
              <a:t>Pareta</a:t>
            </a:r>
            <a:r>
              <a:rPr lang="en-GB" dirty="0"/>
              <a:t> –</a:t>
            </a:r>
            <a:endParaRPr lang="sr-Latn-RS" dirty="0"/>
          </a:p>
          <a:p>
            <a:pPr>
              <a:buFont typeface="Wingdings" pitchFamily="2" charset="2"/>
              <a:buNone/>
              <a:defRPr/>
            </a:pPr>
            <a:r>
              <a:rPr lang="sr-Latn-RS" dirty="0"/>
              <a:t>Ako jedna </a:t>
            </a:r>
            <a:r>
              <a:rPr lang="en-GB" dirty="0" err="1"/>
              <a:t>strana</a:t>
            </a:r>
            <a:r>
              <a:rPr lang="en-GB" dirty="0"/>
              <a:t> </a:t>
            </a:r>
            <a:r>
              <a:rPr lang="en-GB" dirty="0" err="1"/>
              <a:t>ima</a:t>
            </a:r>
            <a:r>
              <a:rPr lang="en-GB" dirty="0"/>
              <a:t> </a:t>
            </a:r>
            <a:r>
              <a:rPr lang="sr-Latn-RS" dirty="0"/>
              <a:t>dobit</a:t>
            </a:r>
            <a:r>
              <a:rPr lang="en-GB" dirty="0"/>
              <a:t>, </a:t>
            </a:r>
            <a:r>
              <a:rPr lang="en-GB" dirty="0" err="1"/>
              <a:t>drugi</a:t>
            </a:r>
            <a:r>
              <a:rPr lang="en-GB" dirty="0"/>
              <a:t> </a:t>
            </a:r>
            <a:r>
              <a:rPr lang="sr-Latn-RS" dirty="0"/>
              <a:t>moraju da pretrpe gubitak</a:t>
            </a:r>
          </a:p>
          <a:p>
            <a:pPr>
              <a:defRPr/>
            </a:pPr>
            <a:r>
              <a:rPr lang="en-GB" dirty="0"/>
              <a:t>Kaldor Hicks </a:t>
            </a:r>
            <a:r>
              <a:rPr lang="sr-Latn-RS" dirty="0"/>
              <a:t>– optimum postoji ako je ukupni gubitak manji od ukupnog dobitka </a:t>
            </a:r>
          </a:p>
          <a:p>
            <a:pPr>
              <a:defRPr/>
            </a:pPr>
            <a:r>
              <a:rPr lang="en-GB" b="1" dirty="0"/>
              <a:t>N</a:t>
            </a:r>
            <a:r>
              <a:rPr lang="sr-Latn-RS" b="1" dirty="0"/>
              <a:t>ije bitna kompenzacija, nego da dobit premašuje gubitke</a:t>
            </a:r>
          </a:p>
          <a:p>
            <a:pPr>
              <a:defRPr/>
            </a:pPr>
            <a:endParaRPr lang="en-GB" b="1" dirty="0"/>
          </a:p>
          <a:p>
            <a:pPr>
              <a:defRPr/>
            </a:pPr>
            <a:endParaRPr lang="en-GB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 dirty="0"/>
              <a:t>Šta obezbeđuje kompenzacija???</a:t>
            </a:r>
            <a:endParaRPr lang="en-US" dirty="0"/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62744" y="1981200"/>
            <a:ext cx="5809855" cy="4114800"/>
          </a:xfrm>
        </p:spPr>
        <p:txBody>
          <a:bodyPr/>
          <a:lstStyle/>
          <a:p>
            <a:pPr eaLnBrk="1" hangingPunct="1">
              <a:defRPr/>
            </a:pPr>
            <a:r>
              <a:rPr lang="sr-Latn-CS" dirty="0"/>
              <a:t>Tj moramo ih “naterati” da se presele na višu krivu indiferencije</a:t>
            </a:r>
          </a:p>
          <a:p>
            <a:pPr eaLnBrk="1" hangingPunct="1">
              <a:defRPr/>
            </a:pPr>
            <a:r>
              <a:rPr lang="sr-Latn-CS" dirty="0"/>
              <a:t>Tj. da svima bude viši nivo zadovoljenja potreba nakon razmene</a:t>
            </a:r>
            <a:endParaRPr lang="en-US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D81192BA-EEA8-48B4-83F5-182E48B8F833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 cstate="print"/>
          <a:srcRect r="60161"/>
          <a:stretch>
            <a:fillRect/>
          </a:stretch>
        </p:blipFill>
        <p:spPr bwMode="auto">
          <a:xfrm>
            <a:off x="76200" y="1905000"/>
            <a:ext cx="3486545" cy="37972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rc 5">
            <a:extLst>
              <a:ext uri="{FF2B5EF4-FFF2-40B4-BE49-F238E27FC236}">
                <a16:creationId xmlns:a16="http://schemas.microsoft.com/office/drawing/2014/main" id="{4B9A50F6-9542-40D2-AA24-B0DBF3EA177B}"/>
              </a:ext>
            </a:extLst>
          </p:cNvPr>
          <p:cNvSpPr>
            <a:spLocks/>
          </p:cNvSpPr>
          <p:nvPr/>
        </p:nvSpPr>
        <p:spPr bwMode="auto">
          <a:xfrm rot="6883961" flipV="1">
            <a:off x="3434538" y="806745"/>
            <a:ext cx="1104902" cy="4411139"/>
          </a:xfrm>
          <a:custGeom>
            <a:avLst/>
            <a:gdLst>
              <a:gd name="T0" fmla="*/ 0 w 20138"/>
              <a:gd name="T1" fmla="*/ 2147483647 h 21600"/>
              <a:gd name="T2" fmla="*/ 2147483647 w 20138"/>
              <a:gd name="T3" fmla="*/ 2147483647 h 21600"/>
              <a:gd name="T4" fmla="*/ 2147483647 w 20138"/>
              <a:gd name="T5" fmla="*/ 2147483647 h 21600"/>
              <a:gd name="T6" fmla="*/ 0 60000 65536"/>
              <a:gd name="T7" fmla="*/ 0 60000 65536"/>
              <a:gd name="T8" fmla="*/ 0 60000 65536"/>
              <a:gd name="T9" fmla="*/ 0 w 20138"/>
              <a:gd name="T10" fmla="*/ 0 h 21600"/>
              <a:gd name="T11" fmla="*/ 20138 w 20138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0138" h="21600" fill="none" extrusionOk="0">
                <a:moveTo>
                  <a:pt x="0" y="113"/>
                </a:moveTo>
                <a:cubicBezTo>
                  <a:pt x="733" y="37"/>
                  <a:pt x="1471" y="-1"/>
                  <a:pt x="2209" y="0"/>
                </a:cubicBezTo>
                <a:cubicBezTo>
                  <a:pt x="9403" y="0"/>
                  <a:pt x="16126" y="3582"/>
                  <a:pt x="20138" y="9554"/>
                </a:cubicBezTo>
              </a:path>
              <a:path w="20138" h="21600" stroke="0" extrusionOk="0">
                <a:moveTo>
                  <a:pt x="0" y="113"/>
                </a:moveTo>
                <a:cubicBezTo>
                  <a:pt x="733" y="37"/>
                  <a:pt x="1471" y="-1"/>
                  <a:pt x="2209" y="0"/>
                </a:cubicBezTo>
                <a:cubicBezTo>
                  <a:pt x="9403" y="0"/>
                  <a:pt x="16126" y="3582"/>
                  <a:pt x="20138" y="9554"/>
                </a:cubicBezTo>
                <a:lnTo>
                  <a:pt x="2209" y="21600"/>
                </a:lnTo>
                <a:close/>
              </a:path>
            </a:pathLst>
          </a:custGeom>
          <a:noFill/>
          <a:ln w="38100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6" name="Arc 5">
            <a:extLst>
              <a:ext uri="{FF2B5EF4-FFF2-40B4-BE49-F238E27FC236}">
                <a16:creationId xmlns:a16="http://schemas.microsoft.com/office/drawing/2014/main" id="{8BEC3442-CC61-4127-A057-8661325EE160}"/>
              </a:ext>
            </a:extLst>
          </p:cNvPr>
          <p:cNvSpPr>
            <a:spLocks/>
          </p:cNvSpPr>
          <p:nvPr/>
        </p:nvSpPr>
        <p:spPr bwMode="auto">
          <a:xfrm rot="5400000" flipV="1">
            <a:off x="2952749" y="1085851"/>
            <a:ext cx="1104902" cy="3505200"/>
          </a:xfrm>
          <a:custGeom>
            <a:avLst/>
            <a:gdLst>
              <a:gd name="T0" fmla="*/ 0 w 20138"/>
              <a:gd name="T1" fmla="*/ 2147483647 h 21600"/>
              <a:gd name="T2" fmla="*/ 2147483647 w 20138"/>
              <a:gd name="T3" fmla="*/ 2147483647 h 21600"/>
              <a:gd name="T4" fmla="*/ 2147483647 w 20138"/>
              <a:gd name="T5" fmla="*/ 2147483647 h 21600"/>
              <a:gd name="T6" fmla="*/ 0 60000 65536"/>
              <a:gd name="T7" fmla="*/ 0 60000 65536"/>
              <a:gd name="T8" fmla="*/ 0 60000 65536"/>
              <a:gd name="T9" fmla="*/ 0 w 20138"/>
              <a:gd name="T10" fmla="*/ 0 h 21600"/>
              <a:gd name="T11" fmla="*/ 20138 w 20138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0138" h="21600" fill="none" extrusionOk="0">
                <a:moveTo>
                  <a:pt x="0" y="113"/>
                </a:moveTo>
                <a:cubicBezTo>
                  <a:pt x="733" y="37"/>
                  <a:pt x="1471" y="-1"/>
                  <a:pt x="2209" y="0"/>
                </a:cubicBezTo>
                <a:cubicBezTo>
                  <a:pt x="9403" y="0"/>
                  <a:pt x="16126" y="3582"/>
                  <a:pt x="20138" y="9554"/>
                </a:cubicBezTo>
              </a:path>
              <a:path w="20138" h="21600" stroke="0" extrusionOk="0">
                <a:moveTo>
                  <a:pt x="0" y="113"/>
                </a:moveTo>
                <a:cubicBezTo>
                  <a:pt x="733" y="37"/>
                  <a:pt x="1471" y="-1"/>
                  <a:pt x="2209" y="0"/>
                </a:cubicBezTo>
                <a:cubicBezTo>
                  <a:pt x="9403" y="0"/>
                  <a:pt x="16126" y="3582"/>
                  <a:pt x="20138" y="9554"/>
                </a:cubicBezTo>
                <a:lnTo>
                  <a:pt x="2209" y="21600"/>
                </a:lnTo>
                <a:close/>
              </a:path>
            </a:pathLst>
          </a:custGeom>
          <a:noFill/>
          <a:ln w="38100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l-PL" dirty="0"/>
              <a:t>zemlja će biti na dobitku od razmene ...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981200"/>
            <a:ext cx="7543800" cy="4114800"/>
          </a:xfrm>
        </p:spPr>
        <p:txBody>
          <a:bodyPr/>
          <a:lstStyle/>
          <a:p>
            <a:pPr>
              <a:defRPr/>
            </a:pPr>
            <a:r>
              <a:rPr lang="pl-PL" dirty="0"/>
              <a:t>ako dobitnicima </a:t>
            </a:r>
            <a:r>
              <a:rPr lang="en-US" dirty="0" err="1"/>
              <a:t>bude</a:t>
            </a:r>
            <a:r>
              <a:rPr lang="en-US" dirty="0"/>
              <a:t> </a:t>
            </a:r>
            <a:r>
              <a:rPr lang="en-US" dirty="0" err="1"/>
              <a:t>bolje</a:t>
            </a:r>
            <a:r>
              <a:rPr lang="en-US" dirty="0"/>
              <a:t> (</a:t>
            </a:r>
            <a:r>
              <a:rPr lang="en-US" dirty="0" err="1"/>
              <a:t>tj</a:t>
            </a:r>
            <a:r>
              <a:rPr lang="en-US" dirty="0"/>
              <a:t>., </a:t>
            </a:r>
            <a:r>
              <a:rPr lang="en-US" dirty="0" err="1"/>
              <a:t>ako</a:t>
            </a:r>
            <a:r>
              <a:rPr lang="en-US" dirty="0"/>
              <a:t> </a:t>
            </a:r>
            <a:r>
              <a:rPr lang="en-US" dirty="0" err="1"/>
              <a:t>zadržavaju</a:t>
            </a:r>
            <a:r>
              <a:rPr lang="en-US" dirty="0"/>
              <a:t> </a:t>
            </a:r>
            <a:r>
              <a:rPr lang="en-US" dirty="0" err="1"/>
              <a:t>deo</a:t>
            </a:r>
            <a:r>
              <a:rPr lang="en-US" dirty="0"/>
              <a:t> </a:t>
            </a:r>
            <a:r>
              <a:rPr lang="en-US" dirty="0" err="1"/>
              <a:t>svojih</a:t>
            </a:r>
            <a:r>
              <a:rPr lang="en-US" dirty="0"/>
              <a:t> </a:t>
            </a:r>
            <a:r>
              <a:rPr lang="en-US" dirty="0" err="1"/>
              <a:t>dobitaka</a:t>
            </a:r>
            <a:r>
              <a:rPr lang="en-US" dirty="0"/>
              <a:t>) </a:t>
            </a:r>
            <a:endParaRPr lang="sr-Latn-CS" dirty="0"/>
          </a:p>
          <a:p>
            <a:pPr>
              <a:defRPr/>
            </a:pPr>
            <a:endParaRPr lang="sr-Latn-CS" dirty="0"/>
          </a:p>
          <a:p>
            <a:pPr>
              <a:defRPr/>
            </a:pPr>
            <a:r>
              <a:rPr lang="en-US" dirty="0" err="1"/>
              <a:t>čak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pošto</a:t>
            </a:r>
            <a:r>
              <a:rPr lang="en-US" dirty="0"/>
              <a:t> je </a:t>
            </a:r>
            <a:r>
              <a:rPr lang="en-US" dirty="0" err="1"/>
              <a:t>gubitnicima</a:t>
            </a:r>
            <a:r>
              <a:rPr lang="sr-Latn-CS" dirty="0"/>
              <a:t> </a:t>
            </a:r>
            <a:r>
              <a:rPr lang="vi-VN" dirty="0"/>
              <a:t>u potpunosti nadoknađen (kompenziran) pretrpljeni gubitak. </a:t>
            </a:r>
            <a:endParaRPr lang="sr-Latn-CS" dirty="0"/>
          </a:p>
          <a:p>
            <a:pPr>
              <a:defRPr/>
            </a:pPr>
            <a:r>
              <a:rPr lang="vi-VN" dirty="0"/>
              <a:t>Ovo je tačno bez obzira</a:t>
            </a:r>
            <a:r>
              <a:rPr lang="sr-Latn-CS" dirty="0"/>
              <a:t> </a:t>
            </a:r>
            <a:r>
              <a:rPr lang="pl-PL" dirty="0"/>
              <a:t>na to da li do kompenzacije zaista dolazi</a:t>
            </a:r>
            <a:endParaRPr lang="en-US" dirty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524000" y="5257800"/>
            <a:ext cx="6934200" cy="914400"/>
          </a:xfrm>
          <a:prstGeom prst="rect">
            <a:avLst/>
          </a:prstGeom>
          <a:noFill/>
          <a:ln w="98425" algn="ctr">
            <a:solidFill>
              <a:srgbClr val="C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vi-VN" sz="3200" dirty="0"/>
              <a:t>Ovo je tačno bez obzira</a:t>
            </a:r>
            <a:r>
              <a:rPr lang="sr-Latn-CS" sz="3200" dirty="0"/>
              <a:t> </a:t>
            </a:r>
            <a:r>
              <a:rPr lang="pl-PL" sz="3200" dirty="0"/>
              <a:t>na to da li do kompenzacije zaista dolazi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sr-Latn-CS" dirty="0"/>
              <a:t>Tipičan dodatak na ispitu koji obesmišljava sve do sada rečeno –</a:t>
            </a:r>
          </a:p>
          <a:p>
            <a:pPr>
              <a:defRPr/>
            </a:pPr>
            <a:endParaRPr lang="sr-Latn-CS" dirty="0"/>
          </a:p>
          <a:p>
            <a:pPr>
              <a:defRPr/>
            </a:pPr>
            <a:r>
              <a:rPr lang="sr-Latn-CS" dirty="0"/>
              <a:t>Zato država treba </a:t>
            </a:r>
            <a:r>
              <a:rPr lang="sr-Latn-CS" u="sng" dirty="0"/>
              <a:t>dobitnicima da uvede poreze</a:t>
            </a:r>
            <a:r>
              <a:rPr lang="sr-Latn-CS" dirty="0"/>
              <a:t> iz kojih će kompenzovati gubitnike</a:t>
            </a:r>
            <a:endParaRPr lang="en-US" dirty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914400" y="228600"/>
            <a:ext cx="7239000" cy="1295400"/>
          </a:xfrm>
          <a:prstGeom prst="rect">
            <a:avLst/>
          </a:prstGeom>
          <a:noFill/>
          <a:ln w="98425" algn="ctr">
            <a:solidFill>
              <a:srgbClr val="C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sr-Latn-CS" dirty="0"/>
              <a:t>A u knjizi piše...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pl-PL" dirty="0"/>
              <a:t>Jedan od načina da do kompenzacije zaista </a:t>
            </a:r>
            <a:r>
              <a:rPr lang="vi-VN" dirty="0"/>
              <a:t>dođe jeste da vlada dovoljno oporezuje dobitke da bi u potpunosti kompenzirala gubitnike</a:t>
            </a:r>
            <a:endParaRPr lang="sr-Latn-CS" dirty="0"/>
          </a:p>
          <a:p>
            <a:pPr>
              <a:defRPr/>
            </a:pPr>
            <a:endParaRPr lang="vi-VN" dirty="0"/>
          </a:p>
          <a:p>
            <a:pPr>
              <a:defRPr/>
            </a:pPr>
            <a:r>
              <a:rPr lang="en-US" dirty="0" err="1"/>
              <a:t>putem</a:t>
            </a:r>
            <a:r>
              <a:rPr lang="en-US" dirty="0"/>
              <a:t> </a:t>
            </a:r>
            <a:r>
              <a:rPr lang="en-US" dirty="0" err="1"/>
              <a:t>subvencija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poreskih</a:t>
            </a:r>
            <a:r>
              <a:rPr lang="en-US" dirty="0"/>
              <a:t> </a:t>
            </a:r>
            <a:r>
              <a:rPr lang="en-US" dirty="0" err="1"/>
              <a:t>olakšica</a:t>
            </a:r>
            <a:r>
              <a:rPr lang="en-US" dirty="0"/>
              <a:t>.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447800" y="2057400"/>
            <a:ext cx="3048000" cy="457200"/>
          </a:xfrm>
          <a:prstGeom prst="rect">
            <a:avLst/>
          </a:prstGeom>
          <a:noFill/>
          <a:ln w="4127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GB" dirty="0"/>
              <a:t>D</a:t>
            </a:r>
            <a:r>
              <a:rPr lang="sr-Latn-RS" dirty="0"/>
              <a:t>a li mora da dođe do kompenzacije?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GB" dirty="0"/>
              <a:t>M</a:t>
            </a:r>
            <a:r>
              <a:rPr lang="sr-Latn-RS" dirty="0"/>
              <a:t>ora</a:t>
            </a:r>
          </a:p>
          <a:p>
            <a:pPr>
              <a:defRPr/>
            </a:pPr>
            <a:r>
              <a:rPr lang="en-GB" dirty="0"/>
              <a:t>N</a:t>
            </a:r>
            <a:r>
              <a:rPr lang="sr-Latn-RS" dirty="0"/>
              <a:t>e mora</a:t>
            </a:r>
          </a:p>
          <a:p>
            <a:pPr>
              <a:defRPr/>
            </a:pPr>
            <a:r>
              <a:rPr lang="en-GB" dirty="0"/>
              <a:t>S</a:t>
            </a:r>
            <a:r>
              <a:rPr lang="sr-Latn-RS" dirty="0"/>
              <a:t>vejedno je</a:t>
            </a:r>
          </a:p>
          <a:p>
            <a:pPr>
              <a:defRPr/>
            </a:pPr>
            <a:endParaRPr lang="sr-Latn-RS" dirty="0"/>
          </a:p>
          <a:p>
            <a:pPr>
              <a:defRPr/>
            </a:pPr>
            <a:r>
              <a:rPr lang="sr-Latn-RS" dirty="0"/>
              <a:t>Šta znači poboljšanje u smislu Pareta?</a:t>
            </a:r>
          </a:p>
          <a:p>
            <a:pPr>
              <a:defRPr/>
            </a:pPr>
            <a:r>
              <a:rPr lang="sr-Latn-RS" dirty="0"/>
              <a:t>Hiks-Kaldora?</a:t>
            </a:r>
          </a:p>
          <a:p>
            <a:pPr>
              <a:defRPr/>
            </a:pPr>
            <a:r>
              <a:rPr lang="en-GB" dirty="0"/>
              <a:t>N</a:t>
            </a:r>
            <a:r>
              <a:rPr lang="sr-Latn-RS" dirty="0"/>
              <a:t>ejednakost?</a:t>
            </a:r>
          </a:p>
          <a:p>
            <a:pPr>
              <a:defRPr/>
            </a:pPr>
            <a:endParaRPr lang="sr-Latn-RS" dirty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066800" y="3200400"/>
            <a:ext cx="2743200" cy="533400"/>
          </a:xfrm>
          <a:prstGeom prst="rect">
            <a:avLst/>
          </a:prstGeom>
          <a:noFill/>
          <a:ln w="98425" algn="ctr">
            <a:solidFill>
              <a:srgbClr val="C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4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44444E-6 L 3.33333E-6 -0.08334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3505200"/>
            <a:ext cx="7543800" cy="1431925"/>
          </a:xfrm>
        </p:spPr>
        <p:txBody>
          <a:bodyPr/>
          <a:lstStyle/>
          <a:p>
            <a:pPr>
              <a:defRPr/>
            </a:pPr>
            <a:br>
              <a:rPr lang="sr-Latn-RS" sz="3200" b="0" dirty="0"/>
            </a:br>
            <a:endParaRPr lang="en-GB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676400"/>
            <a:ext cx="7543800" cy="4114800"/>
          </a:xfrm>
        </p:spPr>
        <p:txBody>
          <a:bodyPr/>
          <a:lstStyle/>
          <a:p>
            <a:pPr lvl="2">
              <a:defRPr/>
            </a:pPr>
            <a:r>
              <a:rPr lang="en-GB" dirty="0" err="1"/>
              <a:t>iako</a:t>
            </a:r>
            <a:r>
              <a:rPr lang="en-GB" dirty="0"/>
              <a:t> </a:t>
            </a:r>
            <a:r>
              <a:rPr lang="en-GB" dirty="0" err="1"/>
              <a:t>smo</a:t>
            </a:r>
            <a:r>
              <a:rPr lang="en-GB" dirty="0"/>
              <a:t> </a:t>
            </a:r>
            <a:r>
              <a:rPr lang="en-GB" dirty="0" err="1"/>
              <a:t>svi</a:t>
            </a:r>
            <a:r>
              <a:rPr lang="en-GB" dirty="0"/>
              <a:t> u </a:t>
            </a:r>
            <a:r>
              <a:rPr lang="en-GB" dirty="0" err="1"/>
              <a:t>dobitnici</a:t>
            </a:r>
            <a:r>
              <a:rPr lang="sr-Latn-RS" dirty="0"/>
              <a:t> u smislu </a:t>
            </a:r>
            <a:r>
              <a:rPr lang="en-GB" dirty="0" err="1"/>
              <a:t>Paret</a:t>
            </a:r>
            <a:r>
              <a:rPr lang="sr-Latn-RS" dirty="0"/>
              <a:t>a</a:t>
            </a:r>
            <a:r>
              <a:rPr lang="en-GB" dirty="0"/>
              <a:t>, </a:t>
            </a:r>
            <a:endParaRPr lang="sr-Latn-RS" dirty="0"/>
          </a:p>
          <a:p>
            <a:pPr lvl="2">
              <a:defRPr/>
            </a:pPr>
            <a:r>
              <a:rPr lang="sr-Latn-RS" dirty="0"/>
              <a:t> javlja se osećaj </a:t>
            </a:r>
            <a:r>
              <a:rPr lang="en-GB" dirty="0" err="1"/>
              <a:t>nepravičnosti</a:t>
            </a:r>
            <a:r>
              <a:rPr lang="en-GB" dirty="0"/>
              <a:t>, </a:t>
            </a:r>
            <a:r>
              <a:rPr lang="en-GB" dirty="0" err="1"/>
              <a:t>tj</a:t>
            </a:r>
            <a:r>
              <a:rPr lang="en-GB" dirty="0"/>
              <a:t>. </a:t>
            </a:r>
            <a:r>
              <a:rPr lang="en-GB" dirty="0" err="1"/>
              <a:t>da</a:t>
            </a:r>
            <a:r>
              <a:rPr lang="en-GB" dirty="0"/>
              <a:t> </a:t>
            </a:r>
            <a:r>
              <a:rPr lang="en-GB" dirty="0" err="1"/>
              <a:t>smo</a:t>
            </a:r>
            <a:r>
              <a:rPr lang="en-GB" dirty="0"/>
              <a:t> </a:t>
            </a:r>
            <a:r>
              <a:rPr lang="en-GB" dirty="0" err="1"/>
              <a:t>negde</a:t>
            </a:r>
            <a:r>
              <a:rPr lang="en-GB" dirty="0"/>
              <a:t> “</a:t>
            </a:r>
            <a:r>
              <a:rPr lang="en-GB" dirty="0" err="1"/>
              <a:t>zakinuti</a:t>
            </a:r>
            <a:r>
              <a:rPr lang="en-GB" dirty="0"/>
              <a:t>”. </a:t>
            </a:r>
            <a:r>
              <a:rPr lang="en-GB" dirty="0" err="1"/>
              <a:t>Znači</a:t>
            </a:r>
            <a:r>
              <a:rPr lang="en-GB" dirty="0"/>
              <a:t>, </a:t>
            </a:r>
            <a:r>
              <a:rPr lang="en-GB" dirty="0" err="1"/>
              <a:t>ispunjavanje</a:t>
            </a:r>
            <a:r>
              <a:rPr lang="en-GB" dirty="0"/>
              <a:t> </a:t>
            </a:r>
            <a:r>
              <a:rPr lang="en-GB" dirty="0" err="1"/>
              <a:t>Paretovog</a:t>
            </a:r>
            <a:r>
              <a:rPr lang="en-GB" dirty="0"/>
              <a:t> </a:t>
            </a:r>
            <a:r>
              <a:rPr lang="en-GB" dirty="0" err="1"/>
              <a:t>zahteva</a:t>
            </a:r>
            <a:r>
              <a:rPr lang="en-GB" dirty="0"/>
              <a:t> ne </a:t>
            </a:r>
            <a:r>
              <a:rPr lang="en-GB" dirty="0" err="1"/>
              <a:t>rešava</a:t>
            </a:r>
            <a:r>
              <a:rPr lang="en-GB" dirty="0"/>
              <a:t> </a:t>
            </a:r>
            <a:r>
              <a:rPr lang="en-GB" dirty="0" err="1"/>
              <a:t>samo</a:t>
            </a:r>
            <a:r>
              <a:rPr lang="en-GB" dirty="0"/>
              <a:t> </a:t>
            </a:r>
            <a:r>
              <a:rPr lang="en-GB" dirty="0" err="1"/>
              <a:t>po</a:t>
            </a:r>
            <a:r>
              <a:rPr lang="en-GB" dirty="0"/>
              <a:t> </a:t>
            </a:r>
            <a:r>
              <a:rPr lang="en-GB" dirty="0" err="1"/>
              <a:t>sebi</a:t>
            </a:r>
            <a:r>
              <a:rPr lang="en-GB" dirty="0"/>
              <a:t> problem </a:t>
            </a:r>
            <a:r>
              <a:rPr lang="en-GB" dirty="0" err="1"/>
              <a:t>nepravičnosti</a:t>
            </a:r>
            <a:r>
              <a:rPr lang="en-GB" dirty="0"/>
              <a:t>. </a:t>
            </a:r>
            <a:endParaRPr lang="sr-Latn-RS" dirty="0"/>
          </a:p>
          <a:p>
            <a:pPr lvl="2">
              <a:defRPr/>
            </a:pPr>
            <a:endParaRPr lang="sr-Latn-RS" dirty="0"/>
          </a:p>
          <a:p>
            <a:pPr lvl="2">
              <a:defRPr/>
            </a:pPr>
            <a:r>
              <a:rPr lang="en-GB" dirty="0" err="1"/>
              <a:t>Tibor</a:t>
            </a:r>
            <a:r>
              <a:rPr lang="en-GB" dirty="0"/>
              <a:t> </a:t>
            </a:r>
            <a:r>
              <a:rPr lang="en-GB" dirty="0" err="1"/>
              <a:t>Scitovsky</a:t>
            </a:r>
            <a:r>
              <a:rPr lang="sr-Latn-RS" dirty="0"/>
              <a:t> (1972)</a:t>
            </a:r>
            <a:r>
              <a:rPr lang="en-GB" dirty="0"/>
              <a:t> “Equity is a matter of conscience, not economics”.</a:t>
            </a:r>
            <a:endParaRPr lang="sr-Latn-RS" dirty="0"/>
          </a:p>
          <a:p>
            <a:pPr lvl="2">
              <a:defRPr/>
            </a:pPr>
            <a:endParaRPr lang="sr-Latn-RS" dirty="0"/>
          </a:p>
          <a:p>
            <a:pPr lvl="2">
              <a:defRPr/>
            </a:pPr>
            <a:r>
              <a:rPr lang="sr-Latn-RS" dirty="0"/>
              <a:t>Pravičnost je pitanje savesti, a ne ekonomije!!</a:t>
            </a:r>
          </a:p>
          <a:p>
            <a:pPr lvl="2">
              <a:defRPr/>
            </a:pPr>
            <a:endParaRPr lang="sr-Latn-RS" dirty="0"/>
          </a:p>
          <a:p>
            <a:pPr lvl="2">
              <a:defRPr/>
            </a:pPr>
            <a:r>
              <a:rPr lang="en-GB" dirty="0"/>
              <a:t>M</a:t>
            </a:r>
            <a:r>
              <a:rPr lang="sr-Latn-RS" dirty="0"/>
              <a:t>oralna filozofija, politika, welfare economics</a:t>
            </a:r>
          </a:p>
          <a:p>
            <a:pPr lvl="2">
              <a:defRPr/>
            </a:pPr>
            <a:endParaRPr lang="sr-Latn-RS" dirty="0"/>
          </a:p>
          <a:p>
            <a:pPr lvl="2">
              <a:defRPr/>
            </a:pPr>
            <a:endParaRPr lang="en-GB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GB" dirty="0"/>
              <a:t>A</a:t>
            </a:r>
            <a:r>
              <a:rPr lang="sr-Latn-RS" dirty="0"/>
              <a:t>li moramo se odlučiti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GB" sz="2800" dirty="0"/>
              <a:t>S</a:t>
            </a:r>
            <a:r>
              <a:rPr lang="sr-Latn-RS" sz="2800" dirty="0"/>
              <a:t>iromašna osoba ima veću korist od +1$</a:t>
            </a:r>
          </a:p>
          <a:p>
            <a:pPr>
              <a:defRPr/>
            </a:pPr>
            <a:r>
              <a:rPr lang="en-GB" sz="2800" dirty="0"/>
              <a:t>N</a:t>
            </a:r>
            <a:r>
              <a:rPr lang="sr-Latn-RS" sz="2800" dirty="0"/>
              <a:t>ego što gubi bogataš kada mu se oduzme 1 dolar</a:t>
            </a:r>
          </a:p>
          <a:p>
            <a:pPr>
              <a:defRPr/>
            </a:pPr>
            <a:r>
              <a:rPr lang="en-GB" sz="2800" dirty="0"/>
              <a:t>I</a:t>
            </a:r>
            <a:r>
              <a:rPr lang="sr-Latn-RS" sz="2800" dirty="0"/>
              <a:t>dealna raspodela je – jednakost</a:t>
            </a:r>
          </a:p>
          <a:p>
            <a:pPr>
              <a:defRPr/>
            </a:pPr>
            <a:r>
              <a:rPr lang="en-GB" sz="2800" dirty="0"/>
              <a:t>A</a:t>
            </a:r>
            <a:r>
              <a:rPr lang="sr-Latn-RS" sz="2800" dirty="0"/>
              <a:t>li ... </a:t>
            </a:r>
            <a:r>
              <a:rPr lang="en-GB" sz="2800" dirty="0"/>
              <a:t>K</a:t>
            </a:r>
            <a:r>
              <a:rPr lang="sr-Latn-RS" sz="2800" dirty="0"/>
              <a:t>oličina dohotka zavisi od podsticaja da proizvodnja raste</a:t>
            </a:r>
          </a:p>
          <a:p>
            <a:pPr>
              <a:defRPr/>
            </a:pPr>
            <a:r>
              <a:rPr lang="en-GB" sz="2800" dirty="0">
                <a:solidFill>
                  <a:srgbClr val="FFC000"/>
                </a:solidFill>
              </a:rPr>
              <a:t>P</a:t>
            </a:r>
            <a:r>
              <a:rPr lang="sr-Latn-RS" sz="2800" dirty="0">
                <a:solidFill>
                  <a:srgbClr val="FFC000"/>
                </a:solidFill>
              </a:rPr>
              <a:t>odsticaji nestaju kad je raspodela ravnomerna </a:t>
            </a:r>
            <a:r>
              <a:rPr lang="en-GB" sz="2800" dirty="0">
                <a:solidFill>
                  <a:srgbClr val="FFC000"/>
                </a:solidFill>
              </a:rPr>
              <a:t>(</a:t>
            </a:r>
            <a:r>
              <a:rPr lang="en-GB" sz="2800" dirty="0" err="1">
                <a:solidFill>
                  <a:srgbClr val="FFC000"/>
                </a:solidFill>
              </a:rPr>
              <a:t>Scitovsky</a:t>
            </a:r>
            <a:r>
              <a:rPr lang="en-GB" sz="2800" dirty="0">
                <a:solidFill>
                  <a:srgbClr val="FFC000"/>
                </a:solidFill>
              </a:rPr>
              <a:t> 1972, 288)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GB" dirty="0"/>
              <a:t>U</a:t>
            </a:r>
            <a:r>
              <a:rPr lang="sr-Latn-RS" dirty="0"/>
              <a:t>pravo na primeru kompenzacija 	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981200"/>
            <a:ext cx="8077200" cy="4114800"/>
          </a:xfrm>
        </p:spPr>
        <p:txBody>
          <a:bodyPr/>
          <a:lstStyle/>
          <a:p>
            <a:pPr>
              <a:defRPr/>
            </a:pPr>
            <a:r>
              <a:rPr lang="en-GB" dirty="0"/>
              <a:t>A</a:t>
            </a:r>
            <a:r>
              <a:rPr lang="sr-Latn-RS" dirty="0"/>
              <a:t>ko jedna firma “sledi” komparativne prednosti, prekvalifikuje se</a:t>
            </a:r>
          </a:p>
          <a:p>
            <a:pPr>
              <a:defRPr/>
            </a:pPr>
            <a:r>
              <a:rPr lang="en-GB" dirty="0"/>
              <a:t>I</a:t>
            </a:r>
            <a:r>
              <a:rPr lang="sr-Latn-RS" dirty="0"/>
              <a:t> zaradi</a:t>
            </a:r>
          </a:p>
          <a:p>
            <a:pPr>
              <a:defRPr/>
            </a:pPr>
            <a:r>
              <a:rPr lang="sr-Latn-RS" dirty="0"/>
              <a:t>A država ih oporezuje toliko da može da kompenzuje sve gubitnike</a:t>
            </a:r>
          </a:p>
          <a:p>
            <a:pPr>
              <a:defRPr/>
            </a:pPr>
            <a:endParaRPr lang="sr-Latn-RS" dirty="0"/>
          </a:p>
          <a:p>
            <a:pPr>
              <a:defRPr/>
            </a:pPr>
            <a:r>
              <a:rPr lang="en-GB" dirty="0"/>
              <a:t>H</a:t>
            </a:r>
            <a:r>
              <a:rPr lang="sr-Latn-RS" dirty="0"/>
              <a:t>oće li ta firma nastaviti proizvodnju ili će se preseliti u grupu gubitnika?</a:t>
            </a:r>
            <a:endParaRPr lang="en-GB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</a:t>
            </a:r>
            <a:r>
              <a:rPr lang="sr-Latn-RS" dirty="0"/>
              <a:t>konomija insistira na jednakosti šansi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752600"/>
            <a:ext cx="7543800" cy="4114800"/>
          </a:xfrm>
        </p:spPr>
        <p:txBody>
          <a:bodyPr/>
          <a:lstStyle/>
          <a:p>
            <a:r>
              <a:rPr lang="en-GB" dirty="0"/>
              <a:t>A</a:t>
            </a:r>
            <a:r>
              <a:rPr lang="sr-Latn-RS" dirty="0"/>
              <a:t> ne na jednakosti rezultata</a:t>
            </a:r>
          </a:p>
          <a:p>
            <a:r>
              <a:rPr lang="en-GB" dirty="0"/>
              <a:t>I</a:t>
            </a:r>
            <a:r>
              <a:rPr lang="sr-Latn-RS" dirty="0"/>
              <a:t>nstitucije obezbeđuju jednakost šansi</a:t>
            </a:r>
          </a:p>
          <a:p>
            <a:endParaRPr lang="sr-Latn-RS" dirty="0"/>
          </a:p>
          <a:p>
            <a:pPr marL="0" indent="0">
              <a:buNone/>
            </a:pPr>
            <a:endParaRPr lang="sr-Latn-RS" dirty="0"/>
          </a:p>
          <a:p>
            <a:endParaRPr lang="sr-Latn-RS" dirty="0"/>
          </a:p>
          <a:p>
            <a:pPr lvl="1"/>
            <a:endParaRPr lang="sr-Latn-RS" dirty="0"/>
          </a:p>
          <a:p>
            <a:endParaRPr lang="en-GB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/>
              <a:t>Ravnoteža u izolaciji</a:t>
            </a:r>
            <a:endParaRPr lang="en-US"/>
          </a:p>
        </p:txBody>
      </p:sp>
      <p:pic>
        <p:nvPicPr>
          <p:cNvPr id="34819" name="Picture 4"/>
          <p:cNvPicPr>
            <a:picLocks noGrp="1" noChangeAspect="1" noChangeArrowheads="1"/>
          </p:cNvPicPr>
          <p:nvPr>
            <p:ph type="body" sz="half" idx="1"/>
          </p:nvPr>
        </p:nvPicPr>
        <p:blipFill>
          <a:blip r:embed="rId2" cstate="print"/>
          <a:srcRect r="42580"/>
          <a:stretch>
            <a:fillRect/>
          </a:stretch>
        </p:blipFill>
        <p:spPr>
          <a:xfrm>
            <a:off x="1066800" y="2362200"/>
            <a:ext cx="3810000" cy="3367088"/>
          </a:xfrm>
          <a:noFill/>
        </p:spPr>
      </p:pic>
      <p:sp>
        <p:nvSpPr>
          <p:cNvPr id="84997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876800" y="2057400"/>
            <a:ext cx="3276600" cy="41148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AutoNum type="arabicPeriod"/>
              <a:defRPr/>
            </a:pPr>
            <a:r>
              <a:rPr lang="en-US" sz="1800" b="1" dirty="0" err="1">
                <a:effectLst/>
                <a:latin typeface="Verdana" pitchFamily="34" charset="0"/>
              </a:rPr>
              <a:t>krive</a:t>
            </a:r>
            <a:r>
              <a:rPr lang="en-US" sz="1800" b="1" dirty="0">
                <a:effectLst/>
                <a:latin typeface="Verdana" pitchFamily="34" charset="0"/>
              </a:rPr>
              <a:t> </a:t>
            </a:r>
            <a:r>
              <a:rPr lang="en-US" sz="1800" b="1" dirty="0" err="1">
                <a:effectLst/>
                <a:latin typeface="Verdana" pitchFamily="34" charset="0"/>
              </a:rPr>
              <a:t>indiferen</a:t>
            </a:r>
            <a:r>
              <a:rPr lang="sr-Latn-RS" sz="1800" b="1" dirty="0">
                <a:effectLst/>
                <a:latin typeface="Verdana" pitchFamily="34" charset="0"/>
              </a:rPr>
              <a:t>cije </a:t>
            </a:r>
            <a:r>
              <a:rPr lang="en-US" sz="1800" b="1" dirty="0">
                <a:effectLst/>
                <a:latin typeface="Verdana" pitchFamily="34" charset="0"/>
              </a:rPr>
              <a:t> </a:t>
            </a:r>
            <a:r>
              <a:rPr lang="sr-Latn-CS" sz="1800" b="1" dirty="0">
                <a:effectLst/>
                <a:latin typeface="Verdana" pitchFamily="34" charset="0"/>
              </a:rPr>
              <a:t>su </a:t>
            </a:r>
            <a:r>
              <a:rPr lang="en-US" sz="1800" b="1" dirty="0" err="1">
                <a:effectLst/>
                <a:latin typeface="Verdana" pitchFamily="34" charset="0"/>
              </a:rPr>
              <a:t>konveksne</a:t>
            </a:r>
            <a:r>
              <a:rPr lang="en-US" sz="1800" b="1" dirty="0">
                <a:effectLst/>
                <a:latin typeface="Verdana" pitchFamily="34" charset="0"/>
              </a:rPr>
              <a:t> </a:t>
            </a:r>
            <a:endParaRPr lang="sr-Latn-CS" sz="1800" b="1" dirty="0">
              <a:effectLst/>
              <a:latin typeface="Verdana" pitchFamily="34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AutoNum type="arabicPeriod"/>
              <a:defRPr/>
            </a:pPr>
            <a:endParaRPr lang="sr-Latn-CS" sz="1800" b="1" dirty="0">
              <a:effectLst/>
              <a:latin typeface="Verdana" pitchFamily="34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AutoNum type="arabicPeriod"/>
              <a:defRPr/>
            </a:pPr>
            <a:r>
              <a:rPr lang="en-US" sz="1800" b="1" dirty="0">
                <a:effectLst/>
                <a:latin typeface="Verdana" pitchFamily="34" charset="0"/>
              </a:rPr>
              <a:t>i ne </a:t>
            </a:r>
            <a:r>
              <a:rPr lang="en-US" sz="1800" b="1" dirty="0" err="1">
                <a:effectLst/>
                <a:latin typeface="Verdana" pitchFamily="34" charset="0"/>
              </a:rPr>
              <a:t>seku</a:t>
            </a:r>
            <a:r>
              <a:rPr lang="sr-Latn-CS" sz="1800" b="1" dirty="0">
                <a:effectLst/>
                <a:latin typeface="Verdana" pitchFamily="34" charset="0"/>
              </a:rPr>
              <a:t> se</a:t>
            </a:r>
            <a:r>
              <a:rPr lang="en-US" sz="1800" b="1" dirty="0">
                <a:effectLst/>
                <a:latin typeface="Verdana" pitchFamily="34" charset="0"/>
              </a:rPr>
              <a:t> </a:t>
            </a:r>
            <a:endParaRPr lang="sr-Latn-CS" sz="1800" b="1" dirty="0">
              <a:effectLst/>
              <a:latin typeface="Verdana" pitchFamily="34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AutoNum type="arabicPeriod"/>
              <a:defRPr/>
            </a:pPr>
            <a:endParaRPr lang="sr-Latn-CS" sz="1800" b="1" dirty="0">
              <a:effectLst/>
              <a:latin typeface="Verdana" pitchFamily="34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AutoNum type="arabicPeriod"/>
              <a:defRPr/>
            </a:pPr>
            <a:r>
              <a:rPr lang="en-US" sz="1800" b="1" dirty="0" err="1">
                <a:effectLst/>
                <a:latin typeface="Verdana" pitchFamily="34" charset="0"/>
              </a:rPr>
              <a:t>postoji</a:t>
            </a:r>
            <a:r>
              <a:rPr lang="en-US" sz="1800" b="1" dirty="0">
                <a:effectLst/>
                <a:latin typeface="Verdana" pitchFamily="34" charset="0"/>
              </a:rPr>
              <a:t> samo </a:t>
            </a:r>
            <a:r>
              <a:rPr lang="en-US" sz="1800" b="1" dirty="0" err="1">
                <a:effectLst/>
                <a:latin typeface="Verdana" pitchFamily="34" charset="0"/>
              </a:rPr>
              <a:t>jedna</a:t>
            </a:r>
            <a:r>
              <a:rPr lang="en-US" sz="1800" b="1" dirty="0">
                <a:effectLst/>
                <a:latin typeface="Verdana" pitchFamily="34" charset="0"/>
              </a:rPr>
              <a:t> </a:t>
            </a:r>
            <a:r>
              <a:rPr lang="en-US" sz="1800" b="1" dirty="0" err="1">
                <a:effectLst/>
                <a:latin typeface="Verdana" pitchFamily="34" charset="0"/>
              </a:rPr>
              <a:t>tačka</a:t>
            </a:r>
            <a:r>
              <a:rPr lang="en-US" sz="1800" b="1" dirty="0">
                <a:effectLst/>
                <a:latin typeface="Verdana" pitchFamily="34" charset="0"/>
              </a:rPr>
              <a:t> </a:t>
            </a:r>
            <a:r>
              <a:rPr lang="en-US" sz="1800" b="1" dirty="0" err="1">
                <a:effectLst/>
                <a:latin typeface="Verdana" pitchFamily="34" charset="0"/>
              </a:rPr>
              <a:t>ravnoteže</a:t>
            </a:r>
            <a:r>
              <a:rPr lang="en-US" sz="1800" b="1" dirty="0">
                <a:effectLst/>
                <a:latin typeface="Verdana" pitchFamily="34" charset="0"/>
              </a:rPr>
              <a:t>. </a:t>
            </a:r>
            <a:endParaRPr lang="sr-Latn-CS" sz="1800" b="1" dirty="0">
              <a:effectLst/>
              <a:latin typeface="Verdana" pitchFamily="34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AutoNum type="arabicPeriod"/>
              <a:defRPr/>
            </a:pPr>
            <a:endParaRPr lang="sr-Latn-CS" sz="1800" b="1" dirty="0">
              <a:effectLst/>
              <a:latin typeface="Verdana" pitchFamily="34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AutoNum type="arabicPeriod"/>
              <a:defRPr/>
            </a:pPr>
            <a:r>
              <a:rPr lang="en-US" sz="1800" b="1" dirty="0" err="1">
                <a:effectLst/>
                <a:latin typeface="Verdana" pitchFamily="34" charset="0"/>
              </a:rPr>
              <a:t>Tačke</a:t>
            </a:r>
            <a:r>
              <a:rPr lang="en-US" sz="1800" b="1" dirty="0">
                <a:effectLst/>
                <a:latin typeface="Verdana" pitchFamily="34" charset="0"/>
              </a:rPr>
              <a:t> na </a:t>
            </a:r>
            <a:r>
              <a:rPr lang="en-US" sz="1800" b="1" dirty="0" err="1">
                <a:effectLst/>
                <a:latin typeface="Verdana" pitchFamily="34" charset="0"/>
              </a:rPr>
              <a:t>nižim</a:t>
            </a:r>
            <a:r>
              <a:rPr lang="en-US" sz="1800" b="1" dirty="0">
                <a:effectLst/>
                <a:latin typeface="Verdana" pitchFamily="34" charset="0"/>
              </a:rPr>
              <a:t> </a:t>
            </a:r>
            <a:r>
              <a:rPr lang="en-US" sz="1800" b="1" dirty="0" err="1">
                <a:effectLst/>
                <a:latin typeface="Verdana" pitchFamily="34" charset="0"/>
              </a:rPr>
              <a:t>krivama</a:t>
            </a:r>
            <a:r>
              <a:rPr lang="en-US" sz="1800" b="1" dirty="0">
                <a:effectLst/>
                <a:latin typeface="Verdana" pitchFamily="34" charset="0"/>
              </a:rPr>
              <a:t> su </a:t>
            </a:r>
            <a:r>
              <a:rPr lang="en-US" sz="1800" b="1" dirty="0" err="1">
                <a:effectLst/>
                <a:latin typeface="Verdana" pitchFamily="34" charset="0"/>
              </a:rPr>
              <a:t>moguće</a:t>
            </a:r>
            <a:r>
              <a:rPr lang="en-US" sz="1800" b="1" dirty="0">
                <a:effectLst/>
                <a:latin typeface="Verdana" pitchFamily="34" charset="0"/>
              </a:rPr>
              <a:t> </a:t>
            </a:r>
            <a:endParaRPr lang="sr-Latn-CS" sz="1800" b="1" dirty="0">
              <a:effectLst/>
              <a:latin typeface="Verdana" pitchFamily="34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AutoNum type="arabicPeriod"/>
              <a:defRPr/>
            </a:pPr>
            <a:endParaRPr lang="sr-Latn-CS" sz="1800" b="1" dirty="0">
              <a:effectLst/>
              <a:latin typeface="Verdana" pitchFamily="34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AutoNum type="arabicPeriod"/>
              <a:defRPr/>
            </a:pPr>
            <a:r>
              <a:rPr lang="sr-Latn-CS" sz="1800" b="1" dirty="0">
                <a:effectLst/>
                <a:latin typeface="Verdana" pitchFamily="34" charset="0"/>
              </a:rPr>
              <a:t>Tačke na višim </a:t>
            </a:r>
            <a:r>
              <a:rPr lang="sr-Latn-CS" sz="1800" b="1" dirty="0" err="1">
                <a:effectLst/>
                <a:latin typeface="Verdana" pitchFamily="34" charset="0"/>
              </a:rPr>
              <a:t>krivama</a:t>
            </a:r>
            <a:r>
              <a:rPr lang="sr-Latn-CS" sz="1800" b="1" dirty="0">
                <a:effectLst/>
                <a:latin typeface="Verdana" pitchFamily="34" charset="0"/>
              </a:rPr>
              <a:t> nisu moguće</a:t>
            </a:r>
            <a:r>
              <a:rPr lang="en-US" sz="1800" b="1" dirty="0">
                <a:effectLst/>
                <a:latin typeface="Verdana" pitchFamily="34" charset="0"/>
              </a:rPr>
              <a:t>.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sz="1800" b="1" dirty="0">
              <a:latin typeface="Verdana" pitchFamily="34" charset="0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 dirty="0"/>
              <a:t>Autarkija – proizvode i troše u istoj tački</a:t>
            </a:r>
            <a:endParaRPr lang="en-US" dirty="0"/>
          </a:p>
        </p:txBody>
      </p:sp>
      <p:pic>
        <p:nvPicPr>
          <p:cNvPr id="35843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514475" y="1981200"/>
            <a:ext cx="6648450" cy="4114800"/>
          </a:xfrm>
          <a:noFill/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6BCDB7-DD15-4036-B78B-86B1E85A9B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244475"/>
            <a:ext cx="7543800" cy="1431925"/>
          </a:xfrm>
        </p:spPr>
        <p:txBody>
          <a:bodyPr/>
          <a:lstStyle/>
          <a:p>
            <a:pPr eaLnBrk="1" hangingPunct="1">
              <a:defRPr/>
            </a:pPr>
            <a:r>
              <a:rPr lang="sr-Latn-BA" sz="2400"/>
              <a:t> Pod kojim (neuobičajenim) uslovima može</a:t>
            </a:r>
            <a:br>
              <a:rPr lang="sr-Latn-BA" sz="2400"/>
            </a:br>
            <a:r>
              <a:rPr lang="it-IT" sz="2400"/>
              <a:t>da se dogodi da komparativna prednost, odnosno</a:t>
            </a:r>
            <a:r>
              <a:rPr lang="sr-Latn-BA" sz="2400"/>
              <a:t> zaostajanje, uopšte ne postoje?</a:t>
            </a:r>
            <a:br>
              <a:rPr lang="sr-Latn-BA" sz="2400"/>
            </a:br>
            <a:endParaRPr lang="sr-Latn-BA" sz="240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58D43B20-F8E6-48C3-AD76-6E20341A537F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31" t="34000" r="46484" b="17999"/>
          <a:stretch>
            <a:fillRect/>
          </a:stretch>
        </p:blipFill>
        <p:spPr>
          <a:xfrm>
            <a:off x="1589088" y="2941638"/>
            <a:ext cx="2651125" cy="2193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3FA4D85-974B-4407-98D0-8F560DF940A2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44" t="34000" r="18359" b="22000"/>
          <a:stretch>
            <a:fillRect/>
          </a:stretch>
        </p:blipFill>
        <p:spPr>
          <a:xfrm>
            <a:off x="5619750" y="3032125"/>
            <a:ext cx="2286000" cy="20129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DF1608F-499B-4A41-BFB0-A2D9610B6459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H="1">
            <a:off x="6057900" y="3467100"/>
            <a:ext cx="1295400" cy="1066800"/>
          </a:xfrm>
          <a:prstGeom prst="line">
            <a:avLst/>
          </a:prstGeom>
          <a:noFill/>
          <a:ln w="889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6F40AE6-6CF2-4DBE-AD18-71B05E7EC0EF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H="1">
            <a:off x="2400300" y="3467100"/>
            <a:ext cx="1295400" cy="1066800"/>
          </a:xfrm>
          <a:prstGeom prst="line">
            <a:avLst/>
          </a:prstGeom>
          <a:noFill/>
          <a:ln w="889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1897D1E6-8EC3-438C-BFC9-0DA19E4FF7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5715000"/>
            <a:ext cx="56864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r>
              <a:rPr lang="sr-Latn-BA" altLang="en-US"/>
              <a:t>Ako su relativne cene pre razmene već bile iste</a:t>
            </a:r>
          </a:p>
        </p:txBody>
      </p:sp>
    </p:spTree>
    <p:extLst>
      <p:ext uri="{BB962C8B-B14F-4D97-AF65-F5344CB8AC3E}">
        <p14:creationId xmlns:p14="http://schemas.microsoft.com/office/powerpoint/2010/main" val="2356006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 sz="4000"/>
              <a:t>Ali kad to želimo da ispitamo</a:t>
            </a:r>
            <a:br>
              <a:rPr lang="sr-Latn-CS" sz="4000"/>
            </a:br>
            <a:endParaRPr lang="en-US" sz="4000"/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/>
              <a:t>Carine</a:t>
            </a:r>
          </a:p>
          <a:p>
            <a:pPr eaLnBrk="1" hangingPunct="1">
              <a:defRPr/>
            </a:pPr>
            <a:r>
              <a:rPr lang="sr-Latn-CS"/>
              <a:t>Kvote</a:t>
            </a:r>
          </a:p>
          <a:p>
            <a:pPr eaLnBrk="1" hangingPunct="1">
              <a:defRPr/>
            </a:pPr>
            <a:r>
              <a:rPr lang="sr-Latn-CS"/>
              <a:t>Dozvole</a:t>
            </a:r>
          </a:p>
          <a:p>
            <a:pPr eaLnBrk="1" hangingPunct="1">
              <a:defRPr/>
            </a:pPr>
            <a:r>
              <a:rPr lang="sr-Latn-CS"/>
              <a:t>Zabrane</a:t>
            </a:r>
          </a:p>
          <a:p>
            <a:pPr eaLnBrk="1" hangingPunct="1">
              <a:defRPr/>
            </a:pPr>
            <a:r>
              <a:rPr lang="sr-Latn-CS"/>
              <a:t>Subvencije</a:t>
            </a:r>
          </a:p>
          <a:p>
            <a:pPr eaLnBrk="1" hangingPunct="1">
              <a:defRPr/>
            </a:pPr>
            <a:r>
              <a:rPr lang="sr-Latn-CS"/>
              <a:t>Zamagljuju stvarnu sliku</a:t>
            </a:r>
          </a:p>
          <a:p>
            <a:pPr eaLnBrk="1" hangingPunct="1">
              <a:defRPr/>
            </a:pPr>
            <a:endParaRPr lang="sr-Latn-CS"/>
          </a:p>
          <a:p>
            <a:pPr eaLnBrk="1" hangingPunct="1">
              <a:defRPr/>
            </a:pPr>
            <a:endParaRPr lang="sr-Latn-CS"/>
          </a:p>
          <a:p>
            <a:pPr eaLnBrk="1" hangingPunct="1">
              <a:defRPr/>
            </a:pPr>
            <a:endParaRPr lang="sr-Latn-CS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5E872E9-FEE3-43E6-9394-93D8942D07F2}"/>
              </a:ext>
            </a:extLst>
          </p:cNvPr>
          <p:cNvSpPr txBox="1"/>
          <p:nvPr/>
        </p:nvSpPr>
        <p:spPr>
          <a:xfrm>
            <a:off x="1696453" y="3059668"/>
            <a:ext cx="426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u="none" dirty="0"/>
              <a:t>Pauza – 15 minuta</a:t>
            </a:r>
            <a:endParaRPr lang="en-GB" u="none" dirty="0"/>
          </a:p>
        </p:txBody>
      </p:sp>
    </p:spTree>
    <p:extLst>
      <p:ext uri="{BB962C8B-B14F-4D97-AF65-F5344CB8AC3E}">
        <p14:creationId xmlns:p14="http://schemas.microsoft.com/office/powerpoint/2010/main" val="3372609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 sz="4000" dirty="0"/>
              <a:t>Otkrivene komparativne prednosti </a:t>
            </a:r>
            <a:br>
              <a:rPr lang="sr-Latn-CS" sz="4000" dirty="0"/>
            </a:br>
            <a:r>
              <a:rPr lang="sr-Latn-CS" sz="4000" dirty="0"/>
              <a:t>		</a:t>
            </a:r>
            <a:endParaRPr lang="en-US" sz="4000" dirty="0"/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 dirty="0"/>
              <a:t>U SAD – ima ih hrana, jer</a:t>
            </a:r>
          </a:p>
          <a:p>
            <a:pPr eaLnBrk="1" hangingPunct="1">
              <a:defRPr/>
            </a:pPr>
            <a:r>
              <a:rPr lang="sr-Latn-CS" dirty="0"/>
              <a:t>udeo hrane u izvozu </a:t>
            </a:r>
            <a:r>
              <a:rPr lang="sr-Latn-CS" dirty="0" err="1"/>
              <a:t>premašuje</a:t>
            </a:r>
            <a:r>
              <a:rPr lang="sr-Latn-CS" dirty="0"/>
              <a:t> udeo hrane u uvozu</a:t>
            </a:r>
          </a:p>
          <a:p>
            <a:pPr eaLnBrk="1" hangingPunct="1">
              <a:defRPr/>
            </a:pPr>
            <a:endParaRPr lang="en-US" dirty="0"/>
          </a:p>
        </p:txBody>
      </p:sp>
      <p:pic>
        <p:nvPicPr>
          <p:cNvPr id="3789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3886200"/>
            <a:ext cx="3246438" cy="735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5">
            <a:extLst>
              <a:ext uri="{FF2B5EF4-FFF2-40B4-BE49-F238E27FC236}">
                <a16:creationId xmlns:a16="http://schemas.microsoft.com/office/drawing/2014/main" id="{E377B6B1-823F-451D-8A05-D179E969700E}"/>
              </a:ext>
            </a:extLst>
          </p:cNvPr>
          <p:cNvSpPr txBox="1">
            <a:spLocks noChangeArrowheads="1"/>
          </p:cNvSpPr>
          <p:nvPr/>
        </p:nvSpPr>
        <p:spPr>
          <a:xfrm>
            <a:off x="5083384" y="3417136"/>
            <a:ext cx="3695700" cy="41148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eaLnBrk="1" hangingPunct="1">
              <a:defRPr/>
            </a:pPr>
            <a:r>
              <a:rPr lang="sr-Latn-CS" u="none" kern="0" dirty="0"/>
              <a:t>X - izvoz</a:t>
            </a:r>
          </a:p>
          <a:p>
            <a:pPr eaLnBrk="1" hangingPunct="1">
              <a:defRPr/>
            </a:pPr>
            <a:r>
              <a:rPr lang="sr-Latn-CS" u="none" kern="0" dirty="0"/>
              <a:t>i- zemlja</a:t>
            </a:r>
          </a:p>
          <a:p>
            <a:pPr eaLnBrk="1" hangingPunct="1">
              <a:defRPr/>
            </a:pPr>
            <a:r>
              <a:rPr lang="sr-Latn-CS" u="none" kern="0" dirty="0"/>
              <a:t>J- roba</a:t>
            </a:r>
          </a:p>
          <a:p>
            <a:pPr eaLnBrk="1" hangingPunct="1">
              <a:defRPr/>
            </a:pPr>
            <a:r>
              <a:rPr lang="sr-Latn-CS" u="none" kern="0" dirty="0"/>
              <a:t>n – grupa zemalja</a:t>
            </a:r>
          </a:p>
          <a:p>
            <a:pPr eaLnBrk="1" hangingPunct="1">
              <a:defRPr/>
            </a:pPr>
            <a:endParaRPr lang="sr-Latn-CS" u="none" kern="0" dirty="0"/>
          </a:p>
          <a:p>
            <a:pPr eaLnBrk="1" hangingPunct="1">
              <a:defRPr/>
            </a:pPr>
            <a:endParaRPr lang="sr-Latn-CS" u="none" kern="0" dirty="0"/>
          </a:p>
          <a:p>
            <a:pPr eaLnBrk="1" hangingPunct="1">
              <a:buFont typeface="Wingdings" pitchFamily="2" charset="2"/>
              <a:buNone/>
              <a:defRPr/>
            </a:pPr>
            <a:endParaRPr lang="sr-Latn-CS" u="none" kern="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50DA50E-25F6-46E1-AC47-FA0CBDC8D360}"/>
              </a:ext>
            </a:extLst>
          </p:cNvPr>
          <p:cNvSpPr/>
          <p:nvPr/>
        </p:nvSpPr>
        <p:spPr>
          <a:xfrm>
            <a:off x="338889" y="54496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r-Latn-CS" dirty="0">
                <a:hlinkClick r:id="rId3"/>
              </a:rPr>
              <a:t>Revealed comparative advantage </a:t>
            </a:r>
            <a:r>
              <a:rPr lang="sr-Latn-CS" dirty="0"/>
              <a:t>- RCA</a:t>
            </a:r>
            <a:endParaRPr lang="en-GB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3" y="325438"/>
            <a:ext cx="8909050" cy="589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5237" name="Oval 5"/>
          <p:cNvSpPr>
            <a:spLocks noChangeArrowheads="1"/>
          </p:cNvSpPr>
          <p:nvPr/>
        </p:nvSpPr>
        <p:spPr bwMode="auto">
          <a:xfrm>
            <a:off x="3124200" y="3810000"/>
            <a:ext cx="609600" cy="381000"/>
          </a:xfrm>
          <a:prstGeom prst="ellipse">
            <a:avLst/>
          </a:prstGeom>
          <a:noFill/>
          <a:ln w="381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5238" name="Oval 6"/>
          <p:cNvSpPr>
            <a:spLocks noChangeArrowheads="1"/>
          </p:cNvSpPr>
          <p:nvPr/>
        </p:nvSpPr>
        <p:spPr bwMode="auto">
          <a:xfrm>
            <a:off x="4114800" y="3505200"/>
            <a:ext cx="609600" cy="3810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b="1"/>
          </a:p>
        </p:txBody>
      </p:sp>
      <p:sp>
        <p:nvSpPr>
          <p:cNvPr id="95239" name="Oval 7"/>
          <p:cNvSpPr>
            <a:spLocks noChangeArrowheads="1"/>
          </p:cNvSpPr>
          <p:nvPr/>
        </p:nvSpPr>
        <p:spPr bwMode="auto">
          <a:xfrm>
            <a:off x="4114800" y="3810000"/>
            <a:ext cx="609600" cy="3810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5240" name="Oval 8"/>
          <p:cNvSpPr>
            <a:spLocks noChangeArrowheads="1"/>
          </p:cNvSpPr>
          <p:nvPr/>
        </p:nvSpPr>
        <p:spPr bwMode="auto">
          <a:xfrm>
            <a:off x="3124200" y="4648200"/>
            <a:ext cx="609600" cy="381000"/>
          </a:xfrm>
          <a:prstGeom prst="ellipse">
            <a:avLst/>
          </a:prstGeom>
          <a:noFill/>
          <a:ln w="381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5241" name="Oval 9"/>
          <p:cNvSpPr>
            <a:spLocks noChangeArrowheads="1"/>
          </p:cNvSpPr>
          <p:nvPr/>
        </p:nvSpPr>
        <p:spPr bwMode="auto">
          <a:xfrm>
            <a:off x="5105400" y="3810000"/>
            <a:ext cx="609600" cy="381000"/>
          </a:xfrm>
          <a:prstGeom prst="ellipse">
            <a:avLst/>
          </a:prstGeom>
          <a:noFill/>
          <a:ln w="381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5242" name="Oval 10"/>
          <p:cNvSpPr>
            <a:spLocks noChangeArrowheads="1"/>
          </p:cNvSpPr>
          <p:nvPr/>
        </p:nvSpPr>
        <p:spPr bwMode="auto">
          <a:xfrm>
            <a:off x="6172200" y="3810000"/>
            <a:ext cx="609600" cy="3810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b="1"/>
          </a:p>
        </p:txBody>
      </p:sp>
      <p:sp>
        <p:nvSpPr>
          <p:cNvPr id="95243" name="Oval 11"/>
          <p:cNvSpPr>
            <a:spLocks noChangeArrowheads="1"/>
          </p:cNvSpPr>
          <p:nvPr/>
        </p:nvSpPr>
        <p:spPr bwMode="auto">
          <a:xfrm>
            <a:off x="6172200" y="4648200"/>
            <a:ext cx="685800" cy="3810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5244" name="Oval 12"/>
          <p:cNvSpPr>
            <a:spLocks noChangeArrowheads="1"/>
          </p:cNvSpPr>
          <p:nvPr/>
        </p:nvSpPr>
        <p:spPr bwMode="auto">
          <a:xfrm>
            <a:off x="5029200" y="4419600"/>
            <a:ext cx="838200" cy="304800"/>
          </a:xfrm>
          <a:prstGeom prst="ellipse">
            <a:avLst/>
          </a:prstGeom>
          <a:noFill/>
          <a:ln w="381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5249" name="Oval 17"/>
          <p:cNvSpPr>
            <a:spLocks noChangeArrowheads="1"/>
          </p:cNvSpPr>
          <p:nvPr/>
        </p:nvSpPr>
        <p:spPr bwMode="auto">
          <a:xfrm>
            <a:off x="7162800" y="4038600"/>
            <a:ext cx="609600" cy="381000"/>
          </a:xfrm>
          <a:prstGeom prst="ellipse">
            <a:avLst/>
          </a:prstGeom>
          <a:noFill/>
          <a:ln w="381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5250" name="Oval 18"/>
          <p:cNvSpPr>
            <a:spLocks noChangeArrowheads="1"/>
          </p:cNvSpPr>
          <p:nvPr/>
        </p:nvSpPr>
        <p:spPr bwMode="auto">
          <a:xfrm>
            <a:off x="8001000" y="3581400"/>
            <a:ext cx="685800" cy="3048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b="1"/>
          </a:p>
        </p:txBody>
      </p:sp>
      <p:sp>
        <p:nvSpPr>
          <p:cNvPr id="95251" name="Oval 19"/>
          <p:cNvSpPr>
            <a:spLocks noChangeArrowheads="1"/>
          </p:cNvSpPr>
          <p:nvPr/>
        </p:nvSpPr>
        <p:spPr bwMode="auto">
          <a:xfrm>
            <a:off x="8001000" y="3886200"/>
            <a:ext cx="685800" cy="3048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5252" name="Oval 20"/>
          <p:cNvSpPr>
            <a:spLocks noChangeArrowheads="1"/>
          </p:cNvSpPr>
          <p:nvPr/>
        </p:nvSpPr>
        <p:spPr bwMode="auto">
          <a:xfrm>
            <a:off x="7086600" y="4724400"/>
            <a:ext cx="838200" cy="304800"/>
          </a:xfrm>
          <a:prstGeom prst="ellipse">
            <a:avLst/>
          </a:prstGeom>
          <a:noFill/>
          <a:ln w="381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5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95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95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95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95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95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5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95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95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95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95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95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237" grpId="0" animBg="1"/>
      <p:bldP spid="95238" grpId="0" animBg="1"/>
      <p:bldP spid="95239" grpId="0" animBg="1"/>
      <p:bldP spid="95240" grpId="0" animBg="1"/>
      <p:bldP spid="95241" grpId="0" animBg="1"/>
      <p:bldP spid="95242" grpId="0" animBg="1"/>
      <p:bldP spid="95243" grpId="0" animBg="1"/>
      <p:bldP spid="95244" grpId="0" animBg="1"/>
      <p:bldP spid="95249" grpId="0" animBg="1"/>
      <p:bldP spid="95250" grpId="0" animBg="1"/>
      <p:bldP spid="95251" grpId="0" animBg="1"/>
      <p:bldP spid="95252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/>
              <a:t>Dva nagiba: ¼ i 4/1</a:t>
            </a:r>
            <a:endParaRPr lang="en-US"/>
          </a:p>
        </p:txBody>
      </p:sp>
      <p:pic>
        <p:nvPicPr>
          <p:cNvPr id="40963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428750" y="1676400"/>
            <a:ext cx="6648450" cy="3276600"/>
          </a:xfrm>
          <a:noFill/>
        </p:spPr>
      </p:pic>
      <p:sp>
        <p:nvSpPr>
          <p:cNvPr id="96261" name="Oval 5"/>
          <p:cNvSpPr>
            <a:spLocks noChangeArrowheads="1"/>
          </p:cNvSpPr>
          <p:nvPr/>
        </p:nvSpPr>
        <p:spPr bwMode="auto">
          <a:xfrm>
            <a:off x="6477000" y="2438400"/>
            <a:ext cx="838200" cy="457200"/>
          </a:xfrm>
          <a:prstGeom prst="ellipse">
            <a:avLst/>
          </a:prstGeom>
          <a:noFill/>
          <a:ln w="381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6262" name="Oval 6"/>
          <p:cNvSpPr>
            <a:spLocks noChangeArrowheads="1"/>
          </p:cNvSpPr>
          <p:nvPr/>
        </p:nvSpPr>
        <p:spPr bwMode="auto">
          <a:xfrm>
            <a:off x="4114800" y="3657600"/>
            <a:ext cx="914400" cy="457200"/>
          </a:xfrm>
          <a:prstGeom prst="ellipse">
            <a:avLst/>
          </a:prstGeom>
          <a:noFill/>
          <a:ln w="381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6" name="Rectangle 7"/>
          <p:cNvSpPr>
            <a:spLocks noChangeArrowheads="1"/>
          </p:cNvSpPr>
          <p:nvPr/>
        </p:nvSpPr>
        <p:spPr bwMode="auto">
          <a:xfrm>
            <a:off x="1295400" y="5172075"/>
            <a:ext cx="71628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</a:pPr>
            <a:r>
              <a:rPr lang="sr-Latn-CS" b="1" u="none"/>
              <a:t>Ako u tački A granična stopa transformacije iznosi ¼, onda toliko mora da se odrekne od Y da bi proizvela još jednu jedinicu x</a:t>
            </a:r>
            <a:r>
              <a:rPr lang="en-US" b="1" u="none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6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96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261" grpId="0" animBg="1"/>
      <p:bldP spid="96262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50" y="2479675"/>
            <a:ext cx="7600950" cy="3783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8309" name="Rectangle 5"/>
          <p:cNvSpPr>
            <a:spLocks noChangeArrowheads="1"/>
          </p:cNvSpPr>
          <p:nvPr/>
        </p:nvSpPr>
        <p:spPr bwMode="auto">
          <a:xfrm>
            <a:off x="914400" y="609600"/>
            <a:ext cx="78486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/>
            </a:pPr>
            <a:r>
              <a:rPr lang="sr-Latn-CS" sz="4000" u="none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Ovde je jednoznačno rešenje u tački pune specijalizacije</a:t>
            </a:r>
            <a:endParaRPr lang="en-US" sz="4000" u="none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1988" name="Line 6"/>
          <p:cNvSpPr>
            <a:spLocks noChangeShapeType="1"/>
          </p:cNvSpPr>
          <p:nvPr/>
        </p:nvSpPr>
        <p:spPr bwMode="auto">
          <a:xfrm flipV="1">
            <a:off x="3581400" y="4267200"/>
            <a:ext cx="228600" cy="1524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41989" name="Line 7"/>
          <p:cNvSpPr>
            <a:spLocks noChangeShapeType="1"/>
          </p:cNvSpPr>
          <p:nvPr/>
        </p:nvSpPr>
        <p:spPr bwMode="auto">
          <a:xfrm flipV="1">
            <a:off x="7239000" y="4648200"/>
            <a:ext cx="457200" cy="1524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98312" name="Line 8"/>
          <p:cNvSpPr>
            <a:spLocks noChangeShapeType="1"/>
          </p:cNvSpPr>
          <p:nvPr/>
        </p:nvSpPr>
        <p:spPr bwMode="auto">
          <a:xfrm>
            <a:off x="3429000" y="4419600"/>
            <a:ext cx="0" cy="12192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98313" name="Line 9"/>
          <p:cNvSpPr>
            <a:spLocks noChangeShapeType="1"/>
          </p:cNvSpPr>
          <p:nvPr/>
        </p:nvSpPr>
        <p:spPr bwMode="auto">
          <a:xfrm flipH="1">
            <a:off x="1676400" y="4419600"/>
            <a:ext cx="175260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98314" name="Line 10"/>
          <p:cNvSpPr>
            <a:spLocks noChangeShapeType="1"/>
          </p:cNvSpPr>
          <p:nvPr/>
        </p:nvSpPr>
        <p:spPr bwMode="auto">
          <a:xfrm flipH="1">
            <a:off x="6324600" y="4876800"/>
            <a:ext cx="83820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98315" name="Line 11"/>
          <p:cNvSpPr>
            <a:spLocks noChangeShapeType="1"/>
          </p:cNvSpPr>
          <p:nvPr/>
        </p:nvSpPr>
        <p:spPr bwMode="auto">
          <a:xfrm>
            <a:off x="7162800" y="4876800"/>
            <a:ext cx="0" cy="7620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98316" name="Oval 12"/>
          <p:cNvSpPr>
            <a:spLocks noChangeArrowheads="1"/>
          </p:cNvSpPr>
          <p:nvPr/>
        </p:nvSpPr>
        <p:spPr bwMode="auto">
          <a:xfrm>
            <a:off x="5029200" y="5638800"/>
            <a:ext cx="457200" cy="381000"/>
          </a:xfrm>
          <a:prstGeom prst="ellipse">
            <a:avLst/>
          </a:prstGeom>
          <a:noFill/>
          <a:ln w="381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8317" name="Oval 13"/>
          <p:cNvSpPr>
            <a:spLocks noChangeArrowheads="1"/>
          </p:cNvSpPr>
          <p:nvPr/>
        </p:nvSpPr>
        <p:spPr bwMode="auto">
          <a:xfrm>
            <a:off x="5867400" y="3048000"/>
            <a:ext cx="457200" cy="381000"/>
          </a:xfrm>
          <a:prstGeom prst="ellipse">
            <a:avLst/>
          </a:prstGeom>
          <a:noFill/>
          <a:ln w="381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84325" y="4191000"/>
            <a:ext cx="2209800" cy="1447800"/>
          </a:xfrm>
          <a:prstGeom prst="rect">
            <a:avLst/>
          </a:prstGeom>
          <a:solidFill>
            <a:schemeClr val="accent1">
              <a:alpha val="36862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6324600" y="4572000"/>
            <a:ext cx="1447800" cy="1066800"/>
          </a:xfrm>
          <a:prstGeom prst="rect">
            <a:avLst/>
          </a:prstGeom>
          <a:solidFill>
            <a:schemeClr val="accent1">
              <a:alpha val="36862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8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8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8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8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8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98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312" grpId="0" animBg="1"/>
      <p:bldP spid="98313" grpId="0" animBg="1"/>
      <p:bldP spid="98314" grpId="0" animBg="1"/>
      <p:bldP spid="98315" grpId="0" animBg="1"/>
      <p:bldP spid="98316" grpId="0" animBg="1"/>
      <p:bldP spid="98317" grpId="0" animBg="1"/>
      <p:bldP spid="12" grpId="0" animBg="1"/>
      <p:bldP spid="13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304800"/>
            <a:ext cx="7848600" cy="1431925"/>
          </a:xfrm>
        </p:spPr>
        <p:txBody>
          <a:bodyPr/>
          <a:lstStyle/>
          <a:p>
            <a:pPr eaLnBrk="1" hangingPunct="1">
              <a:defRPr/>
            </a:pPr>
            <a:r>
              <a:rPr lang="sr-Latn-CS"/>
              <a:t>Osnova i dobit od razmene u intervalu 1/4</a:t>
            </a:r>
            <a:r>
              <a:rPr lang="en-US"/>
              <a:t>&lt;1&lt;4</a:t>
            </a:r>
          </a:p>
        </p:txBody>
      </p:sp>
      <p:pic>
        <p:nvPicPr>
          <p:cNvPr id="43011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066800" y="2084388"/>
            <a:ext cx="7543800" cy="3906837"/>
          </a:xfrm>
          <a:noFill/>
        </p:spPr>
      </p:pic>
      <p:sp>
        <p:nvSpPr>
          <p:cNvPr id="97285" name="Line 5"/>
          <p:cNvSpPr>
            <a:spLocks noChangeShapeType="1"/>
          </p:cNvSpPr>
          <p:nvPr/>
        </p:nvSpPr>
        <p:spPr bwMode="auto">
          <a:xfrm>
            <a:off x="1981200" y="4114800"/>
            <a:ext cx="2057400" cy="609600"/>
          </a:xfrm>
          <a:prstGeom prst="line">
            <a:avLst/>
          </a:prstGeom>
          <a:noFill/>
          <a:ln w="412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97286" name="Line 6"/>
          <p:cNvSpPr>
            <a:spLocks noChangeShapeType="1"/>
          </p:cNvSpPr>
          <p:nvPr/>
        </p:nvSpPr>
        <p:spPr bwMode="auto">
          <a:xfrm>
            <a:off x="7162800" y="4038600"/>
            <a:ext cx="304800" cy="1447800"/>
          </a:xfrm>
          <a:prstGeom prst="line">
            <a:avLst/>
          </a:prstGeom>
          <a:noFill/>
          <a:ln w="412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43014" name="Rectangle 7"/>
          <p:cNvSpPr>
            <a:spLocks noChangeArrowheads="1"/>
          </p:cNvSpPr>
          <p:nvPr/>
        </p:nvSpPr>
        <p:spPr bwMode="auto">
          <a:xfrm>
            <a:off x="381000" y="6019800"/>
            <a:ext cx="8763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u="none"/>
              <a:t>Razmenjujući 60 X za 60Y sa Zemljom 2 (videti trougao razmene </a:t>
            </a:r>
            <a:r>
              <a:rPr lang="en-US" i="1" u="none"/>
              <a:t>BCE</a:t>
            </a:r>
            <a:r>
              <a:rPr lang="en-US" u="none"/>
              <a:t>), posredstvom razmene Zemlja 1 je na dobitku 20X i 20Y, isto i Zemlja 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7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97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285" grpId="0" animBg="1"/>
      <p:bldP spid="97286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Linija razmene, </a:t>
            </a:r>
            <a:r>
              <a:rPr lang="sr-Latn-CS"/>
              <a:t>šta je to?</a:t>
            </a:r>
            <a:endParaRPr lang="en-US"/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err="1">
                <a:effectLst/>
              </a:rPr>
              <a:t>Linija</a:t>
            </a:r>
            <a:r>
              <a:rPr lang="en-US" dirty="0">
                <a:effectLst/>
              </a:rPr>
              <a:t> </a:t>
            </a:r>
            <a:r>
              <a:rPr lang="en-US" i="1" dirty="0">
                <a:effectLst/>
              </a:rPr>
              <a:t>BE </a:t>
            </a:r>
            <a:r>
              <a:rPr lang="en-US" dirty="0" err="1">
                <a:effectLst/>
              </a:rPr>
              <a:t>naziva</a:t>
            </a:r>
            <a:r>
              <a:rPr lang="en-US" dirty="0">
                <a:effectLst/>
              </a:rPr>
              <a:t> se </a:t>
            </a:r>
            <a:r>
              <a:rPr lang="en-US" i="1" dirty="0" err="1">
                <a:effectLst/>
              </a:rPr>
              <a:t>linija</a:t>
            </a:r>
            <a:r>
              <a:rPr lang="en-US" i="1" dirty="0">
                <a:effectLst/>
              </a:rPr>
              <a:t> </a:t>
            </a:r>
            <a:r>
              <a:rPr lang="en-US" i="1" dirty="0" err="1">
                <a:effectLst/>
              </a:rPr>
              <a:t>mogućnosti</a:t>
            </a:r>
            <a:r>
              <a:rPr lang="en-US" i="1" dirty="0">
                <a:effectLst/>
              </a:rPr>
              <a:t> </a:t>
            </a:r>
            <a:r>
              <a:rPr lang="en-US" i="1" dirty="0" err="1">
                <a:effectLst/>
              </a:rPr>
              <a:t>razmene</a:t>
            </a:r>
            <a:r>
              <a:rPr lang="en-US" i="1" dirty="0">
                <a:effectLst/>
              </a:rPr>
              <a:t> </a:t>
            </a:r>
            <a:r>
              <a:rPr lang="en-US" dirty="0">
                <a:effectLst/>
              </a:rPr>
              <a:t>ili, </a:t>
            </a:r>
            <a:r>
              <a:rPr lang="en-US" dirty="0" err="1">
                <a:effectLst/>
              </a:rPr>
              <a:t>jednostavno</a:t>
            </a:r>
            <a:r>
              <a:rPr lang="en-US" dirty="0">
                <a:effectLst/>
              </a:rPr>
              <a:t>, </a:t>
            </a:r>
            <a:r>
              <a:rPr lang="en-US" i="1" dirty="0" err="1">
                <a:effectLst/>
              </a:rPr>
              <a:t>linija</a:t>
            </a:r>
            <a:r>
              <a:rPr lang="sr-Latn-CS" i="1" dirty="0">
                <a:effectLst/>
              </a:rPr>
              <a:t> </a:t>
            </a:r>
            <a:r>
              <a:rPr lang="en-US" i="1" dirty="0" err="1">
                <a:effectLst/>
              </a:rPr>
              <a:t>razmene</a:t>
            </a:r>
            <a:r>
              <a:rPr lang="en-US" i="1" dirty="0">
                <a:effectLst/>
              </a:rPr>
              <a:t> </a:t>
            </a:r>
            <a:r>
              <a:rPr lang="en-US" dirty="0">
                <a:effectLst/>
              </a:rPr>
              <a:t>jer se </a:t>
            </a:r>
            <a:r>
              <a:rPr lang="en-US" dirty="0" err="1">
                <a:effectLst/>
              </a:rPr>
              <a:t>trgovina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odvija</a:t>
            </a:r>
            <a:r>
              <a:rPr lang="en-US" dirty="0">
                <a:effectLst/>
              </a:rPr>
              <a:t> po </a:t>
            </a:r>
            <a:r>
              <a:rPr lang="en-US" dirty="0" err="1">
                <a:effectLst/>
              </a:rPr>
              <a:t>toj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liniji</a:t>
            </a:r>
            <a:r>
              <a:rPr lang="en-US" dirty="0">
                <a:effectLst/>
              </a:rPr>
              <a:t>.</a:t>
            </a:r>
          </a:p>
          <a:p>
            <a:pPr eaLnBrk="1" hangingPunct="1">
              <a:defRPr/>
            </a:pPr>
            <a:endParaRPr lang="en-US" dirty="0">
              <a:effectLst/>
            </a:endParaRPr>
          </a:p>
          <a:p>
            <a:pPr eaLnBrk="1" hangingPunct="1">
              <a:defRPr/>
            </a:pPr>
            <a:r>
              <a:rPr lang="en-US" dirty="0" err="1">
                <a:effectLst/>
              </a:rPr>
              <a:t>Videti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unazad</a:t>
            </a:r>
            <a:r>
              <a:rPr lang="en-US" dirty="0">
                <a:effectLst/>
              </a:rPr>
              <a:t>!!!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dirty="0"/>
          </a:p>
        </p:txBody>
      </p:sp>
      <p:pic>
        <p:nvPicPr>
          <p:cNvPr id="44036" name="Picture 4"/>
          <p:cNvPicPr>
            <a:picLocks noChangeAspect="1" noChangeArrowheads="1"/>
          </p:cNvPicPr>
          <p:nvPr/>
        </p:nvPicPr>
        <p:blipFill>
          <a:blip r:embed="rId2" cstate="print"/>
          <a:srcRect r="42424" b="-2682"/>
          <a:stretch>
            <a:fillRect/>
          </a:stretch>
        </p:blipFill>
        <p:spPr bwMode="auto">
          <a:xfrm>
            <a:off x="4800600" y="3505200"/>
            <a:ext cx="3429000" cy="3167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5"/>
          <p:cNvCxnSpPr>
            <a:cxnSpLocks noChangeShapeType="1"/>
          </p:cNvCxnSpPr>
          <p:nvPr/>
        </p:nvCxnSpPr>
        <p:spPr bwMode="auto">
          <a:xfrm>
            <a:off x="6137275" y="4572000"/>
            <a:ext cx="1752600" cy="1676400"/>
          </a:xfrm>
          <a:prstGeom prst="line">
            <a:avLst/>
          </a:prstGeom>
          <a:noFill/>
          <a:ln w="47625" algn="ctr">
            <a:solidFill>
              <a:srgbClr val="FF0000"/>
            </a:solidFill>
            <a:round/>
            <a:headEnd/>
            <a:tailEnd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9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9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93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330" grpId="0"/>
      <p:bldP spid="99331" grpId="0" build="p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>
                <a:effectLst/>
              </a:rPr>
              <a:t>Bilo koja druga relativna cena ne može da opstane jer bi </a:t>
            </a:r>
            <a:r>
              <a:rPr lang="sr-Latn-CS" sz="3200">
                <a:effectLst/>
              </a:rPr>
              <a:t>razmena</a:t>
            </a:r>
            <a:r>
              <a:rPr lang="en-US" sz="3200">
                <a:effectLst/>
              </a:rPr>
              <a:t> neuravnotežena</a:t>
            </a:r>
            <a:r>
              <a:rPr lang="sr-Latn-CS" sz="3200">
                <a:effectLst/>
              </a:rPr>
              <a:t> – </a:t>
            </a:r>
            <a:r>
              <a:rPr lang="sr-Latn-CS" sz="3200" u="sng">
                <a:effectLst/>
              </a:rPr>
              <a:t>nejednaki trouglovi</a:t>
            </a:r>
            <a:endParaRPr lang="en-US" sz="3200" u="sng">
              <a:effectLst/>
            </a:endParaRPr>
          </a:p>
        </p:txBody>
      </p:sp>
      <p:pic>
        <p:nvPicPr>
          <p:cNvPr id="45059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990600" y="2346325"/>
            <a:ext cx="7010400" cy="3630613"/>
          </a:xfrm>
          <a:noFill/>
        </p:spPr>
      </p:pic>
      <p:sp>
        <p:nvSpPr>
          <p:cNvPr id="36868" name="Right Triangle 5"/>
          <p:cNvSpPr>
            <a:spLocks noChangeArrowheads="1"/>
          </p:cNvSpPr>
          <p:nvPr/>
        </p:nvSpPr>
        <p:spPr bwMode="auto">
          <a:xfrm>
            <a:off x="3078163" y="4114800"/>
            <a:ext cx="1189037" cy="1101725"/>
          </a:xfrm>
          <a:prstGeom prst="rtTriangl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5061" name="Right Triangle 8"/>
          <p:cNvSpPr>
            <a:spLocks noChangeArrowheads="1"/>
          </p:cNvSpPr>
          <p:nvPr/>
        </p:nvSpPr>
        <p:spPr bwMode="auto">
          <a:xfrm>
            <a:off x="6019800" y="3343275"/>
            <a:ext cx="1189038" cy="1100138"/>
          </a:xfrm>
          <a:prstGeom prst="rtTriangl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7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1.95466E-6 L -2.5E-6 -0.0569 C -2.5E-6 -0.08235 0.08872 -0.11358 0.16146 -0.11358 L 0.32344 -0.11358 " pathEditMode="relative" rAng="0" ptsTypes="FfFF">
                                      <p:cBhvr>
                                        <p:cTn id="6" dur="20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00" y="-5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8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sr-Latn-CS" dirty="0"/>
              <a:t>Ali to ne znači da će biti jednaki dobici od razmene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sr-Latn-CS" dirty="0"/>
              <a:t>Kasnije piše, str. 77</a:t>
            </a:r>
          </a:p>
          <a:p>
            <a:pPr>
              <a:defRPr/>
            </a:pPr>
            <a:endParaRPr lang="sr-Latn-CS" dirty="0"/>
          </a:p>
          <a:p>
            <a:pPr>
              <a:defRPr/>
            </a:pPr>
            <a:r>
              <a:rPr lang="en-US" dirty="0" err="1"/>
              <a:t>Čim</a:t>
            </a:r>
            <a:r>
              <a:rPr lang="en-US" dirty="0"/>
              <a:t> je</a:t>
            </a:r>
            <a:r>
              <a:rPr lang="sr-Latn-CS" dirty="0"/>
              <a:t> </a:t>
            </a:r>
            <a:r>
              <a:rPr lang="vi-VN" dirty="0"/>
              <a:t>određena ravnotežna relativna cena u uslovima trgovine, znaćemo i kako su između</a:t>
            </a:r>
            <a:r>
              <a:rPr lang="sr-Latn-CS" dirty="0"/>
              <a:t> </a:t>
            </a:r>
            <a:r>
              <a:rPr lang="vi-VN" dirty="0"/>
              <a:t>dve zemlje tačno raspoređeni dobici od </a:t>
            </a:r>
            <a:r>
              <a:rPr lang="sr-Latn-RS" dirty="0"/>
              <a:t>razmen</a:t>
            </a:r>
            <a:r>
              <a:rPr lang="vi-VN" dirty="0"/>
              <a:t>e</a:t>
            </a:r>
            <a:endParaRPr lang="en-US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FCFE10-4F3E-42B0-ACE4-E676366A0F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l-PL" sz="2400"/>
              <a:t>Koliki su dobici u potrošnji svake zemlje u</a:t>
            </a:r>
            <a:br>
              <a:rPr lang="pl-PL" sz="2400"/>
            </a:br>
            <a:r>
              <a:rPr lang="pl-PL" sz="2400"/>
              <a:t>poređenju sa tačkom u autarkiji? Koja od</a:t>
            </a:r>
            <a:br>
              <a:rPr lang="pl-PL" sz="2400"/>
            </a:br>
            <a:r>
              <a:rPr lang="sr-Latn-BA" sz="2400"/>
              <a:t>dve nacije dobija VIŠE? Zašto?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3CA7A226-928D-4B73-9881-0668FAC0F5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31" t="34000" r="46484" b="17999"/>
          <a:stretch>
            <a:fillRect/>
          </a:stretch>
        </p:blipFill>
        <p:spPr bwMode="auto">
          <a:xfrm>
            <a:off x="228600" y="2057400"/>
            <a:ext cx="2651125" cy="219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C29124D-44DF-464E-A741-67B3CC16EC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44" t="34000" r="18359" b="22000"/>
          <a:stretch>
            <a:fillRect/>
          </a:stretch>
        </p:blipFill>
        <p:spPr bwMode="auto">
          <a:xfrm>
            <a:off x="2895600" y="2057400"/>
            <a:ext cx="2528888" cy="222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22" name="Picture 2">
            <a:extLst>
              <a:ext uri="{FF2B5EF4-FFF2-40B4-BE49-F238E27FC236}">
                <a16:creationId xmlns:a16="http://schemas.microsoft.com/office/drawing/2014/main" id="{9EF32A12-76BA-4104-91E8-16FDF43ADF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63" t="38000" r="19141" b="16000"/>
          <a:stretch>
            <a:fillRect/>
          </a:stretch>
        </p:blipFill>
        <p:spPr bwMode="auto">
          <a:xfrm>
            <a:off x="228600" y="4233863"/>
            <a:ext cx="5181600" cy="2090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AD7D150-5E29-4E06-97B3-C983E85436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62600" y="1985626"/>
            <a:ext cx="3626644" cy="4114800"/>
          </a:xfrm>
          <a:solidFill>
            <a:schemeClr val="bg1"/>
          </a:solidFill>
        </p:spPr>
        <p:txBody>
          <a:bodyPr/>
          <a:lstStyle/>
          <a:p>
            <a:r>
              <a:rPr lang="sr-Latn-RS" dirty="0">
                <a:effectLst/>
              </a:rPr>
              <a:t>Zemlja 1 dobija od razmene više jer </a:t>
            </a:r>
            <a:r>
              <a:rPr lang="en-US" dirty="0">
                <a:effectLst/>
              </a:rPr>
              <a:t> </a:t>
            </a:r>
            <a:r>
              <a:rPr lang="sr-Latn-RS" dirty="0">
                <a:effectLst/>
              </a:rPr>
              <a:t>je relativna cena X u razmeni udaljenija od cene u autarkiji nego što je slučaj u Zemlji 2</a:t>
            </a:r>
            <a:endParaRPr lang="en-GB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BA9B357-F01E-41ED-A960-A4F054E90614}"/>
              </a:ext>
            </a:extLst>
          </p:cNvPr>
          <p:cNvSpPr/>
          <p:nvPr/>
        </p:nvSpPr>
        <p:spPr>
          <a:xfrm>
            <a:off x="366712" y="4180768"/>
            <a:ext cx="4891088" cy="246221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lvl="0"/>
            <a:r>
              <a:rPr lang="sr-Latn-RS" sz="1000" dirty="0">
                <a:effectLst/>
              </a:rPr>
              <a:t>Zemlja 1 dobija u visini u kojoj se tačka </a:t>
            </a:r>
            <a:r>
              <a:rPr lang="en-US" sz="1000" dirty="0">
                <a:effectLst/>
              </a:rPr>
              <a:t>E </a:t>
            </a:r>
            <a:r>
              <a:rPr lang="sr-Latn-RS" sz="1000" dirty="0">
                <a:effectLst/>
              </a:rPr>
              <a:t>nalazi udesno i iznad tačke A</a:t>
            </a:r>
            <a:endParaRPr lang="en-GB" sz="1000" dirty="0">
              <a:effectLst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87EE89E-D6A2-445E-ABCE-64D6A98934D8}"/>
              </a:ext>
            </a:extLst>
          </p:cNvPr>
          <p:cNvCxnSpPr>
            <a:cxnSpLocks/>
          </p:cNvCxnSpPr>
          <p:nvPr/>
        </p:nvCxnSpPr>
        <p:spPr bwMode="auto">
          <a:xfrm>
            <a:off x="609600" y="5029200"/>
            <a:ext cx="1572838" cy="250031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174CAF3-90CA-4FD2-B07E-8B872538F219}"/>
              </a:ext>
            </a:extLst>
          </p:cNvPr>
          <p:cNvCxnSpPr>
            <a:cxnSpLocks/>
          </p:cNvCxnSpPr>
          <p:nvPr/>
        </p:nvCxnSpPr>
        <p:spPr bwMode="auto">
          <a:xfrm>
            <a:off x="3886200" y="4713962"/>
            <a:ext cx="554225" cy="1259007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AC94063-C84D-4392-BD8E-46846EBC5ECD}"/>
              </a:ext>
            </a:extLst>
          </p:cNvPr>
          <p:cNvCxnSpPr>
            <a:cxnSpLocks/>
          </p:cNvCxnSpPr>
          <p:nvPr/>
        </p:nvCxnSpPr>
        <p:spPr bwMode="auto">
          <a:xfrm>
            <a:off x="1170362" y="4724400"/>
            <a:ext cx="1344238" cy="1143000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5BC8F83-562A-4BAE-ABC7-96EBAFE67DFC}"/>
              </a:ext>
            </a:extLst>
          </p:cNvPr>
          <p:cNvCxnSpPr>
            <a:cxnSpLocks/>
          </p:cNvCxnSpPr>
          <p:nvPr/>
        </p:nvCxnSpPr>
        <p:spPr bwMode="auto">
          <a:xfrm>
            <a:off x="3456362" y="4648200"/>
            <a:ext cx="1344238" cy="1143000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D1BF016D-62D5-4689-A668-A36A27403D95}"/>
              </a:ext>
            </a:extLst>
          </p:cNvPr>
          <p:cNvCxnSpPr>
            <a:cxnSpLocks/>
          </p:cNvCxnSpPr>
          <p:nvPr/>
        </p:nvCxnSpPr>
        <p:spPr bwMode="auto">
          <a:xfrm flipV="1">
            <a:off x="1246562" y="4953000"/>
            <a:ext cx="201238" cy="152400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B436AD30-A257-4701-8BB8-05D1EFDE271F}"/>
              </a:ext>
            </a:extLst>
          </p:cNvPr>
          <p:cNvCxnSpPr>
            <a:cxnSpLocks/>
          </p:cNvCxnSpPr>
          <p:nvPr/>
        </p:nvCxnSpPr>
        <p:spPr bwMode="auto">
          <a:xfrm flipV="1">
            <a:off x="4293834" y="5492994"/>
            <a:ext cx="128780" cy="80626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004546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animBg="1"/>
      <p:bldP spid="10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sr-Latn-CS" dirty="0"/>
              <a:t>ne znači da će biti jednaki dobici od razmene </a:t>
            </a:r>
            <a:br>
              <a:rPr lang="en-GB" dirty="0"/>
            </a:br>
            <a:r>
              <a:rPr lang="sr-Latn-CS" dirty="0"/>
              <a:t>Već to znači</a:t>
            </a:r>
            <a:r>
              <a:rPr lang="en-GB" dirty="0"/>
              <a:t>…</a:t>
            </a:r>
            <a:r>
              <a:rPr lang="sr-Latn-CS" dirty="0"/>
              <a:t> 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sr-Latn-CS" dirty="0"/>
              <a:t>Da koliko žita hoće da proda SAD</a:t>
            </a:r>
          </a:p>
          <a:p>
            <a:pPr>
              <a:defRPr/>
            </a:pPr>
            <a:r>
              <a:rPr lang="sr-Latn-CS" dirty="0"/>
              <a:t>Da baš toliko hoće da kupi UK</a:t>
            </a:r>
          </a:p>
          <a:p>
            <a:pPr>
              <a:defRPr/>
            </a:pPr>
            <a:endParaRPr lang="sr-Latn-CS" dirty="0"/>
          </a:p>
          <a:p>
            <a:pPr>
              <a:defRPr/>
            </a:pPr>
            <a:r>
              <a:rPr lang="sr-Latn-CS" dirty="0"/>
              <a:t>I ništa više!!!!</a:t>
            </a:r>
            <a:endParaRPr lang="en-US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r-Latn-CS" b="0">
                <a:effectLst/>
              </a:rPr>
              <a:t>Ravnoteža se pravi iterativno</a:t>
            </a:r>
            <a:endParaRPr lang="en-US" b="0">
              <a:effectLst/>
            </a:endParaRPr>
          </a:p>
        </p:txBody>
      </p:sp>
      <p:sp>
        <p:nvSpPr>
          <p:cNvPr id="48131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b="1">
                <a:effectLst/>
              </a:rPr>
              <a:t>ravnotežna relativna cena određena je putem pokušaja i grešaka</a:t>
            </a:r>
            <a:endParaRPr lang="sr-Latn-CS" sz="2400" b="1">
              <a:effectLst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 b="1">
                <a:effectLst/>
              </a:rPr>
              <a:t> pokušava se sa različitim relativnim cenama sve dok se ne pronađe takva</a:t>
            </a:r>
            <a:br>
              <a:rPr lang="en-US" sz="2400" b="1">
                <a:effectLst/>
              </a:rPr>
            </a:br>
            <a:r>
              <a:rPr lang="en-US" sz="2400" b="1">
                <a:effectLst/>
              </a:rPr>
              <a:t>cena za koju je </a:t>
            </a:r>
            <a:r>
              <a:rPr lang="sr-Latn-CS" sz="2400" b="1">
                <a:effectLst/>
              </a:rPr>
              <a:t>razmena </a:t>
            </a:r>
            <a:r>
              <a:rPr lang="en-US" sz="2400" b="1">
                <a:effectLst/>
              </a:rPr>
              <a:t>uravnotežena</a:t>
            </a:r>
          </a:p>
        </p:txBody>
      </p:sp>
      <p:pic>
        <p:nvPicPr>
          <p:cNvPr id="48132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2465388"/>
            <a:ext cx="3962400" cy="2316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533400"/>
            <a:ext cx="7543800" cy="1431925"/>
          </a:xfrm>
        </p:spPr>
        <p:txBody>
          <a:bodyPr/>
          <a:lstStyle/>
          <a:p>
            <a:pPr eaLnBrk="1" hangingPunct="1"/>
            <a:r>
              <a:rPr lang="sr-Latn-CS">
                <a:effectLst/>
              </a:rPr>
              <a:t>Rastući troškovi - n</a:t>
            </a:r>
            <a:r>
              <a:rPr lang="en-US">
                <a:effectLst/>
              </a:rPr>
              <a:t>epotpun</a:t>
            </a:r>
            <a:r>
              <a:rPr lang="sr-Latn-CS">
                <a:effectLst/>
              </a:rPr>
              <a:t>a</a:t>
            </a:r>
            <a:r>
              <a:rPr lang="en-US">
                <a:effectLst/>
              </a:rPr>
              <a:t> specijalizacij</a:t>
            </a:r>
            <a:r>
              <a:rPr lang="sr-Latn-CS">
                <a:effectLst/>
              </a:rPr>
              <a:t>a</a:t>
            </a:r>
            <a:br>
              <a:rPr lang="en-US" b="0">
                <a:effectLst/>
              </a:rPr>
            </a:br>
            <a:endParaRPr lang="en-US" b="0">
              <a:effectLst/>
            </a:endParaRPr>
          </a:p>
        </p:txBody>
      </p:sp>
      <p:sp>
        <p:nvSpPr>
          <p:cNvPr id="1075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" y="1957471"/>
            <a:ext cx="36957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000" dirty="0">
                <a:effectLst/>
              </a:rPr>
              <a:t>U </a:t>
            </a:r>
            <a:r>
              <a:rPr lang="en-US" sz="2000" dirty="0" err="1">
                <a:effectLst/>
              </a:rPr>
              <a:t>toj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tački</a:t>
            </a:r>
            <a:r>
              <a:rPr lang="en-US" sz="2000" dirty="0">
                <a:effectLst/>
              </a:rPr>
              <a:t> </a:t>
            </a:r>
            <a:r>
              <a:rPr lang="sr-Latn-RS" sz="2000" dirty="0">
                <a:effectLst/>
              </a:rPr>
              <a:t>B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zemlji</a:t>
            </a:r>
            <a:r>
              <a:rPr lang="en-US" sz="2000" dirty="0">
                <a:effectLst/>
              </a:rPr>
              <a:t> </a:t>
            </a:r>
            <a:r>
              <a:rPr lang="en-US" sz="2000" b="1" i="1" u="sng" dirty="0">
                <a:effectLst/>
              </a:rPr>
              <a:t>se ne </a:t>
            </a:r>
            <a:r>
              <a:rPr lang="en-US" sz="2000" b="1" i="1" u="sng" dirty="0" err="1">
                <a:effectLst/>
              </a:rPr>
              <a:t>isplati</a:t>
            </a:r>
            <a:r>
              <a:rPr lang="en-US" sz="2000" b="1" i="1" u="sng" dirty="0">
                <a:effectLst/>
              </a:rPr>
              <a:t> da dalje </a:t>
            </a:r>
            <a:r>
              <a:rPr lang="en-US" sz="2000" b="1" i="1" u="sng" dirty="0" err="1">
                <a:effectLst/>
              </a:rPr>
              <a:t>povećava</a:t>
            </a:r>
            <a:r>
              <a:rPr lang="en-US" sz="2000" b="1" i="1" u="sng" dirty="0">
                <a:effectLst/>
              </a:rPr>
              <a:t> </a:t>
            </a:r>
            <a:r>
              <a:rPr lang="en-US" sz="2000" dirty="0" err="1">
                <a:effectLst/>
              </a:rPr>
              <a:t>proizvodnju</a:t>
            </a:r>
            <a:endParaRPr lang="sr-Latn-RS" sz="2000" dirty="0">
              <a:effectLst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sr-Latn-CS" sz="2000" dirty="0">
              <a:effectLst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000" dirty="0">
                <a:effectLst/>
              </a:rPr>
              <a:t>Do </a:t>
            </a:r>
            <a:r>
              <a:rPr lang="en-US" sz="2000" dirty="0" err="1">
                <a:effectLst/>
              </a:rPr>
              <a:t>ovoga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dolazi</a:t>
            </a:r>
            <a:r>
              <a:rPr lang="en-US" sz="2000" dirty="0">
                <a:effectLst/>
              </a:rPr>
              <a:t> pre</a:t>
            </a:r>
            <a:r>
              <a:rPr lang="sr-Latn-CS" sz="2000" dirty="0">
                <a:effectLst/>
              </a:rPr>
              <a:t> </a:t>
            </a:r>
            <a:r>
              <a:rPr lang="en-US" sz="2000" dirty="0">
                <a:effectLst/>
              </a:rPr>
              <a:t>nego što se </a:t>
            </a:r>
            <a:r>
              <a:rPr lang="en-US" sz="2000" dirty="0" err="1">
                <a:effectLst/>
              </a:rPr>
              <a:t>zemlja</a:t>
            </a:r>
            <a:r>
              <a:rPr lang="en-US" sz="2000" dirty="0">
                <a:effectLst/>
              </a:rPr>
              <a:t> u </a:t>
            </a:r>
            <a:r>
              <a:rPr lang="en-US" sz="2000" dirty="0" err="1">
                <a:effectLst/>
              </a:rPr>
              <a:t>potpunosti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specijalizovala</a:t>
            </a:r>
            <a:r>
              <a:rPr lang="en-US" sz="2000" dirty="0">
                <a:effectLst/>
              </a:rPr>
              <a:t> za </a:t>
            </a:r>
            <a:r>
              <a:rPr lang="en-US" sz="2000" dirty="0" err="1">
                <a:effectLst/>
              </a:rPr>
              <a:t>proizvodnju</a:t>
            </a:r>
            <a:r>
              <a:rPr lang="en-US" sz="2000" dirty="0">
                <a:effectLst/>
              </a:rPr>
              <a:t>. </a:t>
            </a:r>
            <a:endParaRPr lang="sr-Latn-CS" sz="2000" dirty="0">
              <a:effectLst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sr-Latn-CS" sz="2000" dirty="0">
              <a:effectLst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000" i="1" dirty="0">
                <a:effectLst/>
              </a:rPr>
              <a:t>PB </a:t>
            </a:r>
            <a:r>
              <a:rPr lang="en-US" sz="2000" dirty="0">
                <a:effectLst/>
              </a:rPr>
              <a:t>= </a:t>
            </a:r>
            <a:r>
              <a:rPr lang="en-US" sz="2000" i="1" dirty="0">
                <a:effectLst/>
              </a:rPr>
              <a:t>PB’ </a:t>
            </a:r>
            <a:r>
              <a:rPr lang="en-US" sz="2000" dirty="0">
                <a:effectLst/>
              </a:rPr>
              <a:t>=1 pre nego što je </a:t>
            </a:r>
            <a:r>
              <a:rPr lang="en-US" sz="2000" dirty="0" err="1">
                <a:effectLst/>
              </a:rPr>
              <a:t>Zemlja</a:t>
            </a:r>
            <a:r>
              <a:rPr lang="en-US" sz="2000" dirty="0">
                <a:effectLst/>
              </a:rPr>
              <a:t> 1 ili </a:t>
            </a:r>
            <a:r>
              <a:rPr lang="en-US" sz="2000" dirty="0" err="1">
                <a:effectLst/>
              </a:rPr>
              <a:t>Zemlja</a:t>
            </a:r>
            <a:r>
              <a:rPr lang="en-US" sz="2000" dirty="0">
                <a:effectLst/>
              </a:rPr>
              <a:t> 2 </a:t>
            </a:r>
            <a:r>
              <a:rPr lang="en-US" sz="2000" dirty="0" err="1">
                <a:effectLst/>
              </a:rPr>
              <a:t>izvršila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potpunu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specijalizaciju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proizvodnje</a:t>
            </a:r>
            <a:r>
              <a:rPr lang="en-US" sz="2000" dirty="0">
                <a:effectLst/>
              </a:rPr>
              <a:t>.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4C7A95-1EC8-4D9D-B03B-74F7F043635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56EDFB7-8BFA-4209-925B-526B4C54C6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59960" y="2689225"/>
            <a:ext cx="508404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4"/>
          <p:cNvSpPr>
            <a:spLocks noChangeArrowheads="1"/>
          </p:cNvSpPr>
          <p:nvPr/>
        </p:nvSpPr>
        <p:spPr bwMode="auto">
          <a:xfrm>
            <a:off x="1219200" y="304800"/>
            <a:ext cx="7467600" cy="166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800" b="1" u="none"/>
              <a:t>Najbliži primer potpune</a:t>
            </a:r>
            <a:r>
              <a:rPr lang="sr-Latn-CS" sz="2800" b="1" u="none"/>
              <a:t> </a:t>
            </a:r>
            <a:r>
              <a:rPr lang="en-US" sz="2800" b="1" u="none"/>
              <a:t>specijalizacije u proizvodnji</a:t>
            </a:r>
          </a:p>
          <a:p>
            <a:r>
              <a:rPr lang="en-US" sz="2800" b="1" u="none"/>
              <a:t>i </a:t>
            </a:r>
            <a:r>
              <a:rPr lang="sr-Latn-CS" sz="2800" b="1" u="none"/>
              <a:t>razmeni</a:t>
            </a:r>
            <a:r>
              <a:rPr lang="en-US" sz="2800" b="1" u="none"/>
              <a:t> jedne zemlje jeste Kuvajt</a:t>
            </a:r>
            <a:endParaRPr lang="sr-Latn-CS" sz="2800" b="1" u="none"/>
          </a:p>
          <a:p>
            <a:endParaRPr lang="sr-Latn-CS" b="1" u="none"/>
          </a:p>
        </p:txBody>
      </p:sp>
      <p:pic>
        <p:nvPicPr>
          <p:cNvPr id="5017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1981200"/>
            <a:ext cx="8686800" cy="423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Oval 3"/>
          <p:cNvSpPr>
            <a:spLocks noChangeArrowheads="1"/>
          </p:cNvSpPr>
          <p:nvPr/>
        </p:nvSpPr>
        <p:spPr bwMode="auto">
          <a:xfrm>
            <a:off x="609600" y="4800600"/>
            <a:ext cx="8153400" cy="838200"/>
          </a:xfrm>
          <a:prstGeom prst="ellipse">
            <a:avLst/>
          </a:prstGeom>
          <a:noFill/>
          <a:ln w="57150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>
            <a:extLst>
              <a:ext uri="{FF2B5EF4-FFF2-40B4-BE49-F238E27FC236}">
                <a16:creationId xmlns:a16="http://schemas.microsoft.com/office/drawing/2014/main" id="{716AEC7B-7BE0-4630-89F1-7EF90EEF67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468869"/>
            <a:ext cx="845661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ZapfDingbats"/>
                <a:ea typeface="Calibri" panose="020F0502020204030204" pitchFamily="34" charset="0"/>
                <a:cs typeface="Helvetica" panose="020B0604020202020204" pitchFamily="34" charset="0"/>
              </a:rPr>
              <a:t>■</a:t>
            </a:r>
            <a:r>
              <a:rPr kumimoji="0" lang="en-GB" alt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GB" alt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DINMittelschrift"/>
                <a:ea typeface="Calibri" panose="020F0502020204030204" pitchFamily="34" charset="0"/>
                <a:cs typeface="Helvetica" panose="020B0604020202020204" pitchFamily="34" charset="0"/>
              </a:rPr>
              <a:t>TABELA 3.2. </a:t>
            </a:r>
            <a:r>
              <a:rPr kumimoji="0" lang="en-GB" altLang="en-US" sz="24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DINMittelschrift"/>
                <a:ea typeface="Calibri" panose="020F0502020204030204" pitchFamily="34" charset="0"/>
                <a:cs typeface="Helvetica" panose="020B0604020202020204" pitchFamily="34" charset="0"/>
              </a:rPr>
              <a:t>Udeo</a:t>
            </a:r>
            <a:r>
              <a:rPr kumimoji="0" lang="en-GB" alt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DINMittelschrift"/>
                <a:ea typeface="Calibri" panose="020F0502020204030204" pitchFamily="34" charset="0"/>
                <a:cs typeface="Helvetica" panose="020B0604020202020204" pitchFamily="34" charset="0"/>
              </a:rPr>
              <a:t> </a:t>
            </a:r>
            <a:r>
              <a:rPr kumimoji="0" lang="en-GB" altLang="en-US" sz="24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DINMittelschrift"/>
                <a:ea typeface="Calibri" panose="020F0502020204030204" pitchFamily="34" charset="0"/>
                <a:cs typeface="Helvetica" panose="020B0604020202020204" pitchFamily="34" charset="0"/>
              </a:rPr>
              <a:t>vodećih</a:t>
            </a:r>
            <a:r>
              <a:rPr kumimoji="0" lang="en-GB" alt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DINMittelschrift"/>
                <a:ea typeface="Calibri" panose="020F0502020204030204" pitchFamily="34" charset="0"/>
                <a:cs typeface="Helvetica" panose="020B0604020202020204" pitchFamily="34" charset="0"/>
              </a:rPr>
              <a:t> </a:t>
            </a:r>
            <a:r>
              <a:rPr kumimoji="0" lang="en-GB" altLang="en-US" sz="24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DINMittelschrift"/>
                <a:ea typeface="Calibri" panose="020F0502020204030204" pitchFamily="34" charset="0"/>
                <a:cs typeface="Helvetica" panose="020B0604020202020204" pitchFamily="34" charset="0"/>
              </a:rPr>
              <a:t>izvoznih</a:t>
            </a:r>
            <a:r>
              <a:rPr kumimoji="0" lang="en-GB" alt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DINMittelschrift"/>
                <a:ea typeface="Calibri" panose="020F0502020204030204" pitchFamily="34" charset="0"/>
                <a:cs typeface="Helvetica" panose="020B0604020202020204" pitchFamily="34" charset="0"/>
              </a:rPr>
              <a:t> </a:t>
            </a:r>
            <a:r>
              <a:rPr kumimoji="0" lang="en-GB" altLang="en-US" sz="24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DINMittelschrift"/>
                <a:ea typeface="Calibri" panose="020F0502020204030204" pitchFamily="34" charset="0"/>
                <a:cs typeface="Helvetica" panose="020B0604020202020204" pitchFamily="34" charset="0"/>
              </a:rPr>
              <a:t>proizvoda</a:t>
            </a:r>
            <a:r>
              <a:rPr kumimoji="0" lang="en-GB" alt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DINMittelschrift"/>
                <a:ea typeface="Calibri" panose="020F0502020204030204" pitchFamily="34" charset="0"/>
                <a:cs typeface="Helvetica" panose="020B0604020202020204" pitchFamily="34" charset="0"/>
              </a:rPr>
              <a:t> u </a:t>
            </a:r>
            <a:r>
              <a:rPr kumimoji="0" lang="en-GB" altLang="en-US" sz="24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DINMittelschrift"/>
                <a:ea typeface="Calibri" panose="020F0502020204030204" pitchFamily="34" charset="0"/>
                <a:cs typeface="Helvetica" panose="020B0604020202020204" pitchFamily="34" charset="0"/>
              </a:rPr>
              <a:t>ukupnom</a:t>
            </a:r>
            <a:r>
              <a:rPr kumimoji="0" lang="en-GB" alt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DINMittelschrift"/>
                <a:ea typeface="Calibri" panose="020F0502020204030204" pitchFamily="34" charset="0"/>
                <a:cs typeface="Helvetica" panose="020B0604020202020204" pitchFamily="34" charset="0"/>
              </a:rPr>
              <a:t> </a:t>
            </a:r>
            <a:r>
              <a:rPr kumimoji="0" lang="en-GB" altLang="en-US" sz="24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DINMittelschrift"/>
                <a:ea typeface="Calibri" panose="020F0502020204030204" pitchFamily="34" charset="0"/>
                <a:cs typeface="Helvetica" panose="020B0604020202020204" pitchFamily="34" charset="0"/>
              </a:rPr>
              <a:t>izvozu</a:t>
            </a:r>
            <a:r>
              <a:rPr kumimoji="0" lang="en-GB" alt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DINMittelschrift"/>
                <a:ea typeface="Calibri" panose="020F0502020204030204" pitchFamily="34" charset="0"/>
                <a:cs typeface="Helvetica" panose="020B0604020202020204" pitchFamily="34" charset="0"/>
              </a:rPr>
              <a:t> </a:t>
            </a:r>
            <a:endParaRPr kumimoji="0" lang="sr-Latn-RS" altLang="en-US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DINMittelschrift"/>
              <a:ea typeface="Calibri" panose="020F0502020204030204" pitchFamily="34" charset="0"/>
              <a:cs typeface="Helvetica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DINMittelschrift"/>
                <a:ea typeface="Calibri" panose="020F0502020204030204" pitchFamily="34" charset="0"/>
                <a:cs typeface="Helvetica" panose="020B0604020202020204" pitchFamily="34" charset="0"/>
              </a:rPr>
              <a:t>u </a:t>
            </a:r>
            <a:r>
              <a:rPr kumimoji="0" lang="en-GB" altLang="en-US" sz="24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DINMittelschrift"/>
                <a:ea typeface="Calibri" panose="020F0502020204030204" pitchFamily="34" charset="0"/>
                <a:cs typeface="Helvetica" panose="020B0604020202020204" pitchFamily="34" charset="0"/>
              </a:rPr>
              <a:t>odabranim</a:t>
            </a:r>
            <a:r>
              <a:rPr kumimoji="0" lang="en-GB" alt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DINMittelschrift"/>
                <a:ea typeface="Calibri" panose="020F0502020204030204" pitchFamily="34" charset="0"/>
                <a:cs typeface="Helvetica" panose="020B0604020202020204" pitchFamily="34" charset="0"/>
              </a:rPr>
              <a:t> </a:t>
            </a:r>
            <a:r>
              <a:rPr kumimoji="0" lang="en-GB" altLang="en-US" sz="24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DINMittelschrift"/>
                <a:ea typeface="Calibri" panose="020F0502020204030204" pitchFamily="34" charset="0"/>
                <a:cs typeface="Helvetica" panose="020B0604020202020204" pitchFamily="34" charset="0"/>
              </a:rPr>
              <a:t>zemljama</a:t>
            </a:r>
            <a:r>
              <a:rPr kumimoji="0" lang="en-GB" alt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DINMittelschrift"/>
                <a:ea typeface="Calibri" panose="020F0502020204030204" pitchFamily="34" charset="0"/>
                <a:cs typeface="Helvetica" panose="020B0604020202020204" pitchFamily="34" charset="0"/>
              </a:rPr>
              <a:t> u </a:t>
            </a:r>
            <a:r>
              <a:rPr kumimoji="0" lang="en-GB" altLang="en-US" sz="24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DINMittelschrift"/>
                <a:ea typeface="Calibri" panose="020F0502020204030204" pitchFamily="34" charset="0"/>
                <a:cs typeface="Helvetica" panose="020B0604020202020204" pitchFamily="34" charset="0"/>
              </a:rPr>
              <a:t>procentima</a:t>
            </a:r>
            <a:r>
              <a:rPr kumimoji="0" lang="en-GB" alt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DINMittelschrift"/>
                <a:ea typeface="Calibri" panose="020F0502020204030204" pitchFamily="34" charset="0"/>
                <a:cs typeface="Helvetica" panose="020B0604020202020204" pitchFamily="34" charset="0"/>
              </a:rPr>
              <a:t> u 2014. god.</a:t>
            </a:r>
            <a:endParaRPr kumimoji="0" lang="en-GB" altLang="en-US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4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DINNeuzeitGrotesk-Light"/>
                <a:ea typeface="Calibri" panose="020F0502020204030204" pitchFamily="34" charset="0"/>
                <a:cs typeface="Helvetica" panose="020B0604020202020204" pitchFamily="34" charset="0"/>
              </a:rPr>
              <a:t>Izvor</a:t>
            </a:r>
            <a:r>
              <a:rPr kumimoji="0" lang="en-GB" alt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DINNeuzeitGrotesk-Light"/>
                <a:ea typeface="Calibri" panose="020F0502020204030204" pitchFamily="34" charset="0"/>
                <a:cs typeface="Helvetica" panose="020B0604020202020204" pitchFamily="34" charset="0"/>
              </a:rPr>
              <a:t>: World Trade Organization, International Trade Statistics (</a:t>
            </a:r>
            <a:endParaRPr kumimoji="0" lang="sr-Latn-RS" altLang="en-US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DINNeuzeitGrotesk-Light"/>
              <a:ea typeface="Calibri" panose="020F0502020204030204" pitchFamily="34" charset="0"/>
              <a:cs typeface="Helvetica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DINNeuzeitGrotesk-Light"/>
                <a:ea typeface="Calibri" panose="020F0502020204030204" pitchFamily="34" charset="0"/>
                <a:cs typeface="Helvetica" panose="020B0604020202020204" pitchFamily="34" charset="0"/>
              </a:rPr>
              <a:t>Geneva: WTO, 2015)</a:t>
            </a:r>
            <a:endParaRPr kumimoji="0" lang="en-GB" altLang="en-US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AF8071E-D44B-441E-AD21-E2E0EC0B0F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7718418"/>
              </p:ext>
            </p:extLst>
          </p:nvPr>
        </p:nvGraphicFramePr>
        <p:xfrm>
          <a:off x="1143000" y="2362200"/>
          <a:ext cx="6965951" cy="27292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17386">
                  <a:extLst>
                    <a:ext uri="{9D8B030D-6E8A-4147-A177-3AD203B41FA5}">
                      <a16:colId xmlns:a16="http://schemas.microsoft.com/office/drawing/2014/main" val="1858934495"/>
                    </a:ext>
                  </a:extLst>
                </a:gridCol>
                <a:gridCol w="4076546">
                  <a:extLst>
                    <a:ext uri="{9D8B030D-6E8A-4147-A177-3AD203B41FA5}">
                      <a16:colId xmlns:a16="http://schemas.microsoft.com/office/drawing/2014/main" val="2935599918"/>
                    </a:ext>
                  </a:extLst>
                </a:gridCol>
                <a:gridCol w="1172019">
                  <a:extLst>
                    <a:ext uri="{9D8B030D-6E8A-4147-A177-3AD203B41FA5}">
                      <a16:colId xmlns:a16="http://schemas.microsoft.com/office/drawing/2014/main" val="4107209044"/>
                    </a:ext>
                  </a:extLst>
                </a:gridCol>
              </a:tblGrid>
              <a:tr h="310641">
                <a:tc>
                  <a:txBody>
                    <a:bodyPr/>
                    <a:lstStyle/>
                    <a:p>
                      <a:pPr marL="58420" eaLnBrk="0" hangingPunct="0">
                        <a:lnSpc>
                          <a:spcPts val="1175"/>
                        </a:lnSpc>
                        <a:spcAft>
                          <a:spcPts val="0"/>
                        </a:spcAft>
                      </a:pPr>
                      <a:endParaRPr lang="sr-Latn-RS" sz="1600" dirty="0">
                        <a:effectLst/>
                      </a:endParaRPr>
                    </a:p>
                    <a:p>
                      <a:pPr marL="58420" eaLnBrk="0" hangingPunct="0">
                        <a:lnSpc>
                          <a:spcPts val="1175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SAD</a:t>
                      </a:r>
                      <a:endParaRPr lang="sr-Latn-RS" sz="1600" dirty="0">
                        <a:effectLst/>
                      </a:endParaRPr>
                    </a:p>
                    <a:p>
                      <a:pPr marL="58420" eaLnBrk="0" hangingPunct="0">
                        <a:lnSpc>
                          <a:spcPts val="1175"/>
                        </a:lnSpc>
                        <a:spcAft>
                          <a:spcPts val="0"/>
                        </a:spcAft>
                      </a:pPr>
                      <a:endParaRPr lang="en-GB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2725" eaLnBrk="0" hangingPunct="0">
                        <a:lnSpc>
                          <a:spcPts val="1175"/>
                        </a:lnSpc>
                        <a:spcAft>
                          <a:spcPts val="0"/>
                        </a:spcAft>
                      </a:pPr>
                      <a:endParaRPr lang="sr-Latn-RS" sz="1600" dirty="0">
                        <a:effectLst/>
                      </a:endParaRPr>
                    </a:p>
                    <a:p>
                      <a:pPr marL="212725" eaLnBrk="0" hangingPunct="0">
                        <a:lnSpc>
                          <a:spcPts val="1175"/>
                        </a:lnSpc>
                        <a:spcAft>
                          <a:spcPts val="0"/>
                        </a:spcAft>
                      </a:pPr>
                      <a:r>
                        <a:rPr lang="en-GB" sz="1600" dirty="0" err="1">
                          <a:effectLst/>
                        </a:rPr>
                        <a:t>Proizvodi</a:t>
                      </a:r>
                      <a:r>
                        <a:rPr lang="en-GB" sz="1600" dirty="0">
                          <a:effectLst/>
                        </a:rPr>
                        <a:t> </a:t>
                      </a:r>
                      <a:r>
                        <a:rPr lang="en-GB" sz="1600" dirty="0" err="1">
                          <a:effectLst/>
                        </a:rPr>
                        <a:t>hemijske</a:t>
                      </a:r>
                      <a:r>
                        <a:rPr lang="en-GB" sz="1600" dirty="0">
                          <a:effectLst/>
                        </a:rPr>
                        <a:t> </a:t>
                      </a:r>
                      <a:r>
                        <a:rPr lang="en-GB" sz="1600" dirty="0" err="1">
                          <a:effectLst/>
                        </a:rPr>
                        <a:t>industrije</a:t>
                      </a:r>
                      <a:endParaRPr lang="en-GB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13,7 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STIXGeneral" panose="00000500000000000000" pitchFamily="50" charset="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42885766"/>
                  </a:ext>
                </a:extLst>
              </a:tr>
              <a:tr h="310641">
                <a:tc>
                  <a:txBody>
                    <a:bodyPr/>
                    <a:lstStyle/>
                    <a:p>
                      <a:pPr marL="58420" eaLnBrk="0" hangingPunct="0">
                        <a:lnSpc>
                          <a:spcPts val="117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Evropa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2725" eaLnBrk="0" hangingPunct="0">
                        <a:lnSpc>
                          <a:spcPts val="117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Proizvodi hemijske industrije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18,0 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STIXGeneral" panose="00000500000000000000" pitchFamily="50" charset="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747316462"/>
                  </a:ext>
                </a:extLst>
              </a:tr>
              <a:tr h="310641">
                <a:tc>
                  <a:txBody>
                    <a:bodyPr/>
                    <a:lstStyle/>
                    <a:p>
                      <a:pPr marL="58420" eaLnBrk="0" hangingPunct="0">
                        <a:lnSpc>
                          <a:spcPts val="117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Koreja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3360" eaLnBrk="0" hangingPunct="0">
                        <a:lnSpc>
                          <a:spcPts val="117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Kancelarijska</a:t>
                      </a:r>
                      <a:r>
                        <a:rPr lang="en-GB" sz="1600" spc="-60">
                          <a:effectLst/>
                        </a:rPr>
                        <a:t> </a:t>
                      </a:r>
                      <a:r>
                        <a:rPr lang="en-GB" sz="1600">
                          <a:effectLst/>
                        </a:rPr>
                        <a:t>i</a:t>
                      </a:r>
                      <a:r>
                        <a:rPr lang="en-GB" sz="1600" spc="-55">
                          <a:effectLst/>
                        </a:rPr>
                        <a:t> </a:t>
                      </a:r>
                      <a:r>
                        <a:rPr lang="en-GB" sz="1600">
                          <a:effectLst/>
                        </a:rPr>
                        <a:t>telekomunikaciona</a:t>
                      </a:r>
                      <a:r>
                        <a:rPr lang="en-GB" sz="1600" spc="-60">
                          <a:effectLst/>
                        </a:rPr>
                        <a:t> </a:t>
                      </a:r>
                      <a:r>
                        <a:rPr lang="en-GB" sz="1600">
                          <a:effectLst/>
                        </a:rPr>
                        <a:t>oprema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19,0 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STIXGeneral" panose="00000500000000000000" pitchFamily="50" charset="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627047088"/>
                  </a:ext>
                </a:extLst>
              </a:tr>
              <a:tr h="310641">
                <a:tc>
                  <a:txBody>
                    <a:bodyPr/>
                    <a:lstStyle/>
                    <a:p>
                      <a:pPr marL="58420" eaLnBrk="0" hangingPunct="0">
                        <a:lnSpc>
                          <a:spcPts val="117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Japan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3360" eaLnBrk="0" hangingPunct="0">
                        <a:lnSpc>
                          <a:spcPts val="117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Automobilska industrija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21,2 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STIXGeneral" panose="00000500000000000000" pitchFamily="50" charset="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68270269"/>
                  </a:ext>
                </a:extLst>
              </a:tr>
              <a:tr h="310641">
                <a:tc>
                  <a:txBody>
                    <a:bodyPr/>
                    <a:lstStyle/>
                    <a:p>
                      <a:pPr marL="58420" eaLnBrk="0" hangingPunct="0">
                        <a:lnSpc>
                          <a:spcPts val="117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Kina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3360" eaLnBrk="0" hangingPunct="0">
                        <a:lnSpc>
                          <a:spcPts val="117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Kancelarijska</a:t>
                      </a:r>
                      <a:r>
                        <a:rPr lang="en-GB" sz="1600" spc="-60">
                          <a:effectLst/>
                        </a:rPr>
                        <a:t> </a:t>
                      </a:r>
                      <a:r>
                        <a:rPr lang="en-GB" sz="1600">
                          <a:effectLst/>
                        </a:rPr>
                        <a:t>i</a:t>
                      </a:r>
                      <a:r>
                        <a:rPr lang="en-GB" sz="1600" spc="-55">
                          <a:effectLst/>
                        </a:rPr>
                        <a:t> </a:t>
                      </a:r>
                      <a:r>
                        <a:rPr lang="en-GB" sz="1600">
                          <a:effectLst/>
                        </a:rPr>
                        <a:t>telekomunikaciona</a:t>
                      </a:r>
                      <a:r>
                        <a:rPr lang="en-GB" sz="1600" spc="-60">
                          <a:effectLst/>
                        </a:rPr>
                        <a:t> </a:t>
                      </a:r>
                      <a:r>
                        <a:rPr lang="en-GB" sz="1600">
                          <a:effectLst/>
                        </a:rPr>
                        <a:t>oprema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33,2 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STIXGeneral" panose="00000500000000000000" pitchFamily="50" charset="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021145646"/>
                  </a:ext>
                </a:extLst>
              </a:tr>
              <a:tr h="310641">
                <a:tc>
                  <a:txBody>
                    <a:bodyPr/>
                    <a:lstStyle/>
                    <a:p>
                      <a:pPr marL="58420" eaLnBrk="0" hangingPunct="0">
                        <a:lnSpc>
                          <a:spcPts val="117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Brazil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3360" eaLnBrk="0" hangingPunct="0">
                        <a:lnSpc>
                          <a:spcPts val="117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Hrana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35,0 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STIXGeneral" panose="00000500000000000000" pitchFamily="50" charset="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05154248"/>
                  </a:ext>
                </a:extLst>
              </a:tr>
              <a:tr h="310641">
                <a:tc>
                  <a:txBody>
                    <a:bodyPr/>
                    <a:lstStyle/>
                    <a:p>
                      <a:pPr marL="59055" eaLnBrk="0" hangingPunct="0">
                        <a:lnSpc>
                          <a:spcPts val="117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Argentina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3360" eaLnBrk="0" hangingPunct="0">
                        <a:lnSpc>
                          <a:spcPts val="117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Hrana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51,6 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STIXGeneral" panose="00000500000000000000" pitchFamily="50" charset="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44849728"/>
                  </a:ext>
                </a:extLst>
              </a:tr>
              <a:tr h="398656">
                <a:tc>
                  <a:txBody>
                    <a:bodyPr/>
                    <a:lstStyle/>
                    <a:p>
                      <a:pPr marL="59055" eaLnBrk="0" hangingPunct="0">
                        <a:lnSpc>
                          <a:spcPts val="117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err="1">
                          <a:effectLst/>
                        </a:rPr>
                        <a:t>Kuvajt</a:t>
                      </a:r>
                      <a:endParaRPr lang="en-GB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3360" eaLnBrk="0" hangingPunct="0">
                        <a:lnSpc>
                          <a:spcPts val="117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Goriva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90,7 </a:t>
                      </a:r>
                      <a:endParaRPr lang="en-GB" sz="1600" dirty="0">
                        <a:solidFill>
                          <a:srgbClr val="000000"/>
                        </a:solidFill>
                        <a:effectLst/>
                        <a:latin typeface="STIXGeneral" panose="00000500000000000000" pitchFamily="50" charset="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612832007"/>
                  </a:ext>
                </a:extLst>
              </a:tr>
            </a:tbl>
          </a:graphicData>
        </a:graphic>
      </p:graphicFrame>
      <p:sp>
        <p:nvSpPr>
          <p:cNvPr id="5" name="Oval 4">
            <a:extLst>
              <a:ext uri="{FF2B5EF4-FFF2-40B4-BE49-F238E27FC236}">
                <a16:creationId xmlns:a16="http://schemas.microsoft.com/office/drawing/2014/main" id="{5497A1ED-1115-4C04-B001-455634879A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4419600"/>
            <a:ext cx="8153400" cy="838200"/>
          </a:xfrm>
          <a:prstGeom prst="ellipse">
            <a:avLst/>
          </a:prstGeom>
          <a:noFill/>
          <a:ln w="57150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892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r-Latn-CS" sz="4000">
                <a:effectLst/>
              </a:rPr>
              <a:t>Ranije, pri konstantnim troškovima</a:t>
            </a:r>
            <a:br>
              <a:rPr lang="en-US" sz="4000" b="0">
                <a:effectLst/>
              </a:rPr>
            </a:br>
            <a:endParaRPr lang="en-US" sz="4000" b="0">
              <a:effectLst/>
            </a:endParaRPr>
          </a:p>
        </p:txBody>
      </p:sp>
      <p:sp>
        <p:nvSpPr>
          <p:cNvPr id="10854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dirty="0">
                <a:effectLst/>
              </a:rPr>
              <a:t>jedini </a:t>
            </a:r>
            <a:r>
              <a:rPr lang="en-US" dirty="0" err="1">
                <a:effectLst/>
              </a:rPr>
              <a:t>izuzetak</a:t>
            </a:r>
            <a:r>
              <a:rPr lang="en-US" dirty="0">
                <a:effectLst/>
              </a:rPr>
              <a:t> od </a:t>
            </a:r>
            <a:r>
              <a:rPr lang="en-US" dirty="0" err="1">
                <a:effectLst/>
              </a:rPr>
              <a:t>potpune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specijalizacije</a:t>
            </a:r>
            <a:r>
              <a:rPr lang="sr-Latn-CS" dirty="0">
                <a:effectLst/>
              </a:rPr>
              <a:t> </a:t>
            </a:r>
            <a:r>
              <a:rPr lang="en-US" dirty="0" err="1">
                <a:effectLst/>
              </a:rPr>
              <a:t>proizvodnje</a:t>
            </a:r>
            <a:r>
              <a:rPr lang="en-US" dirty="0">
                <a:effectLst/>
              </a:rPr>
              <a:t> </a:t>
            </a:r>
            <a:endParaRPr lang="sr-Latn-CS" dirty="0">
              <a:effectLst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sr-Latn-CS" dirty="0">
              <a:effectLst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sr-Latn-CS" dirty="0">
                <a:effectLst/>
              </a:rPr>
              <a:t>je s</a:t>
            </a:r>
            <a:r>
              <a:rPr lang="en-US" dirty="0" err="1">
                <a:effectLst/>
              </a:rPr>
              <a:t>lučaj</a:t>
            </a:r>
            <a:r>
              <a:rPr lang="en-US" dirty="0">
                <a:effectLst/>
              </a:rPr>
              <a:t> male </a:t>
            </a:r>
            <a:r>
              <a:rPr lang="en-US" dirty="0" err="1">
                <a:effectLst/>
              </a:rPr>
              <a:t>zemlje</a:t>
            </a:r>
            <a:r>
              <a:rPr lang="en-US" dirty="0">
                <a:effectLst/>
              </a:rPr>
              <a:t>.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dirty="0"/>
          </a:p>
        </p:txBody>
      </p:sp>
      <p:sp>
        <p:nvSpPr>
          <p:cNvPr id="108548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endParaRPr lang="en-US"/>
          </a:p>
        </p:txBody>
      </p:sp>
      <p:pic>
        <p:nvPicPr>
          <p:cNvPr id="108550" name="Picture 6"/>
          <p:cNvPicPr>
            <a:picLocks noChangeAspect="1" noChangeArrowheads="1"/>
          </p:cNvPicPr>
          <p:nvPr/>
        </p:nvPicPr>
        <p:blipFill>
          <a:blip r:embed="rId2" cstate="print"/>
          <a:srcRect r="49815"/>
          <a:stretch>
            <a:fillRect/>
          </a:stretch>
        </p:blipFill>
        <p:spPr bwMode="auto">
          <a:xfrm>
            <a:off x="4900613" y="1981200"/>
            <a:ext cx="3709987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8551" name="Freeform 7"/>
          <p:cNvSpPr>
            <a:spLocks/>
          </p:cNvSpPr>
          <p:nvPr/>
        </p:nvSpPr>
        <p:spPr bwMode="auto">
          <a:xfrm>
            <a:off x="5715000" y="4114800"/>
            <a:ext cx="1828800" cy="685800"/>
          </a:xfrm>
          <a:custGeom>
            <a:avLst/>
            <a:gdLst>
              <a:gd name="T0" fmla="*/ 0 w 816"/>
              <a:gd name="T1" fmla="*/ 0 h 720"/>
              <a:gd name="T2" fmla="*/ 2147483647 w 816"/>
              <a:gd name="T3" fmla="*/ 2147483647 h 720"/>
              <a:gd name="T4" fmla="*/ 2147483647 w 816"/>
              <a:gd name="T5" fmla="*/ 2147483647 h 720"/>
              <a:gd name="T6" fmla="*/ 0 60000 65536"/>
              <a:gd name="T7" fmla="*/ 0 60000 65536"/>
              <a:gd name="T8" fmla="*/ 0 60000 65536"/>
              <a:gd name="T9" fmla="*/ 0 w 816"/>
              <a:gd name="T10" fmla="*/ 0 h 720"/>
              <a:gd name="T11" fmla="*/ 816 w 816"/>
              <a:gd name="T12" fmla="*/ 720 h 72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16" h="720">
                <a:moveTo>
                  <a:pt x="0" y="0"/>
                </a:moveTo>
                <a:cubicBezTo>
                  <a:pt x="28" y="180"/>
                  <a:pt x="56" y="360"/>
                  <a:pt x="192" y="480"/>
                </a:cubicBezTo>
                <a:cubicBezTo>
                  <a:pt x="328" y="600"/>
                  <a:pt x="572" y="660"/>
                  <a:pt x="816" y="720"/>
                </a:cubicBez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8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8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51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 sz="3200" dirty="0"/>
              <a:t>A sada- n</a:t>
            </a:r>
            <a:r>
              <a:rPr lang="en-US" sz="3200" dirty="0" err="1"/>
              <a:t>epotpuna</a:t>
            </a:r>
            <a:r>
              <a:rPr lang="sr-Latn-CS" sz="3200" dirty="0"/>
              <a:t> </a:t>
            </a:r>
            <a:r>
              <a:rPr lang="en-US" sz="3200" dirty="0" err="1"/>
              <a:t>specijalizacija</a:t>
            </a:r>
            <a:r>
              <a:rPr lang="en-US" sz="3200" dirty="0"/>
              <a:t> u </a:t>
            </a:r>
            <a:r>
              <a:rPr lang="en-US" sz="3200" dirty="0" err="1"/>
              <a:t>obe</a:t>
            </a:r>
            <a:r>
              <a:rPr lang="en-US" sz="3200" dirty="0"/>
              <a:t> </a:t>
            </a:r>
            <a:r>
              <a:rPr lang="en-US" sz="3200" dirty="0" err="1"/>
              <a:t>zemlje</a:t>
            </a:r>
            <a:r>
              <a:rPr lang="sr-Latn-CS" sz="3200" dirty="0"/>
              <a:t> – zemlja 1 je mala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109571" name="Rectangle 3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>
              <a:defRPr/>
            </a:pPr>
            <a:endParaRPr lang="sr-Latn-CS" dirty="0"/>
          </a:p>
          <a:p>
            <a:pPr>
              <a:defRPr/>
            </a:pPr>
            <a:r>
              <a:rPr lang="sr-Latn-CS" dirty="0"/>
              <a:t>Ali se ne specijalizuje!!!</a:t>
            </a:r>
          </a:p>
          <a:p>
            <a:pPr>
              <a:defRPr/>
            </a:pPr>
            <a:endParaRPr lang="sr-Latn-CS" dirty="0"/>
          </a:p>
          <a:p>
            <a:pPr>
              <a:defRPr/>
            </a:pPr>
            <a:r>
              <a:rPr lang="sr-Latn-CS" dirty="0"/>
              <a:t>Zasto?</a:t>
            </a:r>
          </a:p>
          <a:p>
            <a:pPr>
              <a:defRPr/>
            </a:pPr>
            <a:endParaRPr lang="sr-Latn-CS" dirty="0"/>
          </a:p>
          <a:p>
            <a:pPr>
              <a:defRPr/>
            </a:pPr>
            <a:r>
              <a:rPr lang="sr-Latn-CS" dirty="0"/>
              <a:t>Rastući oportunitetni troškovi</a:t>
            </a:r>
          </a:p>
          <a:p>
            <a:pPr marL="0" indent="0">
              <a:buNone/>
              <a:defRPr/>
            </a:pPr>
            <a:endParaRPr lang="sr-Latn-CS" dirty="0"/>
          </a:p>
          <a:p>
            <a:pPr>
              <a:defRPr/>
            </a:pPr>
            <a:endParaRPr lang="sr-Latn-CS" dirty="0"/>
          </a:p>
          <a:p>
            <a:pPr>
              <a:defRPr/>
            </a:pPr>
            <a:endParaRPr lang="sr-Latn-CS" dirty="0"/>
          </a:p>
          <a:p>
            <a:pPr>
              <a:defRPr/>
            </a:pPr>
            <a:endParaRPr lang="sr-Latn-C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55301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86200" y="2209800"/>
            <a:ext cx="5648325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3" name="Picture 4"/>
          <p:cNvPicPr>
            <a:picLocks noGrp="1" noChangeAspect="1" noChangeArrowheads="1"/>
          </p:cNvPicPr>
          <p:nvPr>
            <p:ph type="body"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495800" y="2971800"/>
            <a:ext cx="4648200" cy="2725738"/>
          </a:xfrm>
          <a:noFill/>
        </p:spPr>
      </p:pic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304800"/>
            <a:ext cx="7848600" cy="1431925"/>
          </a:xfrm>
        </p:spPr>
        <p:txBody>
          <a:bodyPr/>
          <a:lstStyle/>
          <a:p>
            <a:pPr eaLnBrk="1" hangingPunct="1"/>
            <a:r>
              <a:rPr lang="en-US" sz="4000">
                <a:effectLst/>
              </a:rPr>
              <a:t>Dobici od razmene </a:t>
            </a:r>
            <a:r>
              <a:rPr lang="sr-Latn-CS" sz="4000">
                <a:effectLst/>
              </a:rPr>
              <a:t> (AT) </a:t>
            </a:r>
            <a:r>
              <a:rPr lang="en-US" sz="4000">
                <a:effectLst/>
              </a:rPr>
              <a:t>i dobici od specijalizacije</a:t>
            </a:r>
            <a:r>
              <a:rPr lang="sr-Latn-CS" sz="4000">
                <a:effectLst/>
              </a:rPr>
              <a:t> </a:t>
            </a:r>
            <a:r>
              <a:rPr lang="sr-Latn-CS" sz="4000" b="0">
                <a:effectLst/>
              </a:rPr>
              <a:t>(TE)</a:t>
            </a:r>
            <a:endParaRPr lang="en-US" sz="4000" b="0">
              <a:effectLst/>
            </a:endParaRPr>
          </a:p>
        </p:txBody>
      </p:sp>
      <p:sp>
        <p:nvSpPr>
          <p:cNvPr id="110603" name="Rectangle 11"/>
          <p:cNvSpPr>
            <a:spLocks noGrp="1" noChangeArrowheads="1"/>
          </p:cNvSpPr>
          <p:nvPr>
            <p:ph type="body" sz="half" idx="2"/>
          </p:nvPr>
        </p:nvSpPr>
        <p:spPr>
          <a:xfrm>
            <a:off x="838200" y="2057400"/>
            <a:ext cx="3695700" cy="4114800"/>
          </a:xfrm>
        </p:spPr>
        <p:txBody>
          <a:bodyPr/>
          <a:lstStyle/>
          <a:p>
            <a:pPr eaLnBrk="1" hangingPunct="1">
              <a:defRPr/>
            </a:pPr>
            <a:r>
              <a:rPr lang="sr-Latn-CS"/>
              <a:t>Ako ne može da se specijalizuje, nastavlja sa proizvodnjom u tački A</a:t>
            </a:r>
          </a:p>
          <a:p>
            <a:pPr eaLnBrk="1" hangingPunct="1">
              <a:defRPr/>
            </a:pPr>
            <a:r>
              <a:rPr lang="sr-Latn-CS"/>
              <a:t>Ima dobit od razmene</a:t>
            </a:r>
            <a:endParaRPr lang="en-US"/>
          </a:p>
        </p:txBody>
      </p:sp>
      <p:sp>
        <p:nvSpPr>
          <p:cNvPr id="56325" name="Text Box 7"/>
          <p:cNvSpPr txBox="1">
            <a:spLocks noChangeArrowheads="1"/>
          </p:cNvSpPr>
          <p:nvPr/>
        </p:nvSpPr>
        <p:spPr bwMode="auto">
          <a:xfrm>
            <a:off x="5562600" y="2025650"/>
            <a:ext cx="3048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r-Latn-CS" b="1"/>
              <a:t>AT - od razmene</a:t>
            </a:r>
          </a:p>
          <a:p>
            <a:r>
              <a:rPr lang="sr-Latn-CS" b="1"/>
              <a:t>TE – od specijalizacije</a:t>
            </a:r>
            <a:endParaRPr lang="en-US" b="1"/>
          </a:p>
        </p:txBody>
      </p:sp>
      <p:sp>
        <p:nvSpPr>
          <p:cNvPr id="56326" name="Line 8"/>
          <p:cNvSpPr>
            <a:spLocks noChangeShapeType="1"/>
          </p:cNvSpPr>
          <p:nvPr/>
        </p:nvSpPr>
        <p:spPr bwMode="auto">
          <a:xfrm flipH="1" flipV="1">
            <a:off x="6019800" y="3962400"/>
            <a:ext cx="381000" cy="381000"/>
          </a:xfrm>
          <a:prstGeom prst="line">
            <a:avLst/>
          </a:prstGeom>
          <a:noFill/>
          <a:ln w="53975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7EFC9FC-D82D-43D6-A1A5-CEAB9883EEEF}"/>
              </a:ext>
            </a:extLst>
          </p:cNvPr>
          <p:cNvSpPr/>
          <p:nvPr/>
        </p:nvSpPr>
        <p:spPr bwMode="auto">
          <a:xfrm>
            <a:off x="5396146" y="4334522"/>
            <a:ext cx="990600" cy="1143000"/>
          </a:xfrm>
          <a:prstGeom prst="rect">
            <a:avLst/>
          </a:prstGeom>
          <a:solidFill>
            <a:schemeClr val="accent4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sng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DE78FFA-ADF4-43E0-B67F-93D2016A6C15}"/>
              </a:ext>
            </a:extLst>
          </p:cNvPr>
          <p:cNvSpPr/>
          <p:nvPr/>
        </p:nvSpPr>
        <p:spPr bwMode="auto">
          <a:xfrm>
            <a:off x="5382092" y="3962400"/>
            <a:ext cx="623654" cy="1515122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sng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07BFC29-0F7D-4281-B472-2C66842EA66D}"/>
              </a:ext>
            </a:extLst>
          </p:cNvPr>
          <p:cNvSpPr/>
          <p:nvPr/>
        </p:nvSpPr>
        <p:spPr bwMode="auto">
          <a:xfrm>
            <a:off x="5397620" y="5105400"/>
            <a:ext cx="2527180" cy="381000"/>
          </a:xfrm>
          <a:prstGeom prst="rect">
            <a:avLst/>
          </a:prstGeom>
          <a:solidFill>
            <a:schemeClr val="accent4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sng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pic>
        <p:nvPicPr>
          <p:cNvPr id="12" name="Picture 5">
            <a:extLst>
              <a:ext uri="{FF2B5EF4-FFF2-40B4-BE49-F238E27FC236}">
                <a16:creationId xmlns:a16="http://schemas.microsoft.com/office/drawing/2014/main" id="{CD816897-D3FD-45E2-8448-04A58F05E9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/>
          <a:srcRect t="14709" r="43339" b="9154"/>
          <a:stretch/>
        </p:blipFill>
        <p:spPr bwMode="auto">
          <a:xfrm>
            <a:off x="2011716" y="5257800"/>
            <a:ext cx="2138596" cy="15265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Line 8">
            <a:extLst>
              <a:ext uri="{FF2B5EF4-FFF2-40B4-BE49-F238E27FC236}">
                <a16:creationId xmlns:a16="http://schemas.microsoft.com/office/drawing/2014/main" id="{21528803-69B7-4485-8714-2C966EE0CB33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590800" y="5791200"/>
            <a:ext cx="228600" cy="228600"/>
          </a:xfrm>
          <a:prstGeom prst="line">
            <a:avLst/>
          </a:prstGeom>
          <a:noFill/>
          <a:ln w="53975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F8829A1-8ABD-4011-A682-788F9BAD4EDA}"/>
              </a:ext>
            </a:extLst>
          </p:cNvPr>
          <p:cNvSpPr/>
          <p:nvPr/>
        </p:nvSpPr>
        <p:spPr bwMode="auto">
          <a:xfrm>
            <a:off x="5382092" y="3962400"/>
            <a:ext cx="1424118" cy="15240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sng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C8119E5-AC77-410C-BDFC-E9DCAF4A982C}"/>
              </a:ext>
            </a:extLst>
          </p:cNvPr>
          <p:cNvCxnSpPr/>
          <p:nvPr/>
        </p:nvCxnSpPr>
        <p:spPr bwMode="auto">
          <a:xfrm>
            <a:off x="6005746" y="3962400"/>
            <a:ext cx="0" cy="15240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DB70568C-D369-4E2C-B3D1-CCA478243D70}"/>
              </a:ext>
            </a:extLst>
          </p:cNvPr>
          <p:cNvSpPr/>
          <p:nvPr/>
        </p:nvSpPr>
        <p:spPr bwMode="auto">
          <a:xfrm>
            <a:off x="2286000" y="6019800"/>
            <a:ext cx="533400" cy="663575"/>
          </a:xfrm>
          <a:prstGeom prst="rect">
            <a:avLst/>
          </a:prstGeom>
          <a:solidFill>
            <a:schemeClr val="accent4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sng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AA983FA-3B51-41CA-9171-960428908E32}"/>
              </a:ext>
            </a:extLst>
          </p:cNvPr>
          <p:cNvSpPr txBox="1"/>
          <p:nvPr/>
        </p:nvSpPr>
        <p:spPr>
          <a:xfrm rot="16200000">
            <a:off x="4756907" y="4310894"/>
            <a:ext cx="187448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050" dirty="0"/>
              <a:t>ZONA DOBITI BEZ SPECIJALIZACIJE</a:t>
            </a:r>
            <a:endParaRPr lang="en-GB" sz="105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6" grpId="0" animBg="1"/>
      <p:bldP spid="2" grpId="0" animBg="1"/>
      <p:bldP spid="3" grpId="0" animBg="1"/>
      <p:bldP spid="10" grpId="0" animBg="1"/>
      <p:bldP spid="10" grpId="1" animBg="1"/>
      <p:bldP spid="13" grpId="0" animBg="1"/>
      <p:bldP spid="13" grpId="1" animBg="1"/>
      <p:bldP spid="9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5800" y="2971800"/>
            <a:ext cx="4648200" cy="272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1622" name="Rectangle 6"/>
          <p:cNvSpPr>
            <a:spLocks noChangeArrowheads="1"/>
          </p:cNvSpPr>
          <p:nvPr/>
        </p:nvSpPr>
        <p:spPr bwMode="auto">
          <a:xfrm>
            <a:off x="838200" y="2057400"/>
            <a:ext cx="36957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/>
            </a:pPr>
            <a:r>
              <a:rPr lang="sr-Latn-CS" sz="2800" u="none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Ali </a:t>
            </a:r>
            <a:r>
              <a:rPr lang="en-US" sz="2800" u="none" dirty="0">
                <a:latin typeface="Tahoma" pitchFamily="34" charset="0"/>
              </a:rPr>
              <a:t>GST &lt; </a:t>
            </a:r>
            <a:r>
              <a:rPr lang="en-US" sz="2800" i="1" u="none" dirty="0">
                <a:latin typeface="Tahoma" pitchFamily="34" charset="0"/>
              </a:rPr>
              <a:t>P</a:t>
            </a:r>
            <a:r>
              <a:rPr lang="en-US" sz="1600" i="1" u="none" dirty="0">
                <a:latin typeface="Tahoma" pitchFamily="34" charset="0"/>
              </a:rPr>
              <a:t>Ž</a:t>
            </a:r>
            <a:r>
              <a:rPr lang="sr-Latn-CS" sz="2800" u="none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 te bi se isplatilo proizvoditi i dalje 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/>
            </a:pPr>
            <a:r>
              <a:rPr lang="en-US" sz="2800" u="none" dirty="0" err="1">
                <a:latin typeface="Tahoma" pitchFamily="34" charset="0"/>
              </a:rPr>
              <a:t>Zemlja</a:t>
            </a:r>
            <a:r>
              <a:rPr lang="en-US" sz="2800" u="none" dirty="0">
                <a:latin typeface="Tahoma" pitchFamily="34" charset="0"/>
              </a:rPr>
              <a:t> 1 bi </a:t>
            </a:r>
            <a:r>
              <a:rPr lang="en-US" sz="2800" u="none" dirty="0" err="1">
                <a:latin typeface="Tahoma" pitchFamily="34" charset="0"/>
              </a:rPr>
              <a:t>trebalo</a:t>
            </a:r>
            <a:r>
              <a:rPr lang="sr-Latn-CS" sz="2800" u="none" dirty="0">
                <a:latin typeface="Tahoma" pitchFamily="34" charset="0"/>
              </a:rPr>
              <a:t> </a:t>
            </a:r>
            <a:r>
              <a:rPr lang="en-US" sz="2800" u="none" dirty="0">
                <a:latin typeface="Tahoma" pitchFamily="34" charset="0"/>
              </a:rPr>
              <a:t>da </a:t>
            </a:r>
            <a:r>
              <a:rPr lang="en-US" sz="2800" u="none" dirty="0" err="1">
                <a:latin typeface="Tahoma" pitchFamily="34" charset="0"/>
              </a:rPr>
              <a:t>povećava</a:t>
            </a:r>
            <a:r>
              <a:rPr lang="en-US" sz="2800" u="none" dirty="0">
                <a:latin typeface="Tahoma" pitchFamily="34" charset="0"/>
              </a:rPr>
              <a:t> </a:t>
            </a:r>
            <a:r>
              <a:rPr lang="en-US" sz="2800" u="none" dirty="0" err="1">
                <a:latin typeface="Tahoma" pitchFamily="34" charset="0"/>
              </a:rPr>
              <a:t>proizvodnju</a:t>
            </a:r>
            <a:r>
              <a:rPr lang="en-US" sz="2800" u="none" dirty="0">
                <a:latin typeface="Tahoma" pitchFamily="34" charset="0"/>
              </a:rPr>
              <a:t> X </a:t>
            </a:r>
            <a:r>
              <a:rPr lang="en-US" sz="2800" u="none" dirty="0" err="1">
                <a:latin typeface="Tahoma" pitchFamily="34" charset="0"/>
              </a:rPr>
              <a:t>sve</a:t>
            </a:r>
            <a:r>
              <a:rPr lang="en-US" sz="2800" u="none" dirty="0">
                <a:latin typeface="Tahoma" pitchFamily="34" charset="0"/>
              </a:rPr>
              <a:t> </a:t>
            </a:r>
            <a:r>
              <a:rPr lang="en-US" sz="2800" u="none" dirty="0" err="1">
                <a:latin typeface="Tahoma" pitchFamily="34" charset="0"/>
              </a:rPr>
              <a:t>dok</a:t>
            </a:r>
            <a:r>
              <a:rPr lang="en-US" sz="2800" u="none" dirty="0">
                <a:latin typeface="Tahoma" pitchFamily="34" charset="0"/>
              </a:rPr>
              <a:t> ne </a:t>
            </a:r>
            <a:r>
              <a:rPr lang="en-US" sz="2800" u="none" dirty="0" err="1">
                <a:latin typeface="Tahoma" pitchFamily="34" charset="0"/>
              </a:rPr>
              <a:t>dostigne</a:t>
            </a:r>
            <a:r>
              <a:rPr lang="en-US" sz="2800" u="none" dirty="0">
                <a:latin typeface="Tahoma" pitchFamily="34" charset="0"/>
              </a:rPr>
              <a:t> </a:t>
            </a:r>
            <a:r>
              <a:rPr lang="en-US" sz="2800" u="none" dirty="0" err="1">
                <a:latin typeface="Tahoma" pitchFamily="34" charset="0"/>
              </a:rPr>
              <a:t>tačku</a:t>
            </a:r>
            <a:r>
              <a:rPr lang="en-US" sz="2800" u="none" dirty="0">
                <a:latin typeface="Tahoma" pitchFamily="34" charset="0"/>
              </a:rPr>
              <a:t> </a:t>
            </a:r>
            <a:r>
              <a:rPr lang="en-US" sz="2800" i="1" u="none" dirty="0">
                <a:latin typeface="Tahoma" pitchFamily="34" charset="0"/>
              </a:rPr>
              <a:t>B</a:t>
            </a:r>
            <a:r>
              <a:rPr lang="en-US" sz="2800" u="none" dirty="0">
                <a:latin typeface="Tahoma" pitchFamily="34" charset="0"/>
              </a:rPr>
              <a:t>, za </a:t>
            </a:r>
            <a:r>
              <a:rPr lang="en-US" sz="2800" u="none" dirty="0" err="1">
                <a:latin typeface="Tahoma" pitchFamily="34" charset="0"/>
              </a:rPr>
              <a:t>koju</a:t>
            </a:r>
            <a:r>
              <a:rPr lang="en-US" sz="2800" u="none" dirty="0">
                <a:latin typeface="Tahoma" pitchFamily="34" charset="0"/>
              </a:rPr>
              <a:t> je </a:t>
            </a:r>
            <a:r>
              <a:rPr lang="en-US" sz="2800" i="1" u="none" dirty="0">
                <a:latin typeface="Tahoma" pitchFamily="34" charset="0"/>
              </a:rPr>
              <a:t>P</a:t>
            </a:r>
            <a:r>
              <a:rPr lang="sr-Latn-RS" sz="2800" i="1" u="none" baseline="-25000" dirty="0">
                <a:latin typeface="Tahoma" pitchFamily="34" charset="0"/>
              </a:rPr>
              <a:t>P</a:t>
            </a:r>
            <a:r>
              <a:rPr lang="en-US" sz="2800" i="1" u="none" dirty="0">
                <a:latin typeface="Tahoma" pitchFamily="34" charset="0"/>
              </a:rPr>
              <a:t> </a:t>
            </a:r>
            <a:r>
              <a:rPr lang="sr-Latn-RS" sz="2800" i="1" u="none" dirty="0">
                <a:latin typeface="Tahoma" pitchFamily="34" charset="0"/>
              </a:rPr>
              <a:t>/</a:t>
            </a:r>
            <a:r>
              <a:rPr lang="en-US" sz="2800" u="none" dirty="0">
                <a:latin typeface="Tahoma" pitchFamily="34" charset="0"/>
              </a:rPr>
              <a:t> </a:t>
            </a:r>
            <a:r>
              <a:rPr lang="en-US" sz="2800" i="1" u="none" dirty="0">
                <a:latin typeface="Tahoma" pitchFamily="34" charset="0"/>
              </a:rPr>
              <a:t>P</a:t>
            </a:r>
            <a:r>
              <a:rPr lang="en-US" sz="2800" i="1" u="none" baseline="-25000" dirty="0">
                <a:latin typeface="Tahoma" pitchFamily="34" charset="0"/>
              </a:rPr>
              <a:t>Ž </a:t>
            </a:r>
            <a:r>
              <a:rPr lang="en-US" sz="2800" u="none" dirty="0">
                <a:latin typeface="Tahoma" pitchFamily="34" charset="0"/>
              </a:rPr>
              <a:t>= 1</a:t>
            </a:r>
            <a:r>
              <a:rPr lang="sr-Latn-RS" sz="2800" u="none" dirty="0">
                <a:latin typeface="Tahoma" pitchFamily="34" charset="0"/>
              </a:rPr>
              <a:t>:1</a:t>
            </a:r>
            <a:endParaRPr lang="en-US" sz="2800" u="none" dirty="0">
              <a:latin typeface="Tahoma" pitchFamily="34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/>
            </a:pPr>
            <a:endParaRPr lang="en-US" sz="2800" u="none" dirty="0"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</p:txBody>
      </p:sp>
      <p:sp>
        <p:nvSpPr>
          <p:cNvPr id="57348" name="Text Box 7"/>
          <p:cNvSpPr txBox="1">
            <a:spLocks noChangeArrowheads="1"/>
          </p:cNvSpPr>
          <p:nvPr/>
        </p:nvSpPr>
        <p:spPr bwMode="auto">
          <a:xfrm>
            <a:off x="5562600" y="2025650"/>
            <a:ext cx="3048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r-Latn-CS" b="1"/>
              <a:t>AT - od razmene</a:t>
            </a:r>
          </a:p>
          <a:p>
            <a:r>
              <a:rPr lang="sr-Latn-CS" b="1"/>
              <a:t>TE – od specijalizacije</a:t>
            </a:r>
            <a:endParaRPr lang="en-US" b="1"/>
          </a:p>
        </p:txBody>
      </p:sp>
      <p:sp>
        <p:nvSpPr>
          <p:cNvPr id="57349" name="Line 8"/>
          <p:cNvSpPr>
            <a:spLocks noChangeShapeType="1"/>
          </p:cNvSpPr>
          <p:nvPr/>
        </p:nvSpPr>
        <p:spPr bwMode="auto">
          <a:xfrm flipH="1" flipV="1">
            <a:off x="6019800" y="3954379"/>
            <a:ext cx="381000" cy="389021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57350" name="Line 9"/>
          <p:cNvSpPr>
            <a:spLocks noChangeShapeType="1"/>
          </p:cNvSpPr>
          <p:nvPr/>
        </p:nvSpPr>
        <p:spPr bwMode="auto">
          <a:xfrm>
            <a:off x="6019800" y="3954379"/>
            <a:ext cx="762000" cy="8021"/>
          </a:xfrm>
          <a:prstGeom prst="line">
            <a:avLst/>
          </a:prstGeom>
          <a:noFill/>
          <a:ln w="60325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11626" name="Rectangle 10"/>
          <p:cNvSpPr>
            <a:spLocks noChangeArrowheads="1"/>
          </p:cNvSpPr>
          <p:nvPr/>
        </p:nvSpPr>
        <p:spPr bwMode="auto">
          <a:xfrm>
            <a:off x="1219200" y="457200"/>
            <a:ext cx="7543800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>
              <a:defRPr/>
            </a:pPr>
            <a:r>
              <a:rPr lang="sr-Latn-CS" sz="2400" b="1" u="none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Ali nema dobit od specijalizacije</a:t>
            </a:r>
            <a:r>
              <a:rPr lang="en-GB" sz="2400" b="1" u="none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+ vi</a:t>
            </a:r>
            <a:r>
              <a:rPr lang="sr-Latn-RS" sz="2400" b="1" u="none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še prodaje žita, više kupuje platna, ali troši manje žita, jer nije izvršila specijalizaciju... </a:t>
            </a:r>
            <a:endParaRPr lang="en-US" sz="2400" b="1" u="none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</p:txBody>
      </p:sp>
      <p:sp>
        <p:nvSpPr>
          <p:cNvPr id="111627" name="Oval 11"/>
          <p:cNvSpPr>
            <a:spLocks noChangeArrowheads="1"/>
          </p:cNvSpPr>
          <p:nvPr/>
        </p:nvSpPr>
        <p:spPr bwMode="auto">
          <a:xfrm>
            <a:off x="2133600" y="5181600"/>
            <a:ext cx="533400" cy="3810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1628" name="Oval 12"/>
          <p:cNvSpPr>
            <a:spLocks noChangeArrowheads="1"/>
          </p:cNvSpPr>
          <p:nvPr/>
        </p:nvSpPr>
        <p:spPr bwMode="auto">
          <a:xfrm>
            <a:off x="7924800" y="4800600"/>
            <a:ext cx="533400" cy="3810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1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11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27" grpId="0" animBg="1"/>
      <p:bldP spid="111628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981200"/>
            <a:ext cx="7483475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0837" name="Rectangle 5"/>
          <p:cNvSpPr>
            <a:spLocks noGrp="1" noChangeArrowheads="1"/>
          </p:cNvSpPr>
          <p:nvPr>
            <p:ph type="title"/>
          </p:nvPr>
        </p:nvSpPr>
        <p:spPr>
          <a:xfrm>
            <a:off x="1066800" y="152400"/>
            <a:ext cx="7543800" cy="1431925"/>
          </a:xfrm>
        </p:spPr>
        <p:txBody>
          <a:bodyPr/>
          <a:lstStyle/>
          <a:p>
            <a:pPr eaLnBrk="1" hangingPunct="1">
              <a:defRPr/>
            </a:pPr>
            <a:r>
              <a:rPr lang="sr-Latn-CS" dirty="0"/>
              <a:t>Broj otpuštenih u SAD 1979-2012.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B2A9CAE-3B18-45B7-B7DD-4943153AF01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834" t="17407" r="50000" b="50000"/>
          <a:stretch/>
        </p:blipFill>
        <p:spPr>
          <a:xfrm>
            <a:off x="420832" y="1970843"/>
            <a:ext cx="8302336" cy="3886200"/>
          </a:xfrm>
          <a:prstGeom prst="rect">
            <a:avLst/>
          </a:prstGeom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EFCACFD-E85F-41FB-A513-45559C860AA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05286941"/>
              </p:ext>
            </p:extLst>
          </p:nvPr>
        </p:nvGraphicFramePr>
        <p:xfrm>
          <a:off x="152400" y="1752600"/>
          <a:ext cx="8839200" cy="372618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53201">
                  <a:extLst>
                    <a:ext uri="{9D8B030D-6E8A-4147-A177-3AD203B41FA5}">
                      <a16:colId xmlns:a16="http://schemas.microsoft.com/office/drawing/2014/main" val="1508317166"/>
                    </a:ext>
                  </a:extLst>
                </a:gridCol>
                <a:gridCol w="2426806">
                  <a:extLst>
                    <a:ext uri="{9D8B030D-6E8A-4147-A177-3AD203B41FA5}">
                      <a16:colId xmlns:a16="http://schemas.microsoft.com/office/drawing/2014/main" val="1897578816"/>
                    </a:ext>
                  </a:extLst>
                </a:gridCol>
                <a:gridCol w="2429252">
                  <a:extLst>
                    <a:ext uri="{9D8B030D-6E8A-4147-A177-3AD203B41FA5}">
                      <a16:colId xmlns:a16="http://schemas.microsoft.com/office/drawing/2014/main" val="1589047885"/>
                    </a:ext>
                  </a:extLst>
                </a:gridCol>
                <a:gridCol w="1729941">
                  <a:extLst>
                    <a:ext uri="{9D8B030D-6E8A-4147-A177-3AD203B41FA5}">
                      <a16:colId xmlns:a16="http://schemas.microsoft.com/office/drawing/2014/main" val="1469166709"/>
                    </a:ext>
                  </a:extLst>
                </a:gridCol>
              </a:tblGrid>
              <a:tr h="554308">
                <a:tc>
                  <a:txBody>
                    <a:bodyPr/>
                    <a:lstStyle/>
                    <a:p>
                      <a:endParaRPr lang="en-GB" sz="18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        1991–2000</a:t>
                      </a:r>
                      <a:endParaRPr lang="en-GB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2001–2010 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1991–2012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4194967685"/>
                  </a:ext>
                </a:extLst>
              </a:tr>
              <a:tr h="3271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SAD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2.1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-23.6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-23.7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698028346"/>
                  </a:ext>
                </a:extLst>
              </a:tr>
              <a:tr h="3271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Japan 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-14.7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-18.2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-33.4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606756536"/>
                  </a:ext>
                </a:extLst>
              </a:tr>
              <a:tr h="3271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Nemačka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-23.6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-10.2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-30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073174622"/>
                  </a:ext>
                </a:extLst>
              </a:tr>
              <a:tr h="3271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Francuska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-10.7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-20.9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-30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788057052"/>
                  </a:ext>
                </a:extLst>
              </a:tr>
              <a:tr h="55430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Velika Britanija 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-31.1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-27.5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-50.9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998388816"/>
                  </a:ext>
                </a:extLst>
              </a:tr>
              <a:tr h="3271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Italija 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3.5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-12.4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-33.4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654364638"/>
                  </a:ext>
                </a:extLst>
              </a:tr>
              <a:tr h="3271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Kanada 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18.6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-21.7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-5.5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834855199"/>
                  </a:ext>
                </a:extLst>
              </a:tr>
              <a:tr h="3271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J. Koreja 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-16.7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-5.6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-20.4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02783307"/>
                  </a:ext>
                </a:extLst>
              </a:tr>
              <a:tr h="3271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Holandija 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-1.3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-23.9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-27.3</a:t>
                      </a:r>
                      <a:endParaRPr lang="en-GB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515348338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A7573422-A26F-4780-89CB-8958FD8474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011" y="-48398"/>
            <a:ext cx="11456983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3600" b="0" i="0" u="none" strike="noStrike" cap="none" normalizeH="0" baseline="0" dirty="0">
                <a:ln>
                  <a:noFill/>
                </a:ln>
                <a:solidFill>
                  <a:srgbClr val="0079C1"/>
                </a:solidFill>
                <a:effectLst/>
                <a:latin typeface="ZapfDingbats"/>
                <a:ea typeface="Calibri" panose="020F0502020204030204" pitchFamily="34" charset="0"/>
                <a:cs typeface="Helvetica" panose="020B0604020202020204" pitchFamily="34" charset="0"/>
              </a:rPr>
              <a:t>■</a:t>
            </a:r>
            <a:r>
              <a:rPr kumimoji="0" lang="en-GB" altLang="en-US" sz="3600" b="0" i="0" u="none" strike="noStrike" cap="none" normalizeH="0" baseline="0" dirty="0">
                <a:ln>
                  <a:noFill/>
                </a:ln>
                <a:solidFill>
                  <a:srgbClr val="0079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GB" altLang="en-US" sz="3600" b="1" i="0" u="none" strike="noStrike" cap="none" normalizeH="0" baseline="0" dirty="0">
                <a:ln>
                  <a:noFill/>
                </a:ln>
                <a:solidFill>
                  <a:srgbClr val="4F81BD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abin-Bold"/>
              </a:rPr>
              <a:t>TABELA 3.5 </a:t>
            </a:r>
            <a:r>
              <a:rPr kumimoji="0" lang="en-GB" altLang="en-US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abin-SemiBold"/>
              </a:rPr>
              <a:t>Promena</a:t>
            </a:r>
            <a:r>
              <a:rPr kumimoji="0" lang="en-GB" altLang="en-US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abin-SemiBold"/>
              </a:rPr>
              <a:t> u </a:t>
            </a:r>
            <a:r>
              <a:rPr kumimoji="0" lang="en-GB" altLang="en-US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abin-SemiBold"/>
              </a:rPr>
              <a:t>industrijskoj</a:t>
            </a:r>
            <a:endParaRPr kumimoji="0" lang="en-GB" altLang="en-US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Cabin-SemiBold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abin-SemiBold"/>
              </a:rPr>
              <a:t> </a:t>
            </a:r>
            <a:r>
              <a:rPr kumimoji="0" lang="en-GB" altLang="en-US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abin-SemiBold"/>
              </a:rPr>
              <a:t>zaposlenosti</a:t>
            </a:r>
            <a:r>
              <a:rPr kumimoji="0" lang="en-GB" altLang="en-US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abin-SemiBold"/>
              </a:rPr>
              <a:t> u </a:t>
            </a:r>
            <a:r>
              <a:rPr kumimoji="0" lang="en-GB" altLang="en-US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abin-SemiBold"/>
              </a:rPr>
              <a:t>razvijenim</a:t>
            </a:r>
            <a:r>
              <a:rPr kumimoji="0" lang="en-GB" altLang="en-US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abin-SemiBold"/>
              </a:rPr>
              <a:t> </a:t>
            </a:r>
            <a:r>
              <a:rPr kumimoji="0" lang="en-GB" altLang="en-US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abin-SemiBold"/>
              </a:rPr>
              <a:t>zemljama</a:t>
            </a:r>
            <a:r>
              <a:rPr kumimoji="0" lang="en-GB" altLang="en-US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abin-SemiBold"/>
              </a:rPr>
              <a:t>, 1991–2012</a:t>
            </a:r>
            <a:endParaRPr kumimoji="0" lang="en-GB" altLang="en-US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36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Izvor</a:t>
            </a:r>
            <a:r>
              <a:rPr kumimoji="0" lang="en-GB" altLang="en-US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U.S. Bureau of </a:t>
            </a:r>
            <a:r>
              <a:rPr kumimoji="0" lang="en-GB" altLang="en-US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Labor</a:t>
            </a:r>
            <a:r>
              <a:rPr kumimoji="0" lang="en-GB" altLang="en-US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Statistics Databank, 1991–2014.</a:t>
            </a:r>
            <a:endParaRPr kumimoji="0" lang="en-GB" altLang="en-US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6521EA6-452E-407C-A9EE-E312EF50CA6E}"/>
              </a:ext>
            </a:extLst>
          </p:cNvPr>
          <p:cNvSpPr txBox="1"/>
          <p:nvPr/>
        </p:nvSpPr>
        <p:spPr>
          <a:xfrm>
            <a:off x="914400" y="5638800"/>
            <a:ext cx="5867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/>
              <a:t>A stopa nezaposlenosti? Da li je porasla?</a:t>
            </a:r>
          </a:p>
          <a:p>
            <a:endParaRPr lang="sr-Latn-RS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4808983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80E986-4D72-4AA8-9572-F13D96CFAB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BA" dirty="0"/>
              <a:t>Koliko je to ljudi otpušteno?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316B83-1958-48CE-90DB-EDB4CE86BE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BA" dirty="0"/>
              <a:t>To je 6 miliona ljudi za 20 godina</a:t>
            </a:r>
          </a:p>
          <a:p>
            <a:pPr eaLnBrk="1" hangingPunct="1">
              <a:defRPr/>
            </a:pPr>
            <a:r>
              <a:rPr lang="sr-Latn-BA" dirty="0"/>
              <a:t>300000 ljudi godišnje</a:t>
            </a:r>
          </a:p>
          <a:p>
            <a:pPr eaLnBrk="1" hangingPunct="1">
              <a:defRPr/>
            </a:pPr>
            <a:r>
              <a:rPr lang="sr-Latn-BA" dirty="0"/>
              <a:t>Otpušteno zbog</a:t>
            </a:r>
          </a:p>
          <a:p>
            <a:pPr eaLnBrk="1" hangingPunct="1">
              <a:defRPr/>
            </a:pPr>
            <a:r>
              <a:rPr lang="sr-Latn-BA" dirty="0"/>
              <a:t>Konkurencije iz uvoza</a:t>
            </a:r>
          </a:p>
          <a:p>
            <a:pPr eaLnBrk="1" hangingPunct="1">
              <a:defRPr/>
            </a:pPr>
            <a:endParaRPr lang="sr-Latn-BA" dirty="0"/>
          </a:p>
          <a:p>
            <a:pPr eaLnBrk="1" hangingPunct="1">
              <a:defRPr/>
            </a:pPr>
            <a:endParaRPr lang="sr-Latn-BA" dirty="0"/>
          </a:p>
        </p:txBody>
      </p:sp>
    </p:spTree>
    <p:extLst>
      <p:ext uri="{BB962C8B-B14F-4D97-AF65-F5344CB8AC3E}">
        <p14:creationId xmlns:p14="http://schemas.microsoft.com/office/powerpoint/2010/main" val="1578257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DBA4218-611B-4943-B814-F3FFBE484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232" y="304800"/>
            <a:ext cx="8229600" cy="1143000"/>
          </a:xfrm>
        </p:spPr>
        <p:txBody>
          <a:bodyPr/>
          <a:lstStyle/>
          <a:p>
            <a:r>
              <a:rPr lang="sr-Latn-RS" sz="1800" dirty="0"/>
              <a:t>25-33% radnih mesta je moguće automatizovati u narednih četvrt veka</a:t>
            </a:r>
            <a:br>
              <a:rPr lang="sr-Latn-RS" sz="1800" dirty="0"/>
            </a:br>
            <a:r>
              <a:rPr lang="en-GB" sz="1800" dirty="0"/>
              <a:t>Robert </a:t>
            </a:r>
            <a:r>
              <a:rPr lang="en-GB" sz="1800" dirty="0" err="1"/>
              <a:t>Skidelsky</a:t>
            </a:r>
            <a:r>
              <a:rPr lang="en-GB" sz="1800" dirty="0"/>
              <a:t>, professor of political economy at the University of Warwick, </a:t>
            </a:r>
            <a:r>
              <a:rPr lang="sr-Latn-RS" sz="1800" dirty="0"/>
              <a:t>piše u </a:t>
            </a:r>
            <a:r>
              <a:rPr lang="sr-Latn-RS" sz="1800" dirty="0">
                <a:hlinkClick r:id="rId2"/>
              </a:rPr>
              <a:t>ovom članku</a:t>
            </a:r>
            <a:endParaRPr lang="en-GB" sz="18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5C139E8-BAAD-4A3C-9DFB-7D61C8FABB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Latn-RS" dirty="0">
                <a:hlinkClick r:id="rId3"/>
              </a:rPr>
              <a:t>FINSKA TESTIRA ...</a:t>
            </a:r>
            <a:r>
              <a:rPr lang="sr-Latn-RS" dirty="0"/>
              <a:t>	</a:t>
            </a:r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2EFB6C7-0A7C-4526-9B7F-A41C6AB5FC7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r-Latn-RS" dirty="0"/>
              <a:t>Slučajno izabranima plaća se osnovni dohodak od </a:t>
            </a:r>
            <a:r>
              <a:rPr lang="en-GB" dirty="0"/>
              <a:t>560 € </a:t>
            </a:r>
            <a:r>
              <a:rPr lang="sr-Latn-RS" dirty="0"/>
              <a:t>mesečno </a:t>
            </a:r>
          </a:p>
          <a:p>
            <a:r>
              <a:rPr lang="sr-Latn-RS" dirty="0"/>
              <a:t>Dve godine</a:t>
            </a:r>
          </a:p>
          <a:p>
            <a:r>
              <a:rPr lang="sr-Latn-RS" dirty="0"/>
              <a:t>Nezaposleni </a:t>
            </a:r>
            <a:r>
              <a:rPr lang="en-GB" dirty="0"/>
              <a:t>25</a:t>
            </a:r>
            <a:r>
              <a:rPr lang="sr-Latn-RS" dirty="0"/>
              <a:t>-</a:t>
            </a:r>
            <a:r>
              <a:rPr lang="en-GB" dirty="0"/>
              <a:t>58 </a:t>
            </a:r>
            <a:r>
              <a:rPr lang="sr-Latn-RS" dirty="0"/>
              <a:t>godina dobijaće ovu sumu čak i ako nađu posao</a:t>
            </a:r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980695E-7A9A-4240-8A12-115ED707CD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r-Latn-RS" dirty="0">
                <a:hlinkClick r:id="rId4"/>
              </a:rPr>
              <a:t>ŠVAJCARSKA ODBILA</a:t>
            </a:r>
            <a:endParaRPr lang="en-GB" dirty="0">
              <a:hlinkClick r:id="rId4"/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C9B7A9F-C50A-4C28-80B3-667E38F2F370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sr-Latn-RS" dirty="0"/>
              <a:t>Prošlogodišnji referendum - </a:t>
            </a:r>
            <a:r>
              <a:rPr lang="en-GB" dirty="0"/>
              <a:t>75% </a:t>
            </a:r>
            <a:r>
              <a:rPr lang="sr-Latn-RS" dirty="0"/>
              <a:t>glasača </a:t>
            </a:r>
            <a:r>
              <a:rPr lang="sr-Latn-RS" dirty="0">
                <a:hlinkClick r:id="rId4"/>
              </a:rPr>
              <a:t>odbilo </a:t>
            </a:r>
            <a:r>
              <a:rPr lang="sr-Latn-RS" dirty="0"/>
              <a:t>predlog da minimalni mesečni dohodak bude </a:t>
            </a:r>
            <a:r>
              <a:rPr lang="en-GB" dirty="0"/>
              <a:t>SFr2,500 (£1,980) </a:t>
            </a:r>
            <a:endParaRPr lang="sr-Latn-RS" dirty="0"/>
          </a:p>
          <a:p>
            <a:r>
              <a:rPr lang="sr-Latn-RS" dirty="0"/>
              <a:t>To bi povećalo državne rashode sa </a:t>
            </a:r>
            <a:r>
              <a:rPr lang="en-GB" dirty="0"/>
              <a:t>19.4% </a:t>
            </a:r>
            <a:r>
              <a:rPr lang="sr-Latn-RS" dirty="0"/>
              <a:t>na oko 35% BDP</a:t>
            </a:r>
          </a:p>
          <a:p>
            <a:r>
              <a:rPr lang="sr-Latn-RS" dirty="0"/>
              <a:t>A onda bi porasli porezi ...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5140187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123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err="1"/>
              <a:t>većina</a:t>
            </a:r>
            <a:r>
              <a:rPr lang="en-US" dirty="0"/>
              <a:t> </a:t>
            </a:r>
            <a:r>
              <a:rPr lang="en-US" dirty="0" err="1"/>
              <a:t>radnih</a:t>
            </a:r>
            <a:r>
              <a:rPr lang="en-US" dirty="0"/>
              <a:t> </a:t>
            </a:r>
            <a:r>
              <a:rPr lang="en-US" dirty="0" err="1"/>
              <a:t>mesta</a:t>
            </a:r>
            <a:r>
              <a:rPr lang="en-US" dirty="0"/>
              <a:t> koja su </a:t>
            </a:r>
            <a:r>
              <a:rPr lang="en-US" dirty="0" err="1"/>
              <a:t>izgubljena</a:t>
            </a:r>
            <a:r>
              <a:rPr lang="en-US" dirty="0"/>
              <a:t> </a:t>
            </a:r>
            <a:r>
              <a:rPr lang="en-US" dirty="0" err="1"/>
              <a:t>zbog</a:t>
            </a:r>
            <a:r>
              <a:rPr lang="en-US" dirty="0"/>
              <a:t> </a:t>
            </a:r>
            <a:endParaRPr lang="sr-Latn-CS" dirty="0"/>
          </a:p>
          <a:p>
            <a:pPr lvl="1" eaLnBrk="1" hangingPunct="1">
              <a:defRPr/>
            </a:pPr>
            <a:r>
              <a:rPr lang="en-US" dirty="0" err="1"/>
              <a:t>Tehnološk</a:t>
            </a:r>
            <a:r>
              <a:rPr lang="sr-Latn-CS" dirty="0"/>
              <a:t>ih promena</a:t>
            </a:r>
          </a:p>
          <a:p>
            <a:pPr lvl="1" eaLnBrk="1" hangingPunct="1">
              <a:defRPr/>
            </a:pPr>
            <a:r>
              <a:rPr lang="en-US" dirty="0" err="1"/>
              <a:t>promen</a:t>
            </a:r>
            <a:r>
              <a:rPr lang="sr-Latn-CS" dirty="0"/>
              <a:t>a</a:t>
            </a:r>
            <a:r>
              <a:rPr lang="en-US" dirty="0"/>
              <a:t> u </a:t>
            </a:r>
            <a:r>
              <a:rPr lang="en-US" dirty="0" err="1"/>
              <a:t>tražnji</a:t>
            </a:r>
            <a:r>
              <a:rPr lang="en-US" dirty="0"/>
              <a:t> </a:t>
            </a:r>
            <a:endParaRPr lang="sr-Latn-CS" dirty="0"/>
          </a:p>
          <a:p>
            <a:pPr lvl="1" eaLnBrk="1" hangingPunct="1">
              <a:defRPr/>
            </a:pPr>
            <a:r>
              <a:rPr lang="en-US" dirty="0"/>
              <a:t>i </a:t>
            </a:r>
            <a:r>
              <a:rPr lang="en-US" dirty="0" err="1"/>
              <a:t>restrukturiranja</a:t>
            </a:r>
            <a:r>
              <a:rPr lang="en-US" dirty="0"/>
              <a:t>.</a:t>
            </a:r>
          </a:p>
          <a:p>
            <a:pPr eaLnBrk="1" hangingPunct="1"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/>
              <a:t>A u stvarnom životu...</a:t>
            </a:r>
            <a:endParaRPr lang="en-US"/>
          </a:p>
        </p:txBody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981200"/>
            <a:ext cx="8077200" cy="4495800"/>
          </a:xfrm>
        </p:spPr>
        <p:txBody>
          <a:bodyPr/>
          <a:lstStyle/>
          <a:p>
            <a:pPr eaLnBrk="1" hangingPunct="1">
              <a:defRPr/>
            </a:pPr>
            <a:r>
              <a:rPr lang="sr-Latn-CS" sz="2800" dirty="0"/>
              <a:t>“Sve što ja čujem iz Vašingtona jeste da u spoljnotrgovinskoj razmeni svi dobijaju. </a:t>
            </a:r>
          </a:p>
          <a:p>
            <a:pPr eaLnBrk="1" hangingPunct="1">
              <a:defRPr/>
            </a:pPr>
            <a:r>
              <a:rPr lang="sr-Latn-CS" sz="2800" dirty="0"/>
              <a:t>Onda pogledam naš sve veći spoljnotrgovinski deficit i pomislim na 3.400 dobrih ljudi u našim dobrim fabrikama koje smo morali da otpustimo i onda želim da mi neko pokaže gde smo mi to dobili.” John </a:t>
            </a:r>
            <a:r>
              <a:rPr lang="sr-Latn-CS" sz="2800" dirty="0" err="1"/>
              <a:t>Emrich</a:t>
            </a:r>
            <a:r>
              <a:rPr lang="sr-Latn-CS" sz="2800" dirty="0"/>
              <a:t>, generalni direktor </a:t>
            </a:r>
            <a:r>
              <a:rPr lang="sr-Latn-CS" sz="2800" dirty="0" err="1"/>
              <a:t>Guilford</a:t>
            </a:r>
            <a:r>
              <a:rPr lang="sr-Latn-CS" sz="2800" dirty="0"/>
              <a:t> </a:t>
            </a:r>
            <a:r>
              <a:rPr lang="sr-Latn-CS" sz="2800" dirty="0" err="1"/>
              <a:t>Mills</a:t>
            </a:r>
            <a:r>
              <a:rPr lang="sr-Latn-CS" sz="2800" dirty="0"/>
              <a:t> u </a:t>
            </a:r>
            <a:r>
              <a:rPr lang="sr-Latn-CS" sz="2800" dirty="0" err="1"/>
              <a:t>Greensboro</a:t>
            </a:r>
            <a:r>
              <a:rPr lang="sr-Latn-CS" sz="2800" dirty="0"/>
              <a:t>, </a:t>
            </a:r>
            <a:r>
              <a:rPr lang="sr-Latn-CS" sz="2800" dirty="0" err="1"/>
              <a:t>N.C</a:t>
            </a:r>
            <a:r>
              <a:rPr lang="sr-Latn-CS" sz="2800" dirty="0"/>
              <a:t>. „</a:t>
            </a:r>
            <a:r>
              <a:rPr lang="sr-Latn-CS" sz="2800" i="1" dirty="0"/>
              <a:t>The </a:t>
            </a:r>
            <a:r>
              <a:rPr lang="sr-Latn-CS" sz="2800" i="1" dirty="0" err="1"/>
              <a:t>New</a:t>
            </a:r>
            <a:r>
              <a:rPr lang="sr-Latn-CS" sz="2800" i="1" dirty="0"/>
              <a:t> York </a:t>
            </a:r>
            <a:r>
              <a:rPr lang="sr-Latn-CS" sz="2800" i="1" dirty="0" err="1"/>
              <a:t>Times</a:t>
            </a:r>
            <a:r>
              <a:rPr lang="sr-Latn-CS" sz="2800" i="1" dirty="0"/>
              <a:t>“ </a:t>
            </a:r>
            <a:r>
              <a:rPr lang="sr-Latn-CS" sz="2800" dirty="0"/>
              <a:t>citat dana, 2. novembar 2004. godine.</a:t>
            </a:r>
          </a:p>
          <a:p>
            <a:pPr eaLnBrk="1" hangingPunct="1">
              <a:defRPr/>
            </a:pPr>
            <a:r>
              <a:rPr lang="sr-Latn-CS" sz="2800" dirty="0"/>
              <a:t>Odgovor: niste dobili vi, već su dobili potrošači</a:t>
            </a:r>
          </a:p>
          <a:p>
            <a:pPr eaLnBrk="1" hangingPunct="1">
              <a:defRPr/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136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136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9" name="Rectangle 3">
            <a:extLst>
              <a:ext uri="{FF2B5EF4-FFF2-40B4-BE49-F238E27FC236}">
                <a16:creationId xmlns:a16="http://schemas.microsoft.com/office/drawing/2014/main" id="{DF7DD221-0DFD-4C6A-A2BC-220A188B6D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914400"/>
            <a:ext cx="8134350" cy="4876800"/>
          </a:xfrm>
        </p:spPr>
        <p:txBody>
          <a:bodyPr/>
          <a:lstStyle/>
          <a:p>
            <a:pPr eaLnBrk="1" hangingPunct="1">
              <a:defRPr/>
            </a:pPr>
            <a:r>
              <a:rPr lang="sr-Latn-CS" sz="4000">
                <a:hlinkClick r:id="rId2"/>
              </a:rPr>
              <a:t>Ekonomija u 1 lekciji</a:t>
            </a:r>
            <a:endParaRPr lang="sr-Latn-CS" sz="4000"/>
          </a:p>
          <a:p>
            <a:pPr eaLnBrk="1" hangingPunct="1">
              <a:defRPr/>
            </a:pPr>
            <a:r>
              <a:rPr lang="sr-Latn-CS" sz="4000"/>
              <a:t>Ono što je dobro samo za jednu interesnu grupu i na kratak rok, ne mora biti dobro za  zemlju, na dugi rok</a:t>
            </a:r>
          </a:p>
          <a:p>
            <a:pPr eaLnBrk="1" hangingPunct="1">
              <a:defRPr/>
            </a:pPr>
            <a:r>
              <a:rPr lang="sr-Latn-CS" sz="4000"/>
              <a:t>I obratno</a:t>
            </a:r>
          </a:p>
          <a:p>
            <a:pPr eaLnBrk="1" hangingPunct="1">
              <a:defRPr/>
            </a:pPr>
            <a:endParaRPr lang="en-US" sz="4000"/>
          </a:p>
        </p:txBody>
      </p:sp>
    </p:spTree>
    <p:extLst>
      <p:ext uri="{BB962C8B-B14F-4D97-AF65-F5344CB8AC3E}">
        <p14:creationId xmlns:p14="http://schemas.microsoft.com/office/powerpoint/2010/main" val="190179662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625475"/>
            <a:ext cx="7543800" cy="1431925"/>
          </a:xfrm>
        </p:spPr>
        <p:txBody>
          <a:bodyPr/>
          <a:lstStyle/>
          <a:p>
            <a:pPr eaLnBrk="1" hangingPunct="1">
              <a:defRPr/>
            </a:pPr>
            <a:r>
              <a:rPr lang="sr-Latn-CS" dirty="0"/>
              <a:t>pitanje- </a:t>
            </a:r>
            <a:r>
              <a:rPr lang="pl-PL" dirty="0"/>
              <a:t>13. U toku pregovora </a:t>
            </a:r>
            <a:r>
              <a:rPr lang="pl-PL" i="1" dirty="0"/>
              <a:t>NAFTA..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981200"/>
            <a:ext cx="7848600" cy="4114800"/>
          </a:xfrm>
        </p:spPr>
        <p:txBody>
          <a:bodyPr/>
          <a:lstStyle/>
          <a:p>
            <a:pPr eaLnBrk="1" hangingPunct="1">
              <a:defRPr/>
            </a:pPr>
            <a:r>
              <a:rPr lang="sr-Latn-CS" dirty="0"/>
              <a:t>…</a:t>
            </a:r>
            <a:r>
              <a:rPr lang="it-IT" dirty="0"/>
              <a:t>protivnici su tvrdili da će S</a:t>
            </a:r>
            <a:r>
              <a:rPr lang="sr-Latn-CS" dirty="0"/>
              <a:t>AD </a:t>
            </a:r>
            <a:r>
              <a:rPr lang="it-IT" dirty="0"/>
              <a:t>izgubiti</a:t>
            </a:r>
            <a:r>
              <a:rPr lang="sr-Latn-CS" dirty="0"/>
              <a:t> radna mesta jer su </a:t>
            </a:r>
            <a:r>
              <a:rPr lang="pl-PL" dirty="0"/>
              <a:t>mnogo niže nadnice u Meksiku</a:t>
            </a:r>
            <a:r>
              <a:rPr lang="pl-PL" u="sng" dirty="0"/>
              <a:t>. Šta je pogrešno </a:t>
            </a:r>
            <a:r>
              <a:rPr lang="en-US" u="sng" dirty="0"/>
              <a:t>u </a:t>
            </a:r>
            <a:r>
              <a:rPr lang="en-US" u="sng" dirty="0" err="1"/>
              <a:t>ovom</a:t>
            </a:r>
            <a:r>
              <a:rPr lang="en-US" u="sng" dirty="0"/>
              <a:t> </a:t>
            </a:r>
            <a:r>
              <a:rPr lang="en-US" u="sng" dirty="0" err="1"/>
              <a:t>rezonovanju</a:t>
            </a:r>
            <a:r>
              <a:rPr lang="en-US" dirty="0"/>
              <a:t>?</a:t>
            </a:r>
            <a:endParaRPr lang="sr-Latn-CS" dirty="0"/>
          </a:p>
          <a:p>
            <a:pPr eaLnBrk="1" hangingPunct="1">
              <a:defRPr/>
            </a:pPr>
            <a:r>
              <a:rPr lang="sr-Latn-CS" dirty="0"/>
              <a:t>Razlike u produktivnosti su veće od razlika u nadnicama (5x manje plate u </a:t>
            </a:r>
            <a:r>
              <a:rPr lang="sr-Latn-CS" dirty="0" err="1"/>
              <a:t>Mex</a:t>
            </a:r>
            <a:r>
              <a:rPr lang="sr-Latn-CS" dirty="0"/>
              <a:t>, ali 10x veća produktivnost u SAD)</a:t>
            </a:r>
            <a:endParaRPr lang="en-US" dirty="0"/>
          </a:p>
          <a:p>
            <a:pPr eaLnBrk="1" hangingPunct="1"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93FA2A5-3BDA-4ADC-A2DE-D71D5C4739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BA"/>
              <a:t>Na to se nadovezuje i </a:t>
            </a:r>
            <a:r>
              <a:rPr lang="vi-VN"/>
              <a:t>de</a:t>
            </a:r>
            <a:r>
              <a:rPr lang="sr-Latn-BA"/>
              <a:t>Z</a:t>
            </a:r>
            <a:r>
              <a:rPr lang="vi-VN"/>
              <a:t>industrijalizacija</a:t>
            </a:r>
            <a:endParaRPr lang="sr-Latn-BA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B2B546C-AA41-4AA2-B60C-0823955A60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vi-VN" dirty="0"/>
              <a:t>u Sjedinjenim</a:t>
            </a:r>
            <a:br>
              <a:rPr lang="vi-VN" dirty="0"/>
            </a:br>
            <a:r>
              <a:rPr lang="sr-Latn-BA" dirty="0"/>
              <a:t>Državama, Evropskoj Uniji i Japanu</a:t>
            </a:r>
          </a:p>
          <a:p>
            <a:pPr eaLnBrk="1" hangingPunct="1">
              <a:defRPr/>
            </a:pPr>
            <a:r>
              <a:rPr lang="sr-Latn-BA" dirty="0"/>
              <a:t>Dva razloga da ove zemlje napuštaju industriju</a:t>
            </a:r>
          </a:p>
          <a:p>
            <a:pPr lvl="1" eaLnBrk="1" hangingPunct="1">
              <a:defRPr/>
            </a:pPr>
            <a:r>
              <a:rPr lang="sr-Latn-BA" dirty="0"/>
              <a:t>Produktivnost </a:t>
            </a:r>
          </a:p>
          <a:p>
            <a:pPr lvl="1" eaLnBrk="1" hangingPunct="1">
              <a:defRPr/>
            </a:pPr>
            <a:r>
              <a:rPr lang="sr-Latn-BA" dirty="0"/>
              <a:t> RAZMENA, može kontra-efekat da ima</a:t>
            </a:r>
          </a:p>
          <a:p>
            <a:pPr lvl="1" eaLnBrk="1" hangingPunct="1">
              <a:defRPr/>
            </a:pPr>
            <a:r>
              <a:rPr lang="sr-Latn-BA" dirty="0"/>
              <a:t>Japan imao suficit i rast zaposlenosti u izvoznom sektoru</a:t>
            </a:r>
          </a:p>
        </p:txBody>
      </p:sp>
    </p:spTree>
    <p:extLst>
      <p:ext uri="{BB962C8B-B14F-4D97-AF65-F5344CB8AC3E}">
        <p14:creationId xmlns:p14="http://schemas.microsoft.com/office/powerpoint/2010/main" val="2968303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C8451B-C84E-4975-B569-4B9E348FDE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F96DB0-A843-4C01-B97C-DAB6C2DA80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1CFEA60-5193-4F3A-A953-5F7731D035E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667" t="27778" r="9167" b="45555"/>
          <a:stretch/>
        </p:blipFill>
        <p:spPr>
          <a:xfrm>
            <a:off x="533400" y="1734506"/>
            <a:ext cx="8555567" cy="3276600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B228869-1AB6-4C52-829E-20940E183810}"/>
              </a:ext>
            </a:extLst>
          </p:cNvPr>
          <p:cNvCxnSpPr/>
          <p:nvPr/>
        </p:nvCxnSpPr>
        <p:spPr bwMode="auto">
          <a:xfrm>
            <a:off x="1600200" y="3810000"/>
            <a:ext cx="1371600" cy="0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760E6E6-1B0F-4906-B5FC-2DBF085797DC}"/>
              </a:ext>
            </a:extLst>
          </p:cNvPr>
          <p:cNvCxnSpPr/>
          <p:nvPr/>
        </p:nvCxnSpPr>
        <p:spPr bwMode="auto">
          <a:xfrm>
            <a:off x="1600200" y="4038600"/>
            <a:ext cx="1371600" cy="0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5ACE686-8BDB-4F07-9262-F96984E52189}"/>
              </a:ext>
            </a:extLst>
          </p:cNvPr>
          <p:cNvCxnSpPr/>
          <p:nvPr/>
        </p:nvCxnSpPr>
        <p:spPr bwMode="auto">
          <a:xfrm>
            <a:off x="1600200" y="4267200"/>
            <a:ext cx="1371600" cy="0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" name="Oval 8">
            <a:extLst>
              <a:ext uri="{FF2B5EF4-FFF2-40B4-BE49-F238E27FC236}">
                <a16:creationId xmlns:a16="http://schemas.microsoft.com/office/drawing/2014/main" id="{4EC9957D-7B09-4C69-B319-2D15D0B8BFC8}"/>
              </a:ext>
            </a:extLst>
          </p:cNvPr>
          <p:cNvSpPr/>
          <p:nvPr/>
        </p:nvSpPr>
        <p:spPr bwMode="auto">
          <a:xfrm>
            <a:off x="4419600" y="4003093"/>
            <a:ext cx="4419600" cy="304795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sng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306626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EB56F8-8642-499D-A972-0F54A51D8B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E9E6F0-512B-4EA1-AD55-AFF60C6AF8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342D535-5220-4F27-A697-E3A26F2E9F6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979" t="53784" r="10485" b="15772"/>
          <a:stretch/>
        </p:blipFill>
        <p:spPr>
          <a:xfrm>
            <a:off x="-376397" y="1143000"/>
            <a:ext cx="9520397" cy="434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438753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9AF17-6845-42EF-91BA-C683F91D4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sr-Latn-B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504BEE-D673-4D2B-A072-56DC1B8DC1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BA"/>
              <a:t>Na koji način su u ovom poglavlju uvedeni ukusi </a:t>
            </a:r>
            <a:r>
              <a:rPr lang="pl-PL"/>
              <a:t>potrošača, ili preferencije tražnje jedne zemlje</a:t>
            </a:r>
            <a:endParaRPr lang="sr-Latn-BA"/>
          </a:p>
        </p:txBody>
      </p:sp>
    </p:spTree>
    <p:extLst>
      <p:ext uri="{BB962C8B-B14F-4D97-AF65-F5344CB8AC3E}">
        <p14:creationId xmlns:p14="http://schemas.microsoft.com/office/powerpoint/2010/main" val="124622969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GB" dirty="0"/>
              <a:t>R</a:t>
            </a:r>
            <a:r>
              <a:rPr lang="sr-Latn-RS" dirty="0"/>
              <a:t>azličiti ukusi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62600" y="1981200"/>
            <a:ext cx="3048000" cy="4114800"/>
          </a:xfrm>
        </p:spPr>
        <p:txBody>
          <a:bodyPr/>
          <a:lstStyle/>
          <a:p>
            <a:pPr>
              <a:defRPr/>
            </a:pPr>
            <a:r>
              <a:rPr lang="en-GB" dirty="0"/>
              <a:t>I</a:t>
            </a:r>
            <a:r>
              <a:rPr lang="sr-Latn-RS" dirty="0"/>
              <a:t>ste </a:t>
            </a:r>
            <a:r>
              <a:rPr lang="sr-Latn-RS"/>
              <a:t>proizvodne funkcije </a:t>
            </a:r>
            <a:r>
              <a:rPr lang="sr-Latn-RS" dirty="0"/>
              <a:t>(ista kriva)</a:t>
            </a:r>
          </a:p>
          <a:p>
            <a:pPr>
              <a:defRPr/>
            </a:pPr>
            <a:r>
              <a:rPr lang="en-GB" dirty="0"/>
              <a:t>R</a:t>
            </a:r>
            <a:r>
              <a:rPr lang="sr-Latn-RS" dirty="0"/>
              <a:t>azličite linije cena</a:t>
            </a:r>
          </a:p>
          <a:p>
            <a:pPr>
              <a:defRPr/>
            </a:pPr>
            <a:endParaRPr lang="sr-Latn-RS" dirty="0"/>
          </a:p>
          <a:p>
            <a:pPr>
              <a:defRPr/>
            </a:pPr>
            <a:r>
              <a:rPr lang="en-GB" dirty="0"/>
              <a:t>O</a:t>
            </a:r>
            <a:r>
              <a:rPr lang="sr-Latn-RS" dirty="0"/>
              <a:t>pet ima razmene</a:t>
            </a:r>
            <a:endParaRPr lang="en-GB" dirty="0"/>
          </a:p>
        </p:txBody>
      </p:sp>
      <p:pic>
        <p:nvPicPr>
          <p:cNvPr id="64516" name="Picture 3"/>
          <p:cNvPicPr>
            <a:picLocks noChangeAspect="1" noChangeArrowheads="1"/>
          </p:cNvPicPr>
          <p:nvPr/>
        </p:nvPicPr>
        <p:blipFill>
          <a:blip r:embed="rId2" cstate="print"/>
          <a:srcRect l="65834" t="19260" r="10001" b="42963"/>
          <a:stretch>
            <a:fillRect/>
          </a:stretch>
        </p:blipFill>
        <p:spPr bwMode="auto">
          <a:xfrm>
            <a:off x="1066800" y="1981200"/>
            <a:ext cx="44196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51D739-7046-41D0-96D8-F73311AC204B}"/>
              </a:ext>
            </a:extLst>
          </p:cNvPr>
          <p:cNvSpPr>
            <a:spLocks noGrp="1"/>
          </p:cNvSpPr>
          <p:nvPr>
            <p:ph type="title" sz="quarter"/>
          </p:nvPr>
        </p:nvSpPr>
        <p:spPr>
          <a:xfrm>
            <a:off x="1066800" y="304800"/>
            <a:ext cx="7848600" cy="1431925"/>
          </a:xfrm>
        </p:spPr>
        <p:txBody>
          <a:bodyPr/>
          <a:lstStyle/>
          <a:p>
            <a:pPr>
              <a:defRPr/>
            </a:pPr>
            <a:r>
              <a:rPr lang="en-US" dirty="0" err="1"/>
              <a:t>Ilustracija</a:t>
            </a:r>
            <a:r>
              <a:rPr lang="en-US" dirty="0"/>
              <a:t> </a:t>
            </a:r>
            <a:r>
              <a:rPr lang="en-US" dirty="0" err="1"/>
              <a:t>rastućih</a:t>
            </a:r>
            <a:r>
              <a:rPr lang="en-US" dirty="0"/>
              <a:t> </a:t>
            </a:r>
            <a:r>
              <a:rPr lang="en-US" dirty="0" err="1"/>
              <a:t>OPORTUNITETNIH</a:t>
            </a:r>
            <a:r>
              <a:rPr lang="en-US" dirty="0"/>
              <a:t> </a:t>
            </a:r>
            <a:r>
              <a:rPr lang="en-US" dirty="0" err="1"/>
              <a:t>troškova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4E7859C-4934-4E52-89AA-349F19A6A6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066800" y="2057400"/>
            <a:ext cx="7543800" cy="4267200"/>
          </a:xfrm>
        </p:spPr>
        <p:txBody>
          <a:bodyPr/>
          <a:lstStyle/>
          <a:p>
            <a:pPr>
              <a:defRPr/>
            </a:pPr>
            <a:r>
              <a:rPr lang="en-US" dirty="0" err="1"/>
              <a:t>strelice</a:t>
            </a:r>
            <a:r>
              <a:rPr lang="en-US" dirty="0"/>
              <a:t> </a:t>
            </a:r>
            <a:r>
              <a:rPr lang="en-US" dirty="0" err="1"/>
              <a:t>usmerene</a:t>
            </a:r>
            <a:r>
              <a:rPr lang="en-US" dirty="0"/>
              <a:t> </a:t>
            </a:r>
            <a:r>
              <a:rPr lang="sr-Latn-RS" dirty="0"/>
              <a:t>u</a:t>
            </a:r>
            <a:r>
              <a:rPr lang="en-US" dirty="0" err="1"/>
              <a:t>levo</a:t>
            </a:r>
            <a:r>
              <a:rPr lang="en-US" dirty="0"/>
              <a:t> </a:t>
            </a:r>
            <a:r>
              <a:rPr lang="en-US" dirty="0" err="1"/>
              <a:t>sve</a:t>
            </a:r>
            <a:r>
              <a:rPr lang="en-US" dirty="0"/>
              <a:t> </a:t>
            </a:r>
            <a:r>
              <a:rPr lang="en-US" dirty="0" err="1"/>
              <a:t>duže</a:t>
            </a:r>
            <a:endParaRPr lang="en-US" dirty="0"/>
          </a:p>
          <a:p>
            <a:pPr>
              <a:defRPr/>
            </a:pPr>
            <a:r>
              <a:rPr lang="en-US" dirty="0" err="1"/>
              <a:t>Zemlja</a:t>
            </a:r>
            <a:r>
              <a:rPr lang="en-US" dirty="0"/>
              <a:t> 2 </a:t>
            </a:r>
            <a:r>
              <a:rPr lang="en-US" dirty="0" err="1"/>
              <a:t>mora</a:t>
            </a:r>
            <a:r>
              <a:rPr lang="en-US" dirty="0"/>
              <a:t> </a:t>
            </a:r>
            <a:r>
              <a:rPr lang="en-US" dirty="0" err="1"/>
              <a:t>odustajati</a:t>
            </a:r>
            <a:r>
              <a:rPr lang="en-US" dirty="0"/>
              <a:t> </a:t>
            </a:r>
            <a:r>
              <a:rPr lang="en-US" dirty="0" err="1"/>
              <a:t>od</a:t>
            </a:r>
            <a:r>
              <a:rPr lang="en-US" dirty="0"/>
              <a:t> </a:t>
            </a:r>
            <a:r>
              <a:rPr lang="en-US" dirty="0" err="1"/>
              <a:t>sve</a:t>
            </a:r>
            <a:r>
              <a:rPr lang="en-US" dirty="0"/>
              <a:t> </a:t>
            </a:r>
            <a:r>
              <a:rPr lang="en-US" dirty="0" err="1"/>
              <a:t>veće</a:t>
            </a:r>
            <a:r>
              <a:rPr lang="en-US" dirty="0"/>
              <a:t> </a:t>
            </a:r>
            <a:r>
              <a:rPr lang="en-US" dirty="0" err="1"/>
              <a:t>količine</a:t>
            </a:r>
            <a:r>
              <a:rPr lang="en-US" dirty="0"/>
              <a:t> X </a:t>
            </a:r>
            <a:r>
              <a:rPr lang="en-US" dirty="0" err="1"/>
              <a:t>da</a:t>
            </a:r>
            <a:r>
              <a:rPr lang="en-US" dirty="0"/>
              <a:t> bi </a:t>
            </a:r>
            <a:r>
              <a:rPr lang="en-US" dirty="0" err="1"/>
              <a:t>proizvela</a:t>
            </a:r>
            <a:r>
              <a:rPr lang="en-US" dirty="0"/>
              <a:t> </a:t>
            </a:r>
            <a:r>
              <a:rPr lang="en-US" dirty="0" err="1"/>
              <a:t>dodatnu</a:t>
            </a:r>
            <a:r>
              <a:rPr lang="en-US" dirty="0"/>
              <a:t> </a:t>
            </a:r>
            <a:r>
              <a:rPr lang="en-US" dirty="0" err="1"/>
              <a:t>jed</a:t>
            </a:r>
            <a:r>
              <a:rPr lang="en-US" dirty="0"/>
              <a:t>. </a:t>
            </a:r>
            <a:r>
              <a:rPr lang="en-US" dirty="0" err="1"/>
              <a:t>20Y</a:t>
            </a:r>
            <a:r>
              <a:rPr lang="en-US" dirty="0"/>
              <a:t>. </a:t>
            </a:r>
          </a:p>
          <a:p>
            <a:pPr>
              <a:defRPr/>
            </a:pPr>
            <a:r>
              <a:rPr lang="en-US" dirty="0" err="1"/>
              <a:t>Konkavnost</a:t>
            </a:r>
            <a:r>
              <a:rPr lang="en-US" dirty="0"/>
              <a:t> – to je </a:t>
            </a:r>
            <a:r>
              <a:rPr lang="en-US" dirty="0" err="1"/>
              <a:t>oblik</a:t>
            </a:r>
            <a:r>
              <a:rPr lang="en-US" dirty="0"/>
              <a:t> </a:t>
            </a:r>
            <a:r>
              <a:rPr lang="en-US" dirty="0" err="1"/>
              <a:t>funkcije</a:t>
            </a:r>
            <a:r>
              <a:rPr lang="en-US" dirty="0"/>
              <a:t>, a </a:t>
            </a:r>
            <a:r>
              <a:rPr lang="en-US" dirty="0" err="1"/>
              <a:t>ekonomski</a:t>
            </a:r>
            <a:r>
              <a:rPr lang="en-US" dirty="0"/>
              <a:t> </a:t>
            </a:r>
            <a:r>
              <a:rPr lang="en-US" dirty="0" err="1"/>
              <a:t>znaci</a:t>
            </a:r>
            <a:r>
              <a:rPr lang="en-US" dirty="0"/>
              <a:t> </a:t>
            </a:r>
            <a:r>
              <a:rPr lang="en-US" dirty="0" err="1"/>
              <a:t>da</a:t>
            </a:r>
            <a:r>
              <a:rPr lang="en-US" dirty="0"/>
              <a:t> </a:t>
            </a:r>
            <a:r>
              <a:rPr lang="en-US" dirty="0" err="1"/>
              <a:t>postoje</a:t>
            </a:r>
            <a:r>
              <a:rPr lang="en-US" dirty="0"/>
              <a:t> </a:t>
            </a:r>
            <a:r>
              <a:rPr lang="en-US" dirty="0" err="1"/>
              <a:t>rastuci</a:t>
            </a:r>
            <a:r>
              <a:rPr lang="en-US" dirty="0"/>
              <a:t> </a:t>
            </a:r>
            <a:r>
              <a:rPr lang="en-US" dirty="0" err="1"/>
              <a:t>OPORTUNITETNI</a:t>
            </a:r>
            <a:r>
              <a:rPr lang="en-US" dirty="0"/>
              <a:t> </a:t>
            </a:r>
            <a:r>
              <a:rPr lang="en-US" dirty="0" err="1"/>
              <a:t>troskovi</a:t>
            </a:r>
            <a:r>
              <a:rPr lang="en-US" dirty="0"/>
              <a:t> </a:t>
            </a:r>
            <a:r>
              <a:rPr lang="pl-PL" dirty="0"/>
              <a:t>u svakoj zemlji u proizvodnji kod </a:t>
            </a:r>
            <a:r>
              <a:rPr lang="pl-PL" i="1" dirty="0"/>
              <a:t>oba proizvoda.</a:t>
            </a:r>
            <a:endParaRPr lang="en-US" dirty="0"/>
          </a:p>
        </p:txBody>
      </p:sp>
      <p:pic>
        <p:nvPicPr>
          <p:cNvPr id="8" name="Picture 24">
            <a:extLst>
              <a:ext uri="{FF2B5EF4-FFF2-40B4-BE49-F238E27FC236}">
                <a16:creationId xmlns:a16="http://schemas.microsoft.com/office/drawing/2014/main" id="{A658CFEB-D640-4E8F-A466-B25D1523E44B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76200"/>
            <a:ext cx="2438400" cy="137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4716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0.00023 L 0.3 -0.35554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000" y="-177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C05910F-EB60-4A93-AAAB-21EBE69F87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905000"/>
            <a:ext cx="7239000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r>
              <a:rPr lang="en-US" altLang="en-US" sz="3200" u="none" dirty="0" err="1"/>
              <a:t>Ravnotežn</a:t>
            </a:r>
            <a:r>
              <a:rPr lang="sr-Latn-RS" altLang="en-US" sz="3200" u="none" dirty="0"/>
              <a:t>a relativna cena </a:t>
            </a:r>
          </a:p>
          <a:p>
            <a:r>
              <a:rPr lang="en-US" altLang="en-US" sz="3200" i="1" u="none" dirty="0"/>
              <a:t>PX/PY </a:t>
            </a:r>
            <a:r>
              <a:rPr lang="en-US" altLang="en-US" sz="3200" i="1" u="none" dirty="0" err="1"/>
              <a:t>bil</a:t>
            </a:r>
            <a:r>
              <a:rPr lang="sr-Latn-RS" altLang="en-US" sz="3200" i="1" u="none" dirty="0"/>
              <a:t>a</a:t>
            </a:r>
            <a:r>
              <a:rPr lang="en-US" altLang="en-US" sz="3200" i="1" u="none" dirty="0"/>
              <a:t> </a:t>
            </a:r>
            <a:r>
              <a:rPr lang="sr-Latn-RS" altLang="en-US" sz="3200" i="1" u="none" dirty="0"/>
              <a:t>k</a:t>
            </a:r>
            <a:r>
              <a:rPr lang="en-US" altLang="en-US" sz="3200" i="1" u="none" dirty="0" err="1"/>
              <a:t>onstantn</a:t>
            </a:r>
            <a:r>
              <a:rPr lang="sr-Latn-RS" altLang="en-US" sz="3200" i="1" u="none" dirty="0"/>
              <a:t>a</a:t>
            </a:r>
            <a:r>
              <a:rPr lang="en-US" altLang="en-US" sz="3200" i="1" u="none" dirty="0"/>
              <a:t> u </a:t>
            </a:r>
            <a:r>
              <a:rPr lang="en-US" altLang="en-US" sz="3200" i="1" u="none" dirty="0" err="1"/>
              <a:t>svakoj</a:t>
            </a:r>
            <a:r>
              <a:rPr lang="en-US" altLang="en-US" sz="3200" i="1" u="none" dirty="0"/>
              <a:t> </a:t>
            </a:r>
            <a:r>
              <a:rPr lang="en-US" altLang="en-US" sz="3200" i="1" u="none" dirty="0" err="1"/>
              <a:t>zemlji</a:t>
            </a:r>
            <a:r>
              <a:rPr lang="en-US" altLang="en-US" sz="3200" i="1" u="none" dirty="0"/>
              <a:t> bez </a:t>
            </a:r>
            <a:r>
              <a:rPr lang="en-US" altLang="en-US" sz="3200" i="1" u="none" dirty="0" err="1"/>
              <a:t>obzira</a:t>
            </a:r>
            <a:r>
              <a:rPr lang="en-US" altLang="en-US" sz="3200" i="1" u="none" dirty="0"/>
              <a:t> </a:t>
            </a:r>
            <a:endParaRPr lang="sr-Latn-RS" altLang="en-US" sz="3200" i="1" u="none" dirty="0"/>
          </a:p>
          <a:p>
            <a:r>
              <a:rPr lang="en-US" altLang="en-US" sz="3200" i="1" u="none" dirty="0" err="1"/>
              <a:t>na</a:t>
            </a:r>
            <a:r>
              <a:rPr lang="en-US" altLang="en-US" sz="3200" i="1" u="none" dirty="0"/>
              <a:t> </a:t>
            </a:r>
            <a:r>
              <a:rPr lang="en-US" altLang="en-US" sz="3200" i="1" u="none" dirty="0" err="1"/>
              <a:t>nivo</a:t>
            </a:r>
            <a:r>
              <a:rPr lang="en-US" altLang="en-US" sz="3200" i="1" u="none" dirty="0"/>
              <a:t> </a:t>
            </a:r>
            <a:r>
              <a:rPr lang="vi-VN" altLang="en-US" sz="3200" u="none" dirty="0"/>
              <a:t>autputa i uslove tražnje </a:t>
            </a:r>
            <a:endParaRPr lang="en-US" altLang="en-US" sz="3200" u="none" dirty="0"/>
          </a:p>
          <a:p>
            <a:endParaRPr lang="en-US" altLang="en-US" sz="3200" u="none" dirty="0"/>
          </a:p>
          <a:p>
            <a:r>
              <a:rPr lang="vi-VN" altLang="en-US" sz="3200" u="none" dirty="0"/>
              <a:t>i koje je u svakoj zemlji određen</a:t>
            </a:r>
            <a:r>
              <a:rPr lang="sr-Latn-RS" altLang="en-US" sz="3200" u="none" dirty="0"/>
              <a:t>a</a:t>
            </a:r>
            <a:r>
              <a:rPr lang="vi-VN" altLang="en-US" sz="3200" u="none" dirty="0"/>
              <a:t> </a:t>
            </a:r>
            <a:endParaRPr lang="en-US" altLang="en-US" sz="3200" u="none" dirty="0"/>
          </a:p>
          <a:p>
            <a:endParaRPr lang="en-US" altLang="en-US" sz="3200" u="none" dirty="0"/>
          </a:p>
          <a:p>
            <a:r>
              <a:rPr lang="sr-Latn-CS" altLang="en-US" sz="3200" u="none" dirty="0"/>
              <a:t>Čime?</a:t>
            </a:r>
          </a:p>
          <a:p>
            <a:r>
              <a:rPr lang="vi-VN" altLang="en-US" sz="3200" u="none" dirty="0"/>
              <a:t>nagibom granice proizvodnje.</a:t>
            </a:r>
            <a:endParaRPr lang="en-US" altLang="en-US" sz="3200" u="none" dirty="0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B577ED09-7D2C-4C90-A30F-007B1668EA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228600"/>
            <a:ext cx="79248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r>
              <a:rPr lang="pl-PL" altLang="en-US" sz="3600" u="none">
                <a:solidFill>
                  <a:srgbClr val="FFFFFF"/>
                </a:solidFill>
              </a:rPr>
              <a:t>Ovo je u suprotnosti sa slučajem konstantnih</a:t>
            </a:r>
            <a:r>
              <a:rPr lang="en-US" altLang="en-US" sz="3600" u="none">
                <a:solidFill>
                  <a:srgbClr val="FFFFFF"/>
                </a:solidFill>
              </a:rPr>
              <a:t> troškova </a:t>
            </a:r>
            <a:endParaRPr lang="en-US" altLang="en-US" sz="36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919C77A-3B3F-445F-B36C-111E994E39CC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061" b="7407"/>
          <a:stretch/>
        </p:blipFill>
        <p:spPr bwMode="auto">
          <a:xfrm>
            <a:off x="6705600" y="1066800"/>
            <a:ext cx="2133601" cy="2438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48130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">
            <a:extLst>
              <a:ext uri="{FF2B5EF4-FFF2-40B4-BE49-F238E27FC236}">
                <a16:creationId xmlns:a16="http://schemas.microsoft.com/office/drawing/2014/main" id="{06BEB2A4-2C14-4B77-A933-05D36CB801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304800"/>
            <a:ext cx="830580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r>
              <a:rPr lang="pl-PL" altLang="en-US" sz="3600" b="1" u="none" dirty="0"/>
              <a:t>Ilustracija osnova i dobitaka od razmene u uslovima konstantnih </a:t>
            </a:r>
            <a:r>
              <a:rPr lang="en-US" altLang="en-US" sz="3600" b="1" u="none" dirty="0" err="1"/>
              <a:t>troškova</a:t>
            </a:r>
            <a:endParaRPr lang="en-US" altLang="en-US" sz="3600" u="none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4DEAEF-BA32-4F89-9FED-3C0770196B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endParaRPr lang="sr-Latn-CS" dirty="0"/>
          </a:p>
          <a:p>
            <a:pPr>
              <a:defRPr/>
            </a:pPr>
            <a:endParaRPr lang="sr-Latn-CS" dirty="0"/>
          </a:p>
          <a:p>
            <a:pPr>
              <a:defRPr/>
            </a:pPr>
            <a:r>
              <a:rPr lang="sr-Latn-CS" dirty="0"/>
              <a:t>Šta je osnova razmene?</a:t>
            </a:r>
          </a:p>
          <a:p>
            <a:pPr marL="800100" lvl="1" indent="-342900">
              <a:buFontTx/>
              <a:buChar char="-"/>
              <a:defRPr/>
            </a:pPr>
            <a:r>
              <a:rPr lang="pl-PL" dirty="0">
                <a:latin typeface="Arial" pitchFamily="34" charset="0"/>
              </a:rPr>
              <a:t>Razlika u produktivnosti  je osnova</a:t>
            </a:r>
          </a:p>
          <a:p>
            <a:pPr marL="800100" lvl="1" indent="-342900">
              <a:buFontTx/>
              <a:buChar char="-"/>
              <a:defRPr/>
            </a:pPr>
            <a:r>
              <a:rPr lang="pl-PL" dirty="0">
                <a:latin typeface="Arial" pitchFamily="34" charset="0"/>
              </a:rPr>
              <a:t>Dobici se ostvaruju ako se zemlja specijalizuje</a:t>
            </a:r>
          </a:p>
        </p:txBody>
      </p:sp>
    </p:spTree>
    <p:extLst>
      <p:ext uri="{BB962C8B-B14F-4D97-AF65-F5344CB8AC3E}">
        <p14:creationId xmlns:p14="http://schemas.microsoft.com/office/powerpoint/2010/main" val="3260002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4BC63-2DA0-4C1F-B5D5-F223851102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sr-Latn-CS" dirty="0"/>
              <a:t>Jos jednom mehanizam	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A9BD4D-623A-4B8F-8CE3-1DE0F1B144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sr-Latn-CS" dirty="0"/>
              <a:t>Da bi prodali – uslov je –</a:t>
            </a:r>
          </a:p>
          <a:p>
            <a:pPr>
              <a:defRPr/>
            </a:pPr>
            <a:r>
              <a:rPr lang="sr-Latn-CS" dirty="0"/>
              <a:t>Niza cena</a:t>
            </a:r>
          </a:p>
          <a:p>
            <a:pPr>
              <a:defRPr/>
            </a:pPr>
            <a:r>
              <a:rPr lang="sr-Latn-CS" dirty="0"/>
              <a:t>A uz jos nižu produktivnost</a:t>
            </a:r>
          </a:p>
          <a:p>
            <a:pPr>
              <a:defRPr/>
            </a:pPr>
            <a:r>
              <a:rPr lang="sr-Latn-CS" dirty="0"/>
              <a:t>Kako da spustimo cene?</a:t>
            </a:r>
          </a:p>
          <a:p>
            <a:pPr>
              <a:defRPr/>
            </a:pPr>
            <a:r>
              <a:rPr lang="sr-Latn-CS" dirty="0"/>
              <a:t>Nadnice moraju biti DOVOLJNO niske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1621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133098-21BD-468A-8122-DDC160C9A2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sr-Latn-CS" dirty="0"/>
              <a:t>DAKLE,	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2ED13C-9DBA-4905-AF13-DD1F982649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sr-Latn-CS" dirty="0"/>
              <a:t>Ako cujete argument</a:t>
            </a:r>
          </a:p>
          <a:p>
            <a:pPr>
              <a:defRPr/>
            </a:pPr>
            <a:r>
              <a:rPr lang="sr-Latn-CS" dirty="0"/>
              <a:t>Plate su u Srbiji niske</a:t>
            </a:r>
          </a:p>
          <a:p>
            <a:pPr>
              <a:defRPr/>
            </a:pPr>
            <a:r>
              <a:rPr lang="sr-Latn-CS" dirty="0"/>
              <a:t>I treba da ih povecavamo</a:t>
            </a:r>
          </a:p>
          <a:p>
            <a:pPr>
              <a:defRPr/>
            </a:pPr>
            <a:r>
              <a:rPr lang="sr-Latn-CS" dirty="0"/>
              <a:t>Sta ce biti posledica?</a:t>
            </a:r>
          </a:p>
          <a:p>
            <a:pPr>
              <a:defRPr/>
            </a:pPr>
            <a:r>
              <a:rPr lang="sr-Latn-CS" dirty="0"/>
              <a:t>Ključ odgovora – u konstataciji DOVOLJNO NISKE PLATE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843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>
            <a:extLst>
              <a:ext uri="{FF2B5EF4-FFF2-40B4-BE49-F238E27FC236}">
                <a16:creationId xmlns:a16="http://schemas.microsoft.com/office/drawing/2014/main" id="{7A56B2ED-F88D-4CA9-994B-39DD6EA40D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219200"/>
            <a:ext cx="6364288" cy="496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83FD43D6-AD34-43DB-9EEC-3D8FE7B7E0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0" y="4800600"/>
            <a:ext cx="914400" cy="838200"/>
          </a:xfrm>
          <a:prstGeom prst="ellipse">
            <a:avLst/>
          </a:prstGeom>
          <a:noFill/>
          <a:ln w="508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endParaRPr lang="sr-Latn-BA" alt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BC75A75-4629-4916-A131-5520C1556C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2200" y="2362200"/>
            <a:ext cx="914400" cy="838200"/>
          </a:xfrm>
          <a:prstGeom prst="ellipse">
            <a:avLst/>
          </a:prstGeom>
          <a:noFill/>
          <a:ln w="508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endParaRPr lang="sr-Latn-BA" altLang="en-US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DB16BBE0-3EB1-4377-8174-F030CE9D849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52800" y="2971800"/>
            <a:ext cx="1219200" cy="381000"/>
          </a:xfrm>
          <a:prstGeom prst="straightConnector1">
            <a:avLst/>
          </a:prstGeom>
          <a:noFill/>
          <a:ln w="50800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79302FA9-DB8F-496D-822D-6684B6B8384F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V="1">
            <a:off x="4343400" y="4038600"/>
            <a:ext cx="1219200" cy="304800"/>
          </a:xfrm>
          <a:prstGeom prst="straightConnector1">
            <a:avLst/>
          </a:prstGeom>
          <a:noFill/>
          <a:ln w="50800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573222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5">
            <a:extLst>
              <a:ext uri="{FF2B5EF4-FFF2-40B4-BE49-F238E27FC236}">
                <a16:creationId xmlns:a16="http://schemas.microsoft.com/office/drawing/2014/main" id="{B6334B49-145B-45A2-A723-D1EE360666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067800" cy="670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0774" name="Picture 6">
            <a:extLst>
              <a:ext uri="{FF2B5EF4-FFF2-40B4-BE49-F238E27FC236}">
                <a16:creationId xmlns:a16="http://schemas.microsoft.com/office/drawing/2014/main" id="{C27A522A-CCD9-48EE-86D5-CD1B097F7E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174"/>
          <a:stretch>
            <a:fillRect/>
          </a:stretch>
        </p:blipFill>
        <p:spPr bwMode="auto">
          <a:xfrm>
            <a:off x="2971800" y="1295400"/>
            <a:ext cx="5703888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0775" name="Rectangle 7">
            <a:extLst>
              <a:ext uri="{FF2B5EF4-FFF2-40B4-BE49-F238E27FC236}">
                <a16:creationId xmlns:a16="http://schemas.microsoft.com/office/drawing/2014/main" id="{A41F1C6E-C8D3-4337-851B-3E4D85058C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0" y="1676400"/>
            <a:ext cx="5715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r>
              <a:rPr lang="sr-Latn-CS" altLang="en-US" b="1" u="none">
                <a:solidFill>
                  <a:schemeClr val="bg1"/>
                </a:solidFill>
                <a:latin typeface="Times New Roman" panose="02020603050405020304" pitchFamily="18" charset="0"/>
              </a:rPr>
              <a:t>Izotroškovna linija povezuje </a:t>
            </a:r>
            <a:r>
              <a:rPr lang="en-US" altLang="en-US" b="1" u="none">
                <a:solidFill>
                  <a:schemeClr val="bg1"/>
                </a:solidFill>
                <a:latin typeface="Times New Roman" panose="02020603050405020304" pitchFamily="18" charset="0"/>
              </a:rPr>
              <a:t>3</a:t>
            </a:r>
            <a:r>
              <a:rPr lang="en-US" altLang="en-US" b="1" i="1" u="none">
                <a:solidFill>
                  <a:schemeClr val="bg1"/>
                </a:solidFill>
                <a:latin typeface="Times New Roman" panose="02020603050405020304" pitchFamily="18" charset="0"/>
              </a:rPr>
              <a:t>K</a:t>
            </a:r>
            <a:r>
              <a:rPr lang="sr-Latn-CS" altLang="en-US" b="1" i="1" u="none">
                <a:solidFill>
                  <a:schemeClr val="bg1"/>
                </a:solidFill>
                <a:latin typeface="Times New Roman" panose="02020603050405020304" pitchFamily="18" charset="0"/>
              </a:rPr>
              <a:t> sa</a:t>
            </a:r>
            <a:r>
              <a:rPr lang="en-US" altLang="en-US" b="1" u="none">
                <a:solidFill>
                  <a:schemeClr val="bg1"/>
                </a:solidFill>
                <a:latin typeface="Times New Roman" panose="02020603050405020304" pitchFamily="18" charset="0"/>
              </a:rPr>
              <a:t> 6</a:t>
            </a:r>
            <a:r>
              <a:rPr lang="en-US" altLang="en-US" b="1" i="1" u="none">
                <a:solidFill>
                  <a:schemeClr val="bg1"/>
                </a:solidFill>
                <a:latin typeface="Times New Roman" panose="02020603050405020304" pitchFamily="18" charset="0"/>
              </a:rPr>
              <a:t>R </a:t>
            </a:r>
            <a:r>
              <a:rPr lang="en-US" altLang="en-US" b="1" u="none">
                <a:solidFill>
                  <a:schemeClr val="bg1"/>
                </a:solidFill>
                <a:latin typeface="Times New Roman" panose="02020603050405020304" pitchFamily="18" charset="0"/>
              </a:rPr>
              <a:t>i  6</a:t>
            </a:r>
            <a:r>
              <a:rPr lang="en-US" altLang="en-US" b="1" i="1" u="none">
                <a:solidFill>
                  <a:schemeClr val="bg1"/>
                </a:solidFill>
                <a:latin typeface="Times New Roman" panose="02020603050405020304" pitchFamily="18" charset="0"/>
              </a:rPr>
              <a:t>K </a:t>
            </a:r>
            <a:r>
              <a:rPr lang="sr-Latn-CS" altLang="en-US" b="1" i="1" u="none">
                <a:solidFill>
                  <a:schemeClr val="bg1"/>
                </a:solidFill>
                <a:latin typeface="Times New Roman" panose="02020603050405020304" pitchFamily="18" charset="0"/>
              </a:rPr>
              <a:t>sa</a:t>
            </a:r>
            <a:r>
              <a:rPr lang="en-US" altLang="en-US" b="1" u="none">
                <a:solidFill>
                  <a:schemeClr val="bg1"/>
                </a:solidFill>
                <a:latin typeface="Times New Roman" panose="02020603050405020304" pitchFamily="18" charset="0"/>
              </a:rPr>
              <a:t> 12</a:t>
            </a:r>
            <a:r>
              <a:rPr lang="en-US" altLang="en-US" b="1" i="1" u="none">
                <a:solidFill>
                  <a:schemeClr val="bg1"/>
                </a:solidFill>
                <a:latin typeface="Times New Roman" panose="02020603050405020304" pitchFamily="18" charset="0"/>
              </a:rPr>
              <a:t>R</a:t>
            </a:r>
            <a:endParaRPr lang="en-US" altLang="en-US" b="1" u="none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0776" name="Rectangle 8">
            <a:extLst>
              <a:ext uri="{FF2B5EF4-FFF2-40B4-BE49-F238E27FC236}">
                <a16:creationId xmlns:a16="http://schemas.microsoft.com/office/drawing/2014/main" id="{3F8D6DE3-4533-4E81-B3E9-1797F13F5A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67050" y="2438400"/>
            <a:ext cx="91249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r>
              <a:rPr lang="sr-Latn-CS" altLang="en-US" b="1" i="1" u="none">
                <a:solidFill>
                  <a:schemeClr val="bg1"/>
                </a:solidFill>
                <a:latin typeface="Times New Roman" panose="02020603050405020304" pitchFamily="18" charset="0"/>
              </a:rPr>
              <a:t>E</a:t>
            </a:r>
            <a:r>
              <a:rPr lang="en-US" altLang="en-US" b="1" i="1" u="none">
                <a:solidFill>
                  <a:schemeClr val="bg1"/>
                </a:solidFill>
                <a:latin typeface="Times New Roman" panose="02020603050405020304" pitchFamily="18" charset="0"/>
              </a:rPr>
              <a:t>kspanzionu putanj</a:t>
            </a:r>
            <a:r>
              <a:rPr lang="sr-Latn-CS" altLang="en-US" b="1" i="1" u="none">
                <a:solidFill>
                  <a:schemeClr val="bg1"/>
                </a:solidFill>
                <a:latin typeface="Times New Roman" panose="02020603050405020304" pitchFamily="18" charset="0"/>
              </a:rPr>
              <a:t>a - </a:t>
            </a:r>
            <a:r>
              <a:rPr lang="sr-Latn-CS" altLang="en-US" u="none">
                <a:solidFill>
                  <a:schemeClr val="bg1"/>
                </a:solidFill>
                <a:latin typeface="Times New Roman" panose="02020603050405020304" pitchFamily="18" charset="0"/>
              </a:rPr>
              <a:t>p</a:t>
            </a:r>
            <a:r>
              <a:rPr lang="en-US" altLang="en-US" u="none">
                <a:solidFill>
                  <a:schemeClr val="bg1"/>
                </a:solidFill>
                <a:latin typeface="Times New Roman" panose="02020603050405020304" pitchFamily="18" charset="0"/>
              </a:rPr>
              <a:t>rava linija iz koordinatnog početka </a:t>
            </a:r>
            <a:endParaRPr lang="sr-Latn-CS" altLang="en-US" u="none">
              <a:solidFill>
                <a:schemeClr val="bg1"/>
              </a:solidFill>
              <a:latin typeface="Times New Roman" panose="02020603050405020304" pitchFamily="18" charset="0"/>
            </a:endParaRPr>
          </a:p>
          <a:p>
            <a:r>
              <a:rPr lang="en-US" altLang="en-US" u="none">
                <a:solidFill>
                  <a:schemeClr val="bg1"/>
                </a:solidFill>
                <a:latin typeface="Times New Roman" panose="02020603050405020304" pitchFamily="18" charset="0"/>
              </a:rPr>
              <a:t>koja povezuje </a:t>
            </a:r>
            <a:r>
              <a:rPr lang="sr-Latn-CS" altLang="en-US" u="none">
                <a:solidFill>
                  <a:schemeClr val="bg1"/>
                </a:solidFill>
                <a:latin typeface="Times New Roman" panose="02020603050405020304" pitchFamily="18" charset="0"/>
              </a:rPr>
              <a:t>ravnotežne tačke </a:t>
            </a:r>
            <a:r>
              <a:rPr lang="en-US" altLang="en-US" i="1" u="none">
                <a:solidFill>
                  <a:schemeClr val="bg1"/>
                </a:solidFill>
                <a:latin typeface="Times New Roman" panose="02020603050405020304" pitchFamily="18" charset="0"/>
              </a:rPr>
              <a:t>A</a:t>
            </a:r>
            <a:r>
              <a:rPr lang="en-US" altLang="en-US" u="none">
                <a:solidFill>
                  <a:schemeClr val="bg1"/>
                </a:solidFill>
                <a:latin typeface="Times New Roman" panose="02020603050405020304" pitchFamily="18" charset="0"/>
              </a:rPr>
              <a:t>1 i </a:t>
            </a:r>
            <a:r>
              <a:rPr lang="en-US" altLang="en-US" i="1" u="none">
                <a:solidFill>
                  <a:schemeClr val="bg1"/>
                </a:solidFill>
                <a:latin typeface="Times New Roman" panose="02020603050405020304" pitchFamily="18" charset="0"/>
              </a:rPr>
              <a:t>A</a:t>
            </a:r>
            <a:r>
              <a:rPr lang="en-US" altLang="en-US" u="none">
                <a:solidFill>
                  <a:schemeClr val="bg1"/>
                </a:solidFill>
                <a:latin typeface="Times New Roman" panose="02020603050405020304" pitchFamily="18" charset="0"/>
              </a:rPr>
              <a:t>2</a:t>
            </a:r>
            <a:endParaRPr lang="en-US" altLang="en-US" b="1" i="1" u="none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6" name="Line 8">
            <a:extLst>
              <a:ext uri="{FF2B5EF4-FFF2-40B4-BE49-F238E27FC236}">
                <a16:creationId xmlns:a16="http://schemas.microsoft.com/office/drawing/2014/main" id="{E3C1B71E-8ACF-4A2A-A26D-7AA83AB76628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1524000" y="3657600"/>
            <a:ext cx="2895600" cy="21336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B6749C78-AD42-488A-8235-B7F4099A3AD3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1578429" y="1676400"/>
            <a:ext cx="5584371" cy="41148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8" name="Line 8">
            <a:extLst>
              <a:ext uri="{FF2B5EF4-FFF2-40B4-BE49-F238E27FC236}">
                <a16:creationId xmlns:a16="http://schemas.microsoft.com/office/drawing/2014/main" id="{815E6E80-D456-47D5-A0F5-D045BD9226E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523999" y="3886200"/>
            <a:ext cx="5257801" cy="18288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9228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775" grpId="0"/>
      <p:bldP spid="160776" grpId="0"/>
      <p:bldP spid="8" grpId="0" animBg="1"/>
      <p:bldP spid="8" grpId="1" animBg="1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DF502CFD-2BF9-40CF-88D0-3FB5BB58AF1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304800"/>
            <a:ext cx="9144000" cy="1431925"/>
          </a:xfrm>
        </p:spPr>
        <p:txBody>
          <a:bodyPr/>
          <a:lstStyle/>
          <a:p>
            <a:pPr eaLnBrk="1" hangingPunct="1"/>
            <a:r>
              <a:rPr lang="en-US" altLang="en-US" sz="3600" b="0">
                <a:effectLst/>
              </a:rPr>
              <a:t>proširenje </a:t>
            </a:r>
            <a:r>
              <a:rPr lang="sr-Latn-CS" altLang="en-US" sz="3600" b="0">
                <a:effectLst/>
              </a:rPr>
              <a:t>prethodne s</a:t>
            </a:r>
            <a:r>
              <a:rPr lang="en-US" altLang="en-US" sz="3600" b="0">
                <a:effectLst/>
              </a:rPr>
              <a:t>like </a:t>
            </a:r>
            <a:r>
              <a:rPr lang="sr-Latn-CS" altLang="en-US" sz="3600" b="0">
                <a:effectLst/>
              </a:rPr>
              <a:t>na </a:t>
            </a:r>
            <a:r>
              <a:rPr lang="en-US" altLang="en-US" sz="3600" b="0">
                <a:effectLst/>
              </a:rPr>
              <a:t>dve zemlje, dva proizvoda i dva proizvodna</a:t>
            </a:r>
            <a:r>
              <a:rPr lang="sr-Latn-CS" altLang="en-US" sz="3600" b="0">
                <a:effectLst/>
              </a:rPr>
              <a:t> f</a:t>
            </a:r>
            <a:r>
              <a:rPr lang="en-US" altLang="en-US" sz="3600" b="0">
                <a:effectLst/>
              </a:rPr>
              <a:t>aktora.</a:t>
            </a:r>
            <a:br>
              <a:rPr lang="en-US" altLang="en-US" sz="3600" b="0">
                <a:effectLst/>
              </a:rPr>
            </a:br>
            <a:endParaRPr lang="en-US" altLang="en-US" sz="3600" b="0">
              <a:effectLst/>
            </a:endParaRPr>
          </a:p>
        </p:txBody>
      </p:sp>
      <p:pic>
        <p:nvPicPr>
          <p:cNvPr id="46083" name="Picture 4">
            <a:extLst>
              <a:ext uri="{FF2B5EF4-FFF2-40B4-BE49-F238E27FC236}">
                <a16:creationId xmlns:a16="http://schemas.microsoft.com/office/drawing/2014/main" id="{2E81ED3E-67C1-456F-AC64-BD33AB8E4FDE}"/>
              </a:ext>
            </a:extLst>
          </p:cNvPr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189163"/>
            <a:ext cx="8915400" cy="47450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4869" name="Line 5">
            <a:extLst>
              <a:ext uri="{FF2B5EF4-FFF2-40B4-BE49-F238E27FC236}">
                <a16:creationId xmlns:a16="http://schemas.microsoft.com/office/drawing/2014/main" id="{F6C5FB01-D638-456C-A158-014FCC0FA6A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85800" y="4800600"/>
            <a:ext cx="1752600" cy="17526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4870" name="Line 6">
            <a:extLst>
              <a:ext uri="{FF2B5EF4-FFF2-40B4-BE49-F238E27FC236}">
                <a16:creationId xmlns:a16="http://schemas.microsoft.com/office/drawing/2014/main" id="{88DAADEC-D3E2-46AB-8F1C-A58063C120E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791200" y="4724400"/>
            <a:ext cx="1828800" cy="19050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2080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2">
            <a:extLst>
              <a:ext uri="{FF2B5EF4-FFF2-40B4-BE49-F238E27FC236}">
                <a16:creationId xmlns:a16="http://schemas.microsoft.com/office/drawing/2014/main" id="{5B30EB4D-4536-4702-8D5B-B35560BE33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sr-Latn-CS"/>
          </a:p>
        </p:txBody>
      </p:sp>
      <p:pic>
        <p:nvPicPr>
          <p:cNvPr id="178180" name="Picture 4">
            <a:extLst>
              <a:ext uri="{FF2B5EF4-FFF2-40B4-BE49-F238E27FC236}">
                <a16:creationId xmlns:a16="http://schemas.microsoft.com/office/drawing/2014/main" id="{98D25BA3-3B6A-42BD-B728-1C9D3C93DB2C}"/>
              </a:ext>
            </a:extLst>
          </p:cNvPr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66800" y="2095500"/>
            <a:ext cx="7543800" cy="3886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8183" name="Picture 7">
            <a:extLst>
              <a:ext uri="{FF2B5EF4-FFF2-40B4-BE49-F238E27FC236}">
                <a16:creationId xmlns:a16="http://schemas.microsoft.com/office/drawing/2014/main" id="{273BD997-918C-4166-95AC-5ED56CDCD5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136"/>
          <a:stretch>
            <a:fillRect/>
          </a:stretch>
        </p:blipFill>
        <p:spPr bwMode="auto">
          <a:xfrm rot="10800000">
            <a:off x="5170488" y="2117725"/>
            <a:ext cx="3440112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8184" name="Line 8">
            <a:extLst>
              <a:ext uri="{FF2B5EF4-FFF2-40B4-BE49-F238E27FC236}">
                <a16:creationId xmlns:a16="http://schemas.microsoft.com/office/drawing/2014/main" id="{35149692-D605-42B1-A680-121F34010BA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724400" y="2362200"/>
            <a:ext cx="3121025" cy="3048000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5331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3.33333E-6 L -0.29566 3.33333E-6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781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792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3.7037E-7 L -0.30347 -0.00324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781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174" y="-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>
            <a:extLst>
              <a:ext uri="{FF2B5EF4-FFF2-40B4-BE49-F238E27FC236}">
                <a16:creationId xmlns:a16="http://schemas.microsoft.com/office/drawing/2014/main" id="{1DA8BF1C-FB2C-4694-96EA-04B305B18D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/>
              <a:t>Edžvortov dijagram</a:t>
            </a:r>
            <a:endParaRPr lang="en-US"/>
          </a:p>
        </p:txBody>
      </p:sp>
      <p:pic>
        <p:nvPicPr>
          <p:cNvPr id="48131" name="Picture 6">
            <a:extLst>
              <a:ext uri="{FF2B5EF4-FFF2-40B4-BE49-F238E27FC236}">
                <a16:creationId xmlns:a16="http://schemas.microsoft.com/office/drawing/2014/main" id="{0B836822-B275-46C1-86C0-CABD169EF6A2}"/>
              </a:ext>
            </a:extLst>
          </p:cNvPr>
          <p:cNvPicPr>
            <a:picLocks noGrp="1" noChangeAspect="1" noChangeArrowheads="1"/>
          </p:cNvPicPr>
          <p:nvPr>
            <p:ph type="body"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1000" y="1481138"/>
            <a:ext cx="8458200" cy="53768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5895" name="Oval 7">
            <a:extLst>
              <a:ext uri="{FF2B5EF4-FFF2-40B4-BE49-F238E27FC236}">
                <a16:creationId xmlns:a16="http://schemas.microsoft.com/office/drawing/2014/main" id="{17BF0D1F-D49C-4CEC-90C5-C702E855BA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648200"/>
            <a:ext cx="1524000" cy="685800"/>
          </a:xfrm>
          <a:prstGeom prst="ellipse">
            <a:avLst/>
          </a:prstGeom>
          <a:noFill/>
          <a:ln w="5715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endParaRPr lang="sr-Latn-BA" altLang="en-US"/>
          </a:p>
        </p:txBody>
      </p:sp>
      <p:sp>
        <p:nvSpPr>
          <p:cNvPr id="165896" name="Oval 8">
            <a:extLst>
              <a:ext uri="{FF2B5EF4-FFF2-40B4-BE49-F238E27FC236}">
                <a16:creationId xmlns:a16="http://schemas.microsoft.com/office/drawing/2014/main" id="{995BB66E-054B-4D06-8DF6-7733FF375F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7800" y="1447800"/>
            <a:ext cx="1524000" cy="685800"/>
          </a:xfrm>
          <a:prstGeom prst="ellipse">
            <a:avLst/>
          </a:prstGeom>
          <a:noFill/>
          <a:ln w="5715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endParaRPr lang="sr-Latn-BA" altLang="en-US"/>
          </a:p>
        </p:txBody>
      </p:sp>
      <p:sp>
        <p:nvSpPr>
          <p:cNvPr id="165897" name="Oval 9">
            <a:extLst>
              <a:ext uri="{FF2B5EF4-FFF2-40B4-BE49-F238E27FC236}">
                <a16:creationId xmlns:a16="http://schemas.microsoft.com/office/drawing/2014/main" id="{D3F32B3B-13EE-4B79-B158-7325CACD0C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4400" y="5486400"/>
            <a:ext cx="1524000" cy="685800"/>
          </a:xfrm>
          <a:prstGeom prst="ellipse">
            <a:avLst/>
          </a:prstGeom>
          <a:noFill/>
          <a:ln w="5715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endParaRPr lang="sr-Latn-BA" altLang="en-US"/>
          </a:p>
        </p:txBody>
      </p:sp>
      <p:sp>
        <p:nvSpPr>
          <p:cNvPr id="48135" name="Freeform 10">
            <a:extLst>
              <a:ext uri="{FF2B5EF4-FFF2-40B4-BE49-F238E27FC236}">
                <a16:creationId xmlns:a16="http://schemas.microsoft.com/office/drawing/2014/main" id="{DBA02AF0-68F0-4230-8CF7-B110C7CA4411}"/>
              </a:ext>
            </a:extLst>
          </p:cNvPr>
          <p:cNvSpPr>
            <a:spLocks/>
          </p:cNvSpPr>
          <p:nvPr/>
        </p:nvSpPr>
        <p:spPr bwMode="auto">
          <a:xfrm>
            <a:off x="3048000" y="4254500"/>
            <a:ext cx="3048000" cy="1841500"/>
          </a:xfrm>
          <a:custGeom>
            <a:avLst/>
            <a:gdLst>
              <a:gd name="T0" fmla="*/ 0 w 1920"/>
              <a:gd name="T1" fmla="*/ 0 h 1160"/>
              <a:gd name="T2" fmla="*/ 725805014 w 1920"/>
              <a:gd name="T3" fmla="*/ 967739990 h 1160"/>
              <a:gd name="T4" fmla="*/ 1814512832 w 1920"/>
              <a:gd name="T5" fmla="*/ 1935479979 h 1160"/>
              <a:gd name="T6" fmla="*/ 2147483647 w 1920"/>
              <a:gd name="T7" fmla="*/ 2147483647 h 1160"/>
              <a:gd name="T8" fmla="*/ 2147483647 w 1920"/>
              <a:gd name="T9" fmla="*/ 2147483647 h 1160"/>
              <a:gd name="T10" fmla="*/ 2147483647 w 1920"/>
              <a:gd name="T11" fmla="*/ 2147483647 h 116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920"/>
              <a:gd name="T19" fmla="*/ 0 h 1160"/>
              <a:gd name="T20" fmla="*/ 1920 w 1920"/>
              <a:gd name="T21" fmla="*/ 1160 h 116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920" h="1160">
                <a:moveTo>
                  <a:pt x="0" y="0"/>
                </a:moveTo>
                <a:cubicBezTo>
                  <a:pt x="84" y="128"/>
                  <a:pt x="168" y="256"/>
                  <a:pt x="288" y="384"/>
                </a:cubicBezTo>
                <a:cubicBezTo>
                  <a:pt x="408" y="512"/>
                  <a:pt x="552" y="664"/>
                  <a:pt x="720" y="768"/>
                </a:cubicBezTo>
                <a:cubicBezTo>
                  <a:pt x="888" y="872"/>
                  <a:pt x="1136" y="952"/>
                  <a:pt x="1296" y="1008"/>
                </a:cubicBezTo>
                <a:cubicBezTo>
                  <a:pt x="1456" y="1064"/>
                  <a:pt x="1576" y="1080"/>
                  <a:pt x="1680" y="1104"/>
                </a:cubicBezTo>
                <a:cubicBezTo>
                  <a:pt x="1784" y="1128"/>
                  <a:pt x="1896" y="1160"/>
                  <a:pt x="1920" y="1152"/>
                </a:cubicBezTo>
              </a:path>
            </a:pathLst>
          </a:custGeom>
          <a:noFill/>
          <a:ln w="5715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2860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" dur="500"/>
                                        <p:tgtEl>
                                          <p:spTgt spid="1658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" dur="500"/>
                                        <p:tgtEl>
                                          <p:spTgt spid="1658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" dur="500"/>
                                        <p:tgtEl>
                                          <p:spTgt spid="1658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5895" grpId="0" animBg="1"/>
      <p:bldP spid="165895" grpId="1" animBg="1"/>
      <p:bldP spid="165896" grpId="0" animBg="1"/>
      <p:bldP spid="165896" grpId="1" animBg="1"/>
      <p:bldP spid="165897" grpId="0" animBg="1"/>
      <p:bldP spid="165897" grpId="1" animBg="1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4">
            <a:extLst>
              <a:ext uri="{FF2B5EF4-FFF2-40B4-BE49-F238E27FC236}">
                <a16:creationId xmlns:a16="http://schemas.microsoft.com/office/drawing/2014/main" id="{B9739EB1-38AD-4CDA-A256-2CC6522F51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066800"/>
            <a:ext cx="8458200" cy="537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5" name="Rectangle 2">
            <a:extLst>
              <a:ext uri="{FF2B5EF4-FFF2-40B4-BE49-F238E27FC236}">
                <a16:creationId xmlns:a16="http://schemas.microsoft.com/office/drawing/2014/main" id="{2C24D345-F5C6-4A44-9F1F-B8C1C7CF3F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1219200"/>
            <a:ext cx="4495800" cy="1127125"/>
          </a:xfrm>
          <a:ln>
            <a:solidFill>
              <a:schemeClr val="tx1"/>
            </a:solidFill>
          </a:ln>
        </p:spPr>
        <p:txBody>
          <a:bodyPr/>
          <a:lstStyle/>
          <a:p>
            <a:pPr eaLnBrk="1" hangingPunct="1"/>
            <a:r>
              <a:rPr lang="en-US" altLang="en-US" sz="2000">
                <a:solidFill>
                  <a:schemeClr val="bg1"/>
                </a:solidFill>
                <a:effectLst/>
              </a:rPr>
              <a:t>ugovorn</a:t>
            </a:r>
            <a:r>
              <a:rPr lang="sr-Latn-CS" altLang="en-US" sz="2000">
                <a:solidFill>
                  <a:schemeClr val="bg1"/>
                </a:solidFill>
                <a:effectLst/>
              </a:rPr>
              <a:t>a</a:t>
            </a:r>
            <a:r>
              <a:rPr lang="en-US" altLang="en-US" sz="2000">
                <a:solidFill>
                  <a:schemeClr val="bg1"/>
                </a:solidFill>
                <a:effectLst/>
              </a:rPr>
              <a:t> kriv</a:t>
            </a:r>
            <a:r>
              <a:rPr lang="sr-Latn-CS" altLang="en-US" sz="2000">
                <a:solidFill>
                  <a:schemeClr val="bg1"/>
                </a:solidFill>
                <a:effectLst/>
              </a:rPr>
              <a:t>a</a:t>
            </a:r>
            <a:r>
              <a:rPr lang="en-US" altLang="en-US" sz="2000">
                <a:solidFill>
                  <a:schemeClr val="bg1"/>
                </a:solidFill>
                <a:effectLst/>
              </a:rPr>
              <a:t> </a:t>
            </a:r>
            <a:r>
              <a:rPr lang="en-US" altLang="en-US" sz="2000" b="0">
                <a:solidFill>
                  <a:schemeClr val="bg1"/>
                </a:solidFill>
                <a:effectLst/>
              </a:rPr>
              <a:t>za Zemlju 1 data</a:t>
            </a:r>
            <a:r>
              <a:rPr lang="sr-Latn-CS" altLang="en-US" sz="2000" b="0">
                <a:solidFill>
                  <a:schemeClr val="bg1"/>
                </a:solidFill>
                <a:effectLst/>
              </a:rPr>
              <a:t> je l</a:t>
            </a:r>
            <a:r>
              <a:rPr lang="en-US" altLang="en-US" sz="2000" b="0">
                <a:solidFill>
                  <a:schemeClr val="bg1"/>
                </a:solidFill>
                <a:effectLst/>
              </a:rPr>
              <a:t>inijom koja spaja </a:t>
            </a:r>
            <a:r>
              <a:rPr lang="en-US" altLang="en-US" sz="2000" b="0" i="1">
                <a:solidFill>
                  <a:schemeClr val="bg1"/>
                </a:solidFill>
                <a:effectLst/>
              </a:rPr>
              <a:t>OX </a:t>
            </a:r>
            <a:r>
              <a:rPr lang="en-US" altLang="en-US" sz="2000" b="0">
                <a:solidFill>
                  <a:schemeClr val="bg1"/>
                </a:solidFill>
                <a:effectLst/>
              </a:rPr>
              <a:t>sa</a:t>
            </a:r>
            <a:r>
              <a:rPr lang="en-US" altLang="en-US" sz="2000" b="0" i="1">
                <a:solidFill>
                  <a:schemeClr val="bg1"/>
                </a:solidFill>
                <a:effectLst/>
              </a:rPr>
              <a:t>OY </a:t>
            </a:r>
            <a:r>
              <a:rPr lang="sr-Latn-CS" altLang="en-US" sz="2000" b="0" i="1">
                <a:solidFill>
                  <a:schemeClr val="bg1"/>
                </a:solidFill>
                <a:effectLst/>
              </a:rPr>
              <a:t>p</a:t>
            </a:r>
            <a:r>
              <a:rPr lang="en-US" altLang="en-US" sz="2000" b="0">
                <a:solidFill>
                  <a:schemeClr val="bg1"/>
                </a:solidFill>
                <a:effectLst/>
              </a:rPr>
              <a:t>rolazeći</a:t>
            </a:r>
            <a:r>
              <a:rPr lang="sr-Latn-CS" altLang="en-US" sz="2000" b="0">
                <a:solidFill>
                  <a:schemeClr val="bg1"/>
                </a:solidFill>
                <a:effectLst/>
              </a:rPr>
              <a:t> k</a:t>
            </a:r>
            <a:r>
              <a:rPr lang="en-US" altLang="en-US" sz="2000" b="0">
                <a:solidFill>
                  <a:schemeClr val="bg1"/>
                </a:solidFill>
                <a:effectLst/>
              </a:rPr>
              <a:t>roz tačke </a:t>
            </a:r>
            <a:r>
              <a:rPr lang="en-US" altLang="en-US" sz="2000" b="0" i="1">
                <a:solidFill>
                  <a:schemeClr val="bg1"/>
                </a:solidFill>
                <a:effectLst/>
              </a:rPr>
              <a:t>A</a:t>
            </a:r>
            <a:r>
              <a:rPr lang="en-US" altLang="en-US" sz="2000" b="0">
                <a:solidFill>
                  <a:schemeClr val="bg1"/>
                </a:solidFill>
                <a:effectLst/>
              </a:rPr>
              <a:t>, </a:t>
            </a:r>
            <a:r>
              <a:rPr lang="en-US" altLang="en-US" sz="2000" b="0" i="1">
                <a:solidFill>
                  <a:schemeClr val="bg1"/>
                </a:solidFill>
                <a:effectLst/>
              </a:rPr>
              <a:t>F </a:t>
            </a:r>
            <a:r>
              <a:rPr lang="en-US" altLang="en-US" sz="2000" b="0">
                <a:solidFill>
                  <a:schemeClr val="bg1"/>
                </a:solidFill>
                <a:effectLst/>
              </a:rPr>
              <a:t>i </a:t>
            </a:r>
            <a:r>
              <a:rPr lang="en-US" altLang="en-US" sz="2000" b="0" i="1">
                <a:solidFill>
                  <a:schemeClr val="bg1"/>
                </a:solidFill>
                <a:effectLst/>
              </a:rPr>
              <a:t>B</a:t>
            </a:r>
            <a:r>
              <a:rPr lang="en-US" altLang="en-US" sz="2000" b="0">
                <a:solidFill>
                  <a:schemeClr val="bg1"/>
                </a:solidFill>
                <a:effectLst/>
              </a:rPr>
              <a:t>.</a:t>
            </a:r>
            <a:r>
              <a:rPr lang="en-US" altLang="en-US" sz="4000" b="0">
                <a:solidFill>
                  <a:schemeClr val="bg1"/>
                </a:solidFill>
                <a:effectLst/>
              </a:rPr>
              <a:t> </a:t>
            </a:r>
          </a:p>
        </p:txBody>
      </p:sp>
      <p:sp>
        <p:nvSpPr>
          <p:cNvPr id="49156" name="Freeform 5">
            <a:extLst>
              <a:ext uri="{FF2B5EF4-FFF2-40B4-BE49-F238E27FC236}">
                <a16:creationId xmlns:a16="http://schemas.microsoft.com/office/drawing/2014/main" id="{F761F9C5-BEB1-45AD-AD56-094B6031422F}"/>
              </a:ext>
            </a:extLst>
          </p:cNvPr>
          <p:cNvSpPr>
            <a:spLocks/>
          </p:cNvSpPr>
          <p:nvPr/>
        </p:nvSpPr>
        <p:spPr bwMode="auto">
          <a:xfrm>
            <a:off x="1295400" y="1447800"/>
            <a:ext cx="7124700" cy="4559300"/>
          </a:xfrm>
          <a:custGeom>
            <a:avLst/>
            <a:gdLst>
              <a:gd name="T0" fmla="*/ 0 w 4488"/>
              <a:gd name="T1" fmla="*/ 2147483647 h 2872"/>
              <a:gd name="T2" fmla="*/ 2147483647 w 4488"/>
              <a:gd name="T3" fmla="*/ 2147483647 h 2872"/>
              <a:gd name="T4" fmla="*/ 2147483647 w 4488"/>
              <a:gd name="T5" fmla="*/ 2147483647 h 2872"/>
              <a:gd name="T6" fmla="*/ 2147483647 w 4488"/>
              <a:gd name="T7" fmla="*/ 2147483647 h 2872"/>
              <a:gd name="T8" fmla="*/ 2147483647 w 4488"/>
              <a:gd name="T9" fmla="*/ 2056447594 h 2872"/>
              <a:gd name="T10" fmla="*/ 2147483647 w 4488"/>
              <a:gd name="T11" fmla="*/ 0 h 287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488"/>
              <a:gd name="T19" fmla="*/ 0 h 2872"/>
              <a:gd name="T20" fmla="*/ 4488 w 4488"/>
              <a:gd name="T21" fmla="*/ 2872 h 287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488" h="2872">
                <a:moveTo>
                  <a:pt x="0" y="2832"/>
                </a:moveTo>
                <a:cubicBezTo>
                  <a:pt x="324" y="2852"/>
                  <a:pt x="648" y="2872"/>
                  <a:pt x="1104" y="2832"/>
                </a:cubicBezTo>
                <a:cubicBezTo>
                  <a:pt x="1560" y="2792"/>
                  <a:pt x="2248" y="2744"/>
                  <a:pt x="2736" y="2592"/>
                </a:cubicBezTo>
                <a:cubicBezTo>
                  <a:pt x="3224" y="2440"/>
                  <a:pt x="3752" y="2216"/>
                  <a:pt x="4032" y="1920"/>
                </a:cubicBezTo>
                <a:cubicBezTo>
                  <a:pt x="4312" y="1624"/>
                  <a:pt x="4344" y="1136"/>
                  <a:pt x="4416" y="816"/>
                </a:cubicBezTo>
                <a:cubicBezTo>
                  <a:pt x="4488" y="496"/>
                  <a:pt x="4464" y="136"/>
                  <a:pt x="4464" y="0"/>
                </a:cubicBezTo>
              </a:path>
            </a:pathLst>
          </a:custGeom>
          <a:noFill/>
          <a:ln w="7620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9157" name="Line 6">
            <a:extLst>
              <a:ext uri="{FF2B5EF4-FFF2-40B4-BE49-F238E27FC236}">
                <a16:creationId xmlns:a16="http://schemas.microsoft.com/office/drawing/2014/main" id="{16130624-E371-4B81-AAA9-29DA877C601C}"/>
              </a:ext>
            </a:extLst>
          </p:cNvPr>
          <p:cNvSpPr>
            <a:spLocks noChangeShapeType="1"/>
          </p:cNvSpPr>
          <p:nvPr/>
        </p:nvSpPr>
        <p:spPr bwMode="auto">
          <a:xfrm>
            <a:off x="2590800" y="1447800"/>
            <a:ext cx="4953000" cy="26670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3955604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8" name="Rectangle 4">
            <a:extLst>
              <a:ext uri="{FF2B5EF4-FFF2-40B4-BE49-F238E27FC236}">
                <a16:creationId xmlns:a16="http://schemas.microsoft.com/office/drawing/2014/main" id="{F6358A17-86EF-4B98-844A-588F2681E8A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304800"/>
            <a:ext cx="7848600" cy="22098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>
                <a:effectLst/>
              </a:rPr>
              <a:t>Preslikavajući ugovornu krivu</a:t>
            </a:r>
            <a:r>
              <a:rPr lang="sr-Latn-CS" sz="4000">
                <a:effectLst/>
              </a:rPr>
              <a:t> </a:t>
            </a:r>
            <a:r>
              <a:rPr lang="en-US" sz="4000">
                <a:effectLst/>
              </a:rPr>
              <a:t>iz prostora inputa u prostor autputa dobijamo granicu proizvodnje Zemlje 1</a:t>
            </a:r>
            <a:br>
              <a:rPr lang="en-US" sz="4000"/>
            </a:br>
            <a:endParaRPr lang="en-US" sz="4000"/>
          </a:p>
        </p:txBody>
      </p:sp>
      <p:pic>
        <p:nvPicPr>
          <p:cNvPr id="50179" name="Picture 7">
            <a:extLst>
              <a:ext uri="{FF2B5EF4-FFF2-40B4-BE49-F238E27FC236}">
                <a16:creationId xmlns:a16="http://schemas.microsoft.com/office/drawing/2014/main" id="{53E83BEC-8D3D-434C-84FD-392343FD461B}"/>
              </a:ext>
            </a:extLst>
          </p:cNvPr>
          <p:cNvPicPr>
            <a:picLocks noGrp="1" noChangeAspect="1" noChangeArrowheads="1"/>
          </p:cNvPicPr>
          <p:nvPr>
            <p:ph type="body"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52500" y="2552700"/>
            <a:ext cx="7353300" cy="38481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167958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2">
            <a:extLst>
              <a:ext uri="{FF2B5EF4-FFF2-40B4-BE49-F238E27FC236}">
                <a16:creationId xmlns:a16="http://schemas.microsoft.com/office/drawing/2014/main" id="{A85A1977-0E07-46B5-A35A-F16B94FE53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304800"/>
            <a:ext cx="8229600" cy="1431925"/>
          </a:xfrm>
        </p:spPr>
        <p:txBody>
          <a:bodyPr/>
          <a:lstStyle/>
          <a:p>
            <a:pPr eaLnBrk="1" hangingPunct="1">
              <a:defRPr/>
            </a:pPr>
            <a:r>
              <a:rPr lang="sr-Latn-CS"/>
              <a:t>A zajedno je to onda slika 3.9</a:t>
            </a:r>
            <a:endParaRPr lang="en-US"/>
          </a:p>
        </p:txBody>
      </p:sp>
      <p:pic>
        <p:nvPicPr>
          <p:cNvPr id="51203" name="Picture 4">
            <a:extLst>
              <a:ext uri="{FF2B5EF4-FFF2-40B4-BE49-F238E27FC236}">
                <a16:creationId xmlns:a16="http://schemas.microsoft.com/office/drawing/2014/main" id="{99B4F6AA-B986-4E9F-9468-05CEC55C1552}"/>
              </a:ext>
            </a:extLst>
          </p:cNvPr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11350" y="990600"/>
            <a:ext cx="5556250" cy="58674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343978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>
            <a:extLst>
              <a:ext uri="{FF2B5EF4-FFF2-40B4-BE49-F238E27FC236}">
                <a16:creationId xmlns:a16="http://schemas.microsoft.com/office/drawing/2014/main" id="{C470F88E-EEA9-46C9-BEBF-983AED7B29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" y="549275"/>
            <a:ext cx="3048000" cy="1431925"/>
          </a:xfrm>
        </p:spPr>
        <p:txBody>
          <a:bodyPr/>
          <a:lstStyle/>
          <a:p>
            <a:pPr eaLnBrk="1" hangingPunct="1">
              <a:defRPr/>
            </a:pPr>
            <a:r>
              <a:rPr lang="sr-Latn-CS" sz="4000"/>
              <a:t>Kako bi trebalo da izgleda za zemlju 2</a:t>
            </a:r>
            <a:endParaRPr lang="en-US" sz="4000"/>
          </a:p>
        </p:txBody>
      </p:sp>
      <p:pic>
        <p:nvPicPr>
          <p:cNvPr id="52227" name="Picture 4">
            <a:extLst>
              <a:ext uri="{FF2B5EF4-FFF2-40B4-BE49-F238E27FC236}">
                <a16:creationId xmlns:a16="http://schemas.microsoft.com/office/drawing/2014/main" id="{333DF4AE-4B6A-4F95-AACA-A64644FEE6BE}"/>
              </a:ext>
            </a:extLst>
          </p:cNvPr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917825" y="0"/>
            <a:ext cx="6302375" cy="6858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6950723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>
            <a:extLst>
              <a:ext uri="{FF2B5EF4-FFF2-40B4-BE49-F238E27FC236}">
                <a16:creationId xmlns:a16="http://schemas.microsoft.com/office/drawing/2014/main" id="{BD5F0E63-B63B-4727-9D21-436720C8CE7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/>
              <a:t>Zapamtiti!!!</a:t>
            </a:r>
            <a:endParaRPr lang="en-US"/>
          </a:p>
        </p:txBody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315D8378-C807-49F3-9A8F-04E34EE3655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90600" y="1981200"/>
            <a:ext cx="7543800" cy="4114800"/>
          </a:xfrm>
        </p:spPr>
        <p:txBody>
          <a:bodyPr/>
          <a:lstStyle/>
          <a:p>
            <a:pPr eaLnBrk="1" hangingPunct="1"/>
            <a:r>
              <a:rPr lang="en-US" altLang="en-US" b="1">
                <a:effectLst/>
              </a:rPr>
              <a:t>Za svaku tačku koja se ne nalazi na</a:t>
            </a:r>
            <a:r>
              <a:rPr lang="sr-Latn-CS" altLang="en-US" b="1">
                <a:effectLst/>
              </a:rPr>
              <a:t> u</a:t>
            </a:r>
            <a:r>
              <a:rPr lang="en-US" altLang="en-US" b="1">
                <a:effectLst/>
              </a:rPr>
              <a:t>govornoj krivoj proizvodnja nije efikasna jer će zemlja moći da poveća autput jednog proizvoda</a:t>
            </a:r>
            <a:r>
              <a:rPr lang="sr-Latn-CS" altLang="en-US" b="1">
                <a:effectLst/>
              </a:rPr>
              <a:t> </a:t>
            </a:r>
            <a:r>
              <a:rPr lang="en-US" altLang="en-US" b="1">
                <a:effectLst/>
              </a:rPr>
              <a:t>a da pri tome ne smanji autput drugog proizvoda.</a:t>
            </a:r>
            <a:br>
              <a:rPr lang="en-US" altLang="en-US" b="1">
                <a:effectLst/>
              </a:rPr>
            </a:br>
            <a:endParaRPr lang="en-US" altLang="en-US" b="1">
              <a:effectLst/>
            </a:endParaRPr>
          </a:p>
        </p:txBody>
      </p:sp>
      <p:sp>
        <p:nvSpPr>
          <p:cNvPr id="168965" name="Oval 5">
            <a:extLst>
              <a:ext uri="{FF2B5EF4-FFF2-40B4-BE49-F238E27FC236}">
                <a16:creationId xmlns:a16="http://schemas.microsoft.com/office/drawing/2014/main" id="{08EF7217-8E0F-4D73-A1C1-8A5247A756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1981200"/>
            <a:ext cx="2362200" cy="609600"/>
          </a:xfrm>
          <a:prstGeom prst="ellipse">
            <a:avLst/>
          </a:prstGeom>
          <a:noFill/>
          <a:ln w="5715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endParaRPr lang="sr-Latn-BA" altLang="en-US"/>
          </a:p>
        </p:txBody>
      </p:sp>
      <p:sp>
        <p:nvSpPr>
          <p:cNvPr id="168966" name="Oval 6">
            <a:extLst>
              <a:ext uri="{FF2B5EF4-FFF2-40B4-BE49-F238E27FC236}">
                <a16:creationId xmlns:a16="http://schemas.microsoft.com/office/drawing/2014/main" id="{2FEF36F6-EADA-4E29-8B25-32822154F6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2971800"/>
            <a:ext cx="2895600" cy="609600"/>
          </a:xfrm>
          <a:prstGeom prst="ellipse">
            <a:avLst/>
          </a:prstGeom>
          <a:noFill/>
          <a:ln w="5715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endParaRPr lang="sr-Latn-BA" altLang="en-US"/>
          </a:p>
        </p:txBody>
      </p:sp>
    </p:spTree>
    <p:extLst>
      <p:ext uri="{BB962C8B-B14F-4D97-AF65-F5344CB8AC3E}">
        <p14:creationId xmlns:p14="http://schemas.microsoft.com/office/powerpoint/2010/main" val="2662872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1689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8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" dur="500"/>
                                        <p:tgtEl>
                                          <p:spTgt spid="1689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8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8965" grpId="0" animBg="1"/>
      <p:bldP spid="168965" grpId="1" animBg="1"/>
      <p:bldP spid="168966" grpId="0" animBg="1"/>
      <p:bldP spid="168966" grpId="1" animBg="1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9" name="Rectangle 3">
            <a:extLst>
              <a:ext uri="{FF2B5EF4-FFF2-40B4-BE49-F238E27FC236}">
                <a16:creationId xmlns:a16="http://schemas.microsoft.com/office/drawing/2014/main" id="{5FAC456E-0913-4925-AF3C-725FA8FB8B5D}"/>
              </a:ext>
            </a:extLst>
          </p:cNvPr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533400"/>
            <a:ext cx="3048000" cy="60960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US" sz="2400" dirty="0">
                <a:effectLst/>
              </a:rPr>
              <a:t>Sa </a:t>
            </a:r>
            <a:r>
              <a:rPr lang="en-US" sz="2400" dirty="0" err="1">
                <a:effectLst/>
              </a:rPr>
              <a:t>pomeranjem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Zemlje</a:t>
            </a:r>
            <a:r>
              <a:rPr lang="en-US" sz="2400" dirty="0">
                <a:effectLst/>
              </a:rPr>
              <a:t> 2 </a:t>
            </a:r>
            <a:r>
              <a:rPr lang="en-US" sz="2400" dirty="0" err="1">
                <a:effectLst/>
              </a:rPr>
              <a:t>iz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tačke</a:t>
            </a:r>
            <a:r>
              <a:rPr lang="en-US" sz="2400" dirty="0">
                <a:effectLst/>
              </a:rPr>
              <a:t> </a:t>
            </a:r>
            <a:r>
              <a:rPr lang="en-US" sz="2400" i="1" dirty="0">
                <a:effectLst/>
              </a:rPr>
              <a:t>A’ </a:t>
            </a:r>
            <a:r>
              <a:rPr lang="en-US" sz="2400" dirty="0">
                <a:effectLst/>
              </a:rPr>
              <a:t>u </a:t>
            </a:r>
            <a:r>
              <a:rPr lang="en-US" sz="2400" dirty="0" err="1">
                <a:effectLst/>
              </a:rPr>
              <a:t>tačku</a:t>
            </a:r>
            <a:r>
              <a:rPr lang="en-US" sz="2400" dirty="0">
                <a:effectLst/>
              </a:rPr>
              <a:t> </a:t>
            </a:r>
            <a:r>
              <a:rPr lang="en-US" sz="2400" i="1" dirty="0">
                <a:effectLst/>
              </a:rPr>
              <a:t>B’ </a:t>
            </a:r>
            <a:endParaRPr lang="sr-Latn-CS" sz="2400" i="1" dirty="0">
              <a:effectLst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n-US" sz="2400" dirty="0">
                <a:effectLst/>
              </a:rPr>
              <a:t>(</a:t>
            </a:r>
            <a:r>
              <a:rPr lang="en-US" sz="2400" dirty="0" err="1">
                <a:effectLst/>
              </a:rPr>
              <a:t>tj</a:t>
            </a:r>
            <a:r>
              <a:rPr lang="en-US" sz="2400" dirty="0">
                <a:effectLst/>
              </a:rPr>
              <a:t>., </a:t>
            </a:r>
            <a:r>
              <a:rPr lang="en-US" sz="2400" dirty="0" err="1">
                <a:effectLst/>
              </a:rPr>
              <a:t>ona</a:t>
            </a:r>
            <a:r>
              <a:rPr lang="sr-Latn-CS" sz="2400" dirty="0">
                <a:effectLst/>
              </a:rPr>
              <a:t> </a:t>
            </a:r>
            <a:r>
              <a:rPr lang="en-US" sz="2400" dirty="0">
                <a:effectLst/>
              </a:rPr>
              <a:t>se </a:t>
            </a:r>
            <a:r>
              <a:rPr lang="en-US" sz="2400" dirty="0" err="1">
                <a:effectLst/>
              </a:rPr>
              <a:t>specijalizuje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za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proizvodnju</a:t>
            </a:r>
            <a:r>
              <a:rPr lang="en-US" sz="2400" dirty="0">
                <a:effectLst/>
              </a:rPr>
              <a:t> Y, </a:t>
            </a:r>
            <a:r>
              <a:rPr lang="en-US" sz="2400" dirty="0" err="1">
                <a:effectLst/>
              </a:rPr>
              <a:t>proizvoda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za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koji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ima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komparativnu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prednost</a:t>
            </a:r>
            <a:r>
              <a:rPr lang="en-US" sz="2400" dirty="0">
                <a:effectLst/>
              </a:rPr>
              <a:t>) </a:t>
            </a:r>
            <a:endParaRPr lang="sr-Latn-CS" sz="2400" dirty="0">
              <a:effectLst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n-US" sz="2400" dirty="0" err="1">
                <a:effectLst/>
              </a:rPr>
              <a:t>objasnite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zašto</a:t>
            </a:r>
            <a:r>
              <a:rPr lang="sr-Latn-CS" sz="2400" dirty="0">
                <a:effectLst/>
              </a:rPr>
              <a:t> </a:t>
            </a:r>
            <a:r>
              <a:rPr lang="en-US" sz="2400" dirty="0" err="1">
                <a:effectLst/>
              </a:rPr>
              <a:t>njena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stopa</a:t>
            </a:r>
            <a:r>
              <a:rPr lang="en-US" sz="2400" dirty="0">
                <a:effectLst/>
              </a:rPr>
              <a:t> </a:t>
            </a:r>
            <a:r>
              <a:rPr lang="en-US" sz="2400" i="1" dirty="0">
                <a:effectLst/>
              </a:rPr>
              <a:t>K/R </a:t>
            </a:r>
            <a:r>
              <a:rPr lang="en-US" sz="2400" i="1" dirty="0" err="1">
                <a:effectLst/>
              </a:rPr>
              <a:t>opada</a:t>
            </a:r>
            <a:r>
              <a:rPr lang="en-US" sz="2400" i="1" dirty="0">
                <a:effectLst/>
              </a:rPr>
              <a:t> </a:t>
            </a:r>
            <a:r>
              <a:rPr lang="en-US" sz="2400" u="sng" dirty="0" err="1">
                <a:effectLst/>
              </a:rPr>
              <a:t>i</a:t>
            </a:r>
            <a:r>
              <a:rPr lang="en-US" sz="2400" u="sng" dirty="0">
                <a:effectLst/>
              </a:rPr>
              <a:t> u </a:t>
            </a:r>
            <a:r>
              <a:rPr lang="en-US" sz="2400" u="sng" dirty="0" err="1">
                <a:effectLst/>
              </a:rPr>
              <a:t>proizvodnji</a:t>
            </a:r>
            <a:r>
              <a:rPr lang="en-US" sz="2400" u="sng" dirty="0">
                <a:effectLst/>
              </a:rPr>
              <a:t> X </a:t>
            </a:r>
            <a:r>
              <a:rPr lang="en-US" sz="2400" u="sng" dirty="0" err="1">
                <a:effectLst/>
              </a:rPr>
              <a:t>i</a:t>
            </a:r>
            <a:r>
              <a:rPr lang="en-US" sz="2400" u="sng" dirty="0">
                <a:effectLst/>
              </a:rPr>
              <a:t> u </a:t>
            </a:r>
            <a:r>
              <a:rPr lang="en-US" sz="2400" u="sng" dirty="0" err="1">
                <a:effectLst/>
              </a:rPr>
              <a:t>proizvodnji</a:t>
            </a:r>
            <a:r>
              <a:rPr lang="en-US" sz="2400" u="sng" dirty="0">
                <a:effectLst/>
              </a:rPr>
              <a:t> Y</a:t>
            </a:r>
            <a:r>
              <a:rPr lang="en-US" sz="2400" dirty="0">
                <a:effectLst/>
              </a:rPr>
              <a:t>. (</a:t>
            </a:r>
            <a:r>
              <a:rPr lang="en-US" sz="2400" dirty="0" err="1">
                <a:effectLst/>
              </a:rPr>
              <a:t>Ukoliko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niste</a:t>
            </a:r>
            <a:r>
              <a:rPr lang="en-US" sz="2400" dirty="0">
                <a:effectLst/>
              </a:rPr>
              <a:t> u </a:t>
            </a:r>
            <a:r>
              <a:rPr lang="en-US" sz="2400" dirty="0" err="1">
                <a:effectLst/>
              </a:rPr>
              <a:t>stanju</a:t>
            </a:r>
            <a:r>
              <a:rPr lang="en-US" sz="2400" dirty="0">
                <a:effectLst/>
              </a:rPr>
              <a:t>, </a:t>
            </a:r>
            <a:r>
              <a:rPr lang="en-US" sz="2400" dirty="0" err="1">
                <a:effectLst/>
              </a:rPr>
              <a:t>ponovo</a:t>
            </a:r>
            <a:endParaRPr lang="en-US" sz="2400" dirty="0">
              <a:effectLst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n-US" sz="2400" dirty="0" err="1">
                <a:effectLst/>
              </a:rPr>
              <a:t>pročitajte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Odeljak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A3.4</a:t>
            </a:r>
            <a:r>
              <a:rPr lang="en-US" sz="2400" dirty="0">
                <a:effectLst/>
              </a:rPr>
              <a:t>.)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sz="2400" dirty="0"/>
          </a:p>
        </p:txBody>
      </p:sp>
      <p:pic>
        <p:nvPicPr>
          <p:cNvPr id="54275" name="Picture 6">
            <a:extLst>
              <a:ext uri="{FF2B5EF4-FFF2-40B4-BE49-F238E27FC236}">
                <a16:creationId xmlns:a16="http://schemas.microsoft.com/office/drawing/2014/main" id="{F8210D31-282F-4654-BFE5-0C34129935A7}"/>
              </a:ext>
            </a:extLst>
          </p:cNvPr>
          <p:cNvPicPr>
            <a:picLocks noGrp="1" noChangeAspect="1" noChangeArrowheads="1"/>
          </p:cNvPicPr>
          <p:nvPr>
            <p:ph type="body"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24200" y="0"/>
            <a:ext cx="6019800" cy="66294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0000774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6CC9F-7184-4D9C-B50E-3D50232BF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BA" dirty="0"/>
              <a:t>zadaci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14731F-3B0C-47D8-A9BF-38C4D850F91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l-PL" dirty="0"/>
              <a:t>*nacrtajte krivu indiferentnosti zajednice koja je tangentna na skoro položeni deo konkavne granice proizvodnje.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B610709-EB5C-43CC-9D48-90787D183B6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eaLnBrk="1" hangingPunct="1">
              <a:defRPr/>
            </a:pPr>
            <a:endParaRPr lang="sr-Latn-BA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A414246A-C5EA-42B5-AF70-C7CF5383B0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31" t="34000" r="46484" b="17999"/>
          <a:stretch>
            <a:fillRect/>
          </a:stretch>
        </p:blipFill>
        <p:spPr bwMode="auto">
          <a:xfrm>
            <a:off x="4800600" y="2514600"/>
            <a:ext cx="3775075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1438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CEE1D34-19D2-4943-8D1C-FE1BBC05AC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sr-Latn-B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E3B40F-A911-4D0C-98E4-9130BD8079F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l-PL" sz="2400"/>
              <a:t>Nacrtajte </a:t>
            </a:r>
            <a:r>
              <a:rPr lang="sr-Latn-BA" sz="2400"/>
              <a:t>(različitu) krivu indiferentnosti </a:t>
            </a:r>
            <a:r>
              <a:rPr lang="pl-PL" sz="2400"/>
              <a:t>koja je tangenta na skoro okomiti deo </a:t>
            </a:r>
            <a:r>
              <a:rPr lang="sr-Latn-BA" sz="2400"/>
              <a:t>granice proizvodnje.</a:t>
            </a:r>
            <a:r>
              <a:rPr lang="it-IT" sz="2400"/>
              <a:t>,</a:t>
            </a:r>
            <a:endParaRPr lang="sr-Latn-BA" sz="2400"/>
          </a:p>
          <a:p>
            <a:pPr eaLnBrk="1" hangingPunct="1">
              <a:defRPr/>
            </a:pPr>
            <a:endParaRPr lang="sr-Latn-BA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BB1ADF6-A602-439F-8077-F77F70221DAB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44" t="34000" r="18359" b="22000"/>
          <a:stretch>
            <a:fillRect/>
          </a:stretch>
        </p:blipFill>
        <p:spPr>
          <a:xfrm>
            <a:off x="4953000" y="2362200"/>
            <a:ext cx="3827463" cy="33686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7525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62EBD-EDF9-488D-A1E0-E6AB79484B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BA" sz="2400" dirty="0"/>
              <a:t>Pokažite na </a:t>
            </a:r>
            <a:r>
              <a:rPr lang="pl-PL" sz="2400" dirty="0"/>
              <a:t>grafiku proces specijalizacije proizvodnje, količine kojima se trguje i dobitke od razmene</a:t>
            </a:r>
            <a:endParaRPr lang="sr-Latn-BA" sz="2400" dirty="0"/>
          </a:p>
        </p:txBody>
      </p:sp>
      <p:pic>
        <p:nvPicPr>
          <p:cNvPr id="33795" name="Picture 2">
            <a:extLst>
              <a:ext uri="{FF2B5EF4-FFF2-40B4-BE49-F238E27FC236}">
                <a16:creationId xmlns:a16="http://schemas.microsoft.com/office/drawing/2014/main" id="{B3D1CC57-ED1F-43FB-BF8A-4BAA0FA359F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52600" y="1981200"/>
            <a:ext cx="5289550" cy="43243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516FA327-0F47-4704-8ADB-45C6EDA59CB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191000" y="4495800"/>
            <a:ext cx="1981200" cy="762000"/>
          </a:xfrm>
          <a:prstGeom prst="straightConnector1">
            <a:avLst/>
          </a:prstGeom>
          <a:noFill/>
          <a:ln w="50800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E9A84E32-6E9A-441F-9821-4C90E3231B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3962400"/>
            <a:ext cx="1295400" cy="1447800"/>
          </a:xfrm>
          <a:prstGeom prst="rtTriangl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endParaRPr lang="sr-Latn-BA" altLang="en-US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52F32710-E3DC-473B-9869-C7053968BBDC}"/>
              </a:ext>
            </a:extLst>
          </p:cNvPr>
          <p:cNvCxnSpPr>
            <a:cxnSpLocks noChangeShapeType="1"/>
          </p:cNvCxnSpPr>
          <p:nvPr/>
        </p:nvCxnSpPr>
        <p:spPr bwMode="auto">
          <a:xfrm rot="5400000" flipH="1" flipV="1">
            <a:off x="4343400" y="3886200"/>
            <a:ext cx="533400" cy="533400"/>
          </a:xfrm>
          <a:prstGeom prst="straightConnector1">
            <a:avLst/>
          </a:prstGeom>
          <a:noFill/>
          <a:ln w="50800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206658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8" name="Rectangle 4">
            <a:extLst>
              <a:ext uri="{FF2B5EF4-FFF2-40B4-BE49-F238E27FC236}">
                <a16:creationId xmlns:a16="http://schemas.microsoft.com/office/drawing/2014/main" id="{BAC8A96E-8DC9-4BFE-9EF0-B437E81ABF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/>
              <a:t>Moguće pitanje - šta je na osama? </a:t>
            </a:r>
            <a:endParaRPr lang="en-US"/>
          </a:p>
        </p:txBody>
      </p:sp>
      <p:sp>
        <p:nvSpPr>
          <p:cNvPr id="62467" name="Rectangle 3">
            <a:extLst>
              <a:ext uri="{FF2B5EF4-FFF2-40B4-BE49-F238E27FC236}">
                <a16:creationId xmlns:a16="http://schemas.microsoft.com/office/drawing/2014/main" id="{BBD22B87-F1A2-4620-A740-2442E59D7968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2286000"/>
            <a:ext cx="4229100" cy="4114800"/>
          </a:xfrm>
        </p:spPr>
        <p:txBody>
          <a:bodyPr/>
          <a:lstStyle/>
          <a:p>
            <a:pPr eaLnBrk="1" hangingPunct="1">
              <a:defRPr/>
            </a:pPr>
            <a:r>
              <a:rPr lang="sr-Latn-CS" dirty="0">
                <a:effectLst/>
              </a:rPr>
              <a:t>Npr. u testu, nadjite grešku – </a:t>
            </a:r>
          </a:p>
          <a:p>
            <a:pPr lvl="1" eaLnBrk="1" hangingPunct="1">
              <a:defRPr/>
            </a:pPr>
            <a:r>
              <a:rPr lang="sr-Latn-CS" dirty="0">
                <a:effectLst/>
              </a:rPr>
              <a:t>Obe ose isto označene</a:t>
            </a:r>
          </a:p>
          <a:p>
            <a:pPr eaLnBrk="1" hangingPunct="1">
              <a:defRPr/>
            </a:pPr>
            <a:r>
              <a:rPr lang="sr-Latn-CS" dirty="0">
                <a:effectLst/>
              </a:rPr>
              <a:t>Nacrtajte konkavnu liniju proizvodnih mogućnosti</a:t>
            </a:r>
          </a:p>
          <a:p>
            <a:pPr eaLnBrk="1" hangingPunct="1">
              <a:defRPr/>
            </a:pPr>
            <a:r>
              <a:rPr lang="sr-Latn-CS" dirty="0">
                <a:effectLst/>
              </a:rPr>
              <a:t>Nacrtajte konveksnu</a:t>
            </a:r>
            <a:r>
              <a:rPr lang="en-GB" dirty="0">
                <a:effectLst/>
              </a:rPr>
              <a:t>…</a:t>
            </a:r>
            <a:endParaRPr lang="sr-Latn-CS" dirty="0">
              <a:effectLst/>
            </a:endParaRPr>
          </a:p>
          <a:p>
            <a:pPr eaLnBrk="1" hangingPunct="1">
              <a:defRPr/>
            </a:pPr>
            <a:r>
              <a:rPr lang="sr-Latn-CS" dirty="0">
                <a:effectLst/>
              </a:rPr>
              <a:t>Objasnite značenje</a:t>
            </a:r>
            <a:endParaRPr lang="en-US" dirty="0"/>
          </a:p>
        </p:txBody>
      </p:sp>
      <p:pic>
        <p:nvPicPr>
          <p:cNvPr id="34820" name="Picture 6">
            <a:extLst>
              <a:ext uri="{FF2B5EF4-FFF2-40B4-BE49-F238E27FC236}">
                <a16:creationId xmlns:a16="http://schemas.microsoft.com/office/drawing/2014/main" id="{298A6890-B4A6-4426-9925-CA7F1041F707}"/>
              </a:ext>
            </a:extLst>
          </p:cNvPr>
          <p:cNvPicPr>
            <a:picLocks noGrp="1" noChangeAspect="1" noChangeArrowheads="1"/>
          </p:cNvPicPr>
          <p:nvPr>
            <p:ph type="body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286" r="39400"/>
          <a:stretch>
            <a:fillRect/>
          </a:stretch>
        </p:blipFill>
        <p:spPr>
          <a:xfrm>
            <a:off x="4800600" y="3476625"/>
            <a:ext cx="4114800" cy="21859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073DB2C-3FD3-4754-84DC-ACA1D32268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4953000"/>
            <a:ext cx="304800" cy="3810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endParaRPr lang="sr-Latn-BA" altLang="en-US"/>
          </a:p>
        </p:txBody>
      </p:sp>
    </p:spTree>
    <p:extLst>
      <p:ext uri="{BB962C8B-B14F-4D97-AF65-F5344CB8AC3E}">
        <p14:creationId xmlns:p14="http://schemas.microsoft.com/office/powerpoint/2010/main" val="683378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8" name="Rectangle 4">
            <a:extLst>
              <a:ext uri="{FF2B5EF4-FFF2-40B4-BE49-F238E27FC236}">
                <a16:creationId xmlns:a16="http://schemas.microsoft.com/office/drawing/2014/main" id="{BFF42988-2516-4309-B392-CAD28E6914D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/>
              <a:t>zadatak</a:t>
            </a:r>
            <a:endParaRPr lang="en-US"/>
          </a:p>
        </p:txBody>
      </p:sp>
      <p:sp>
        <p:nvSpPr>
          <p:cNvPr id="139267" name="Rectangle 3">
            <a:extLst>
              <a:ext uri="{FF2B5EF4-FFF2-40B4-BE49-F238E27FC236}">
                <a16:creationId xmlns:a16="http://schemas.microsoft.com/office/drawing/2014/main" id="{252A68A8-CB5B-4373-8CE1-3FF0854A8FE2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066800" y="2895600"/>
            <a:ext cx="3962400" cy="3200400"/>
          </a:xfrm>
        </p:spPr>
        <p:txBody>
          <a:bodyPr/>
          <a:lstStyle/>
          <a:p>
            <a:pPr marL="609600" indent="-609600" eaLnBrk="1" hangingPunct="1">
              <a:lnSpc>
                <a:spcPct val="80000"/>
              </a:lnSpc>
              <a:defRPr/>
            </a:pPr>
            <a:endParaRPr lang="sr-Latn-CS" sz="2400"/>
          </a:p>
          <a:p>
            <a:pPr marL="609600" indent="-609600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sr-Latn-CS" sz="2400"/>
              <a:t>Konkavna granica proizvodnje ukazuje da  važe rastući troškovi u proizvodnji</a:t>
            </a:r>
          </a:p>
          <a:p>
            <a:pPr marL="609600" indent="-609600" eaLnBrk="1" hangingPunct="1">
              <a:lnSpc>
                <a:spcPct val="80000"/>
              </a:lnSpc>
              <a:defRPr/>
            </a:pPr>
            <a:r>
              <a:rPr lang="sr-Latn-CS" sz="2400"/>
              <a:t>Samo robe X</a:t>
            </a:r>
          </a:p>
          <a:p>
            <a:pPr marL="609600" indent="-609600" eaLnBrk="1" hangingPunct="1">
              <a:lnSpc>
                <a:spcPct val="80000"/>
              </a:lnSpc>
              <a:defRPr/>
            </a:pPr>
            <a:r>
              <a:rPr lang="sr-Latn-CS" sz="2400"/>
              <a:t>Samo robe Y</a:t>
            </a:r>
            <a:r>
              <a:rPr lang="en-US" sz="2400"/>
              <a:t>. </a:t>
            </a:r>
            <a:endParaRPr lang="sr-Latn-CS" sz="2400"/>
          </a:p>
          <a:p>
            <a:pPr marL="609600" indent="-609600" eaLnBrk="1" hangingPunct="1">
              <a:lnSpc>
                <a:spcPct val="80000"/>
              </a:lnSpc>
              <a:defRPr/>
            </a:pPr>
            <a:r>
              <a:rPr lang="sr-Latn-CS" sz="2400"/>
              <a:t>Obe robe</a:t>
            </a:r>
          </a:p>
          <a:p>
            <a:pPr marL="609600" indent="-609600" eaLnBrk="1" hangingPunct="1">
              <a:lnSpc>
                <a:spcPct val="80000"/>
              </a:lnSpc>
              <a:defRPr/>
            </a:pPr>
            <a:r>
              <a:rPr lang="sr-Latn-CS" sz="2400"/>
              <a:t>Nijedne robe</a:t>
            </a:r>
            <a:endParaRPr lang="en-US" sz="2400"/>
          </a:p>
        </p:txBody>
      </p:sp>
      <p:pic>
        <p:nvPicPr>
          <p:cNvPr id="35844" name="Picture 7">
            <a:extLst>
              <a:ext uri="{FF2B5EF4-FFF2-40B4-BE49-F238E27FC236}">
                <a16:creationId xmlns:a16="http://schemas.microsoft.com/office/drawing/2014/main" id="{6014CBE5-970A-4461-BB1C-F634B768E453}"/>
              </a:ext>
            </a:extLst>
          </p:cNvPr>
          <p:cNvPicPr preferRelativeResize="0"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978"/>
          <a:stretch>
            <a:fillRect/>
          </a:stretch>
        </p:blipFill>
        <p:spPr>
          <a:xfrm>
            <a:off x="5562600" y="381000"/>
            <a:ext cx="2032000" cy="22717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9272" name="Rectangle 8">
            <a:extLst>
              <a:ext uri="{FF2B5EF4-FFF2-40B4-BE49-F238E27FC236}">
                <a16:creationId xmlns:a16="http://schemas.microsoft.com/office/drawing/2014/main" id="{9BA48717-C2BA-4C29-8B0B-9E6D4A8F82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2450" y="-228600"/>
            <a:ext cx="478155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endParaRPr lang="sr-Latn-CS" sz="1600" b="1" u="none"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</p:txBody>
      </p:sp>
      <p:grpSp>
        <p:nvGrpSpPr>
          <p:cNvPr id="35846" name="Group 14">
            <a:extLst>
              <a:ext uri="{FF2B5EF4-FFF2-40B4-BE49-F238E27FC236}">
                <a16:creationId xmlns:a16="http://schemas.microsoft.com/office/drawing/2014/main" id="{B4C47876-1FEC-4FA8-B7EE-99F92F56A7C5}"/>
              </a:ext>
            </a:extLst>
          </p:cNvPr>
          <p:cNvGrpSpPr>
            <a:grpSpLocks/>
          </p:cNvGrpSpPr>
          <p:nvPr/>
        </p:nvGrpSpPr>
        <p:grpSpPr bwMode="auto">
          <a:xfrm>
            <a:off x="914400" y="381000"/>
            <a:ext cx="3124200" cy="2209800"/>
            <a:chOff x="3120" y="1488"/>
            <a:chExt cx="2496" cy="1635"/>
          </a:xfrm>
        </p:grpSpPr>
        <p:grpSp>
          <p:nvGrpSpPr>
            <p:cNvPr id="35848" name="Group 15">
              <a:extLst>
                <a:ext uri="{FF2B5EF4-FFF2-40B4-BE49-F238E27FC236}">
                  <a16:creationId xmlns:a16="http://schemas.microsoft.com/office/drawing/2014/main" id="{B62C8D1E-45AB-42DD-BC14-927681C0EF8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20" y="1488"/>
              <a:ext cx="2496" cy="1635"/>
              <a:chOff x="2832" y="1344"/>
              <a:chExt cx="2928" cy="1635"/>
            </a:xfrm>
          </p:grpSpPr>
          <p:pic>
            <p:nvPicPr>
              <p:cNvPr id="35853" name="Picture 16">
                <a:extLst>
                  <a:ext uri="{FF2B5EF4-FFF2-40B4-BE49-F238E27FC236}">
                    <a16:creationId xmlns:a16="http://schemas.microsoft.com/office/drawing/2014/main" id="{1BB6A37D-1F5E-405B-BCBB-226F8B16160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35286" r="39400"/>
              <a:stretch>
                <a:fillRect/>
              </a:stretch>
            </p:blipFill>
            <p:spPr bwMode="auto">
              <a:xfrm>
                <a:off x="2832" y="1344"/>
                <a:ext cx="2928" cy="16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5854" name="Oval 17">
                <a:extLst>
                  <a:ext uri="{FF2B5EF4-FFF2-40B4-BE49-F238E27FC236}">
                    <a16:creationId xmlns:a16="http://schemas.microsoft.com/office/drawing/2014/main" id="{5536B3E0-2C30-4AF7-AC6D-4E033A154F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40" y="1728"/>
                <a:ext cx="288" cy="192"/>
              </a:xfrm>
              <a:prstGeom prst="ellips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u="sng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1pPr>
                <a:lvl2pPr marL="742950" indent="-285750">
                  <a:defRPr u="sng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2pPr>
                <a:lvl3pPr marL="1143000" indent="-228600">
                  <a:defRPr u="sng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3pPr>
                <a:lvl4pPr marL="1600200" indent="-228600">
                  <a:defRPr u="sng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4pPr>
                <a:lvl5pPr marL="2057400" indent="-228600">
                  <a:defRPr u="sng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u="sng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u="sng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u="sng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u="sng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9pPr>
              </a:lstStyle>
              <a:p>
                <a:endParaRPr lang="sr-Latn-BA" altLang="en-US"/>
              </a:p>
            </p:txBody>
          </p:sp>
        </p:grpSp>
        <p:sp>
          <p:nvSpPr>
            <p:cNvPr id="35849" name="Line 18">
              <a:extLst>
                <a:ext uri="{FF2B5EF4-FFF2-40B4-BE49-F238E27FC236}">
                  <a16:creationId xmlns:a16="http://schemas.microsoft.com/office/drawing/2014/main" id="{F83CBD70-A44D-4221-ADFD-2812CFA4F0D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752" y="2592"/>
              <a:ext cx="240" cy="0"/>
            </a:xfrm>
            <a:prstGeom prst="line">
              <a:avLst/>
            </a:prstGeom>
            <a:noFill/>
            <a:ln w="57150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5850" name="Line 19">
              <a:extLst>
                <a:ext uri="{FF2B5EF4-FFF2-40B4-BE49-F238E27FC236}">
                  <a16:creationId xmlns:a16="http://schemas.microsoft.com/office/drawing/2014/main" id="{DDB48798-9513-43B6-B477-FBAC26A9D22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752" y="2400"/>
              <a:ext cx="0" cy="192"/>
            </a:xfrm>
            <a:prstGeom prst="line">
              <a:avLst/>
            </a:prstGeom>
            <a:noFill/>
            <a:ln w="57150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5851" name="Line 20">
              <a:extLst>
                <a:ext uri="{FF2B5EF4-FFF2-40B4-BE49-F238E27FC236}">
                  <a16:creationId xmlns:a16="http://schemas.microsoft.com/office/drawing/2014/main" id="{02CAAF28-EB56-4E68-BA92-57EE41A991B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04" y="2064"/>
              <a:ext cx="624" cy="0"/>
            </a:xfrm>
            <a:prstGeom prst="line">
              <a:avLst/>
            </a:prstGeom>
            <a:noFill/>
            <a:ln w="57150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5852" name="Line 21">
              <a:extLst>
                <a:ext uri="{FF2B5EF4-FFF2-40B4-BE49-F238E27FC236}">
                  <a16:creationId xmlns:a16="http://schemas.microsoft.com/office/drawing/2014/main" id="{A35C8879-99C5-40D4-9AA7-149D2C34129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504" y="1920"/>
              <a:ext cx="0" cy="144"/>
            </a:xfrm>
            <a:prstGeom prst="line">
              <a:avLst/>
            </a:prstGeom>
            <a:noFill/>
            <a:ln w="57150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39286" name="Rectangle 22">
            <a:extLst>
              <a:ext uri="{FF2B5EF4-FFF2-40B4-BE49-F238E27FC236}">
                <a16:creationId xmlns:a16="http://schemas.microsoft.com/office/drawing/2014/main" id="{BBE75640-1FCD-4ABB-BF90-D918E54A46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5257800"/>
            <a:ext cx="3200400" cy="381000"/>
          </a:xfrm>
          <a:prstGeom prst="rect">
            <a:avLst/>
          </a:prstGeom>
          <a:solidFill>
            <a:schemeClr val="accent1">
              <a:alpha val="52156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endParaRPr lang="sr-Latn-BA" altLang="en-US"/>
          </a:p>
        </p:txBody>
      </p:sp>
    </p:spTree>
    <p:extLst>
      <p:ext uri="{BB962C8B-B14F-4D97-AF65-F5344CB8AC3E}">
        <p14:creationId xmlns:p14="http://schemas.microsoft.com/office/powerpoint/2010/main" val="663260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286" grpId="0" animBg="1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82F18353-999A-4374-A106-014F7D68868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14400" y="304800"/>
            <a:ext cx="8229600" cy="1431925"/>
          </a:xfrm>
        </p:spPr>
        <p:txBody>
          <a:bodyPr/>
          <a:lstStyle/>
          <a:p>
            <a:pPr eaLnBrk="1" hangingPunct="1"/>
            <a:r>
              <a:rPr lang="en-US" altLang="en-US" sz="4000">
                <a:effectLst/>
                <a:latin typeface="Verdana" panose="020B0604030504040204" pitchFamily="34" charset="0"/>
              </a:rPr>
              <a:t>kako dolazi do rastućih oportunitetnih troškova?</a:t>
            </a:r>
            <a:br>
              <a:rPr lang="en-US" altLang="en-US" sz="4000" b="0">
                <a:effectLst/>
              </a:rPr>
            </a:br>
            <a:endParaRPr lang="en-US" altLang="en-US" sz="4000" b="0">
              <a:effectLst/>
            </a:endParaRPr>
          </a:p>
        </p:txBody>
      </p:sp>
      <p:sp>
        <p:nvSpPr>
          <p:cNvPr id="67587" name="Rectangle 3">
            <a:extLst>
              <a:ext uri="{FF2B5EF4-FFF2-40B4-BE49-F238E27FC236}">
                <a16:creationId xmlns:a16="http://schemas.microsoft.com/office/drawing/2014/main" id="{CA430A52-753A-4347-B86B-9063267B43B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66800" y="1981200"/>
            <a:ext cx="8077200" cy="4114800"/>
          </a:xfrm>
        </p:spPr>
        <p:txBody>
          <a:bodyPr/>
          <a:lstStyle/>
          <a:p>
            <a:pPr marL="609600" indent="-609600" eaLnBrk="1" hangingPunct="1">
              <a:defRPr/>
            </a:pPr>
            <a:endParaRPr lang="sr-Latn-CS">
              <a:effectLst/>
            </a:endParaRPr>
          </a:p>
          <a:p>
            <a:pPr marL="990600" lvl="1" indent="-533400" eaLnBrk="1" hangingPunct="1">
              <a:buFontTx/>
              <a:buAutoNum type="arabicParenBoth"/>
              <a:defRPr/>
            </a:pPr>
            <a:r>
              <a:rPr lang="sr-Latn-BA">
                <a:effectLst/>
              </a:rPr>
              <a:t>Zato što resursi </a:t>
            </a:r>
            <a:r>
              <a:rPr lang="en-US">
                <a:effectLst/>
              </a:rPr>
              <a:t>nisu homogeni </a:t>
            </a:r>
            <a:endParaRPr lang="sr-Latn-CS">
              <a:effectLst/>
            </a:endParaRPr>
          </a:p>
          <a:p>
            <a:pPr marL="990600" lvl="1" indent="-533400" eaLnBrk="1" hangingPunct="1">
              <a:buFontTx/>
              <a:buAutoNum type="arabicParenBoth"/>
              <a:defRPr/>
            </a:pPr>
            <a:r>
              <a:rPr lang="en-US">
                <a:effectLst/>
              </a:rPr>
              <a:t>ne upotrebljavaju se u </a:t>
            </a:r>
            <a:r>
              <a:rPr lang="en-US" i="1">
                <a:effectLst/>
              </a:rPr>
              <a:t>istim </a:t>
            </a:r>
            <a:r>
              <a:rPr lang="en-US">
                <a:effectLst/>
              </a:rPr>
              <a:t>proporcijama</a:t>
            </a:r>
            <a:endParaRPr lang="sr-Latn-CS">
              <a:effectLst/>
            </a:endParaRPr>
          </a:p>
          <a:p>
            <a:pPr marL="990600" lvl="1" indent="-533400" eaLnBrk="1" hangingPunct="1">
              <a:buFontTx/>
              <a:buAutoNum type="arabicParenBoth"/>
              <a:defRPr/>
            </a:pPr>
            <a:r>
              <a:rPr lang="sr-Latn-CS">
                <a:effectLst/>
              </a:rPr>
              <a:t> oba prethodna odgovori su tačna</a:t>
            </a:r>
          </a:p>
          <a:p>
            <a:pPr marL="990600" lvl="1" indent="-533400" eaLnBrk="1" hangingPunct="1">
              <a:buFontTx/>
              <a:buAutoNum type="arabicParenBoth"/>
              <a:defRPr/>
            </a:pPr>
            <a:r>
              <a:rPr lang="sr-Latn-CS">
                <a:effectLst/>
              </a:rPr>
              <a:t> ovde ništa nije tačno</a:t>
            </a:r>
            <a:endParaRPr lang="en-US">
              <a:effectLst/>
            </a:endParaRPr>
          </a:p>
          <a:p>
            <a:pPr marL="609600" indent="-609600" eaLnBrk="1" hangingPunct="1">
              <a:defRPr/>
            </a:pPr>
            <a:endParaRPr lang="en-US"/>
          </a:p>
        </p:txBody>
      </p:sp>
      <p:sp>
        <p:nvSpPr>
          <p:cNvPr id="6" name="Rectangle 22">
            <a:extLst>
              <a:ext uri="{FF2B5EF4-FFF2-40B4-BE49-F238E27FC236}">
                <a16:creationId xmlns:a16="http://schemas.microsoft.com/office/drawing/2014/main" id="{F6259F7E-575A-42BD-8719-6475436471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3657600"/>
            <a:ext cx="6477000" cy="457200"/>
          </a:xfrm>
          <a:prstGeom prst="rect">
            <a:avLst/>
          </a:prstGeom>
          <a:solidFill>
            <a:schemeClr val="accent1">
              <a:alpha val="52156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endParaRPr lang="sr-Latn-BA" altLang="en-US"/>
          </a:p>
        </p:txBody>
      </p:sp>
    </p:spTree>
    <p:extLst>
      <p:ext uri="{BB962C8B-B14F-4D97-AF65-F5344CB8AC3E}">
        <p14:creationId xmlns:p14="http://schemas.microsoft.com/office/powerpoint/2010/main" val="2736904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>
            <a:extLst>
              <a:ext uri="{FF2B5EF4-FFF2-40B4-BE49-F238E27FC236}">
                <a16:creationId xmlns:a16="http://schemas.microsoft.com/office/drawing/2014/main" id="{FC717A41-AD6D-4C10-8276-6851AA0690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/>
              <a:t>Kako mogu da se seku?</a:t>
            </a:r>
            <a:endParaRPr lang="en-US"/>
          </a:p>
        </p:txBody>
      </p:sp>
      <p:sp>
        <p:nvSpPr>
          <p:cNvPr id="82947" name="Rectangle 3">
            <a:extLst>
              <a:ext uri="{FF2B5EF4-FFF2-40B4-BE49-F238E27FC236}">
                <a16:creationId xmlns:a16="http://schemas.microsoft.com/office/drawing/2014/main" id="{39D1D8A1-9E36-4674-9FB1-7F8F9EA3324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defRPr/>
            </a:pPr>
            <a:endParaRPr lang="sr-Latn-CS"/>
          </a:p>
          <a:p>
            <a:pPr eaLnBrk="1" hangingPunct="1">
              <a:defRPr/>
            </a:pPr>
            <a:endParaRPr lang="sr-Latn-CS"/>
          </a:p>
          <a:p>
            <a:pPr eaLnBrk="1" hangingPunct="1">
              <a:defRPr/>
            </a:pPr>
            <a:endParaRPr lang="sr-Latn-CS"/>
          </a:p>
          <a:p>
            <a:pPr eaLnBrk="1" hangingPunct="1">
              <a:defRPr/>
            </a:pPr>
            <a:endParaRPr lang="sr-Latn-CS"/>
          </a:p>
          <a:p>
            <a:pPr eaLnBrk="1" hangingPunct="1">
              <a:defRPr/>
            </a:pPr>
            <a:endParaRPr lang="sr-Latn-CS"/>
          </a:p>
          <a:p>
            <a:pPr eaLnBrk="1" hangingPunct="1">
              <a:defRPr/>
            </a:pPr>
            <a:endParaRPr lang="sr-Latn-CS"/>
          </a:p>
          <a:p>
            <a:pPr eaLnBrk="1" hangingPunct="1">
              <a:defRPr/>
            </a:pPr>
            <a:endParaRPr lang="sr-Latn-CS"/>
          </a:p>
          <a:p>
            <a:pPr eaLnBrk="1" hangingPunct="1">
              <a:defRPr/>
            </a:pPr>
            <a:endParaRPr lang="en-US"/>
          </a:p>
        </p:txBody>
      </p:sp>
      <p:sp>
        <p:nvSpPr>
          <p:cNvPr id="82950" name="Rectangle 6">
            <a:extLst>
              <a:ext uri="{FF2B5EF4-FFF2-40B4-BE49-F238E27FC236}">
                <a16:creationId xmlns:a16="http://schemas.microsoft.com/office/drawing/2014/main" id="{8172928F-3C28-4C36-82F3-61AD55693B57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BA"/>
              <a:t>Na kojoj su liniji dobitnici?</a:t>
            </a:r>
          </a:p>
          <a:p>
            <a:pPr eaLnBrk="1" hangingPunct="1">
              <a:defRPr/>
            </a:pPr>
            <a:r>
              <a:rPr lang="sr-Latn-BA"/>
              <a:t>Kako se to ispravlja?</a:t>
            </a:r>
          </a:p>
          <a:p>
            <a:pPr lvl="1" eaLnBrk="1" hangingPunct="1">
              <a:buFontTx/>
              <a:buNone/>
              <a:defRPr/>
            </a:pPr>
            <a:endParaRPr lang="en-US"/>
          </a:p>
        </p:txBody>
      </p:sp>
      <p:pic>
        <p:nvPicPr>
          <p:cNvPr id="82948" name="Picture 4">
            <a:extLst>
              <a:ext uri="{FF2B5EF4-FFF2-40B4-BE49-F238E27FC236}">
                <a16:creationId xmlns:a16="http://schemas.microsoft.com/office/drawing/2014/main" id="{242BBB1B-C5D6-4FA6-B58D-67B68CDA216B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161"/>
          <a:stretch>
            <a:fillRect/>
          </a:stretch>
        </p:blipFill>
        <p:spPr bwMode="auto">
          <a:xfrm>
            <a:off x="990600" y="1905000"/>
            <a:ext cx="3903663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949" name="Arc 5">
            <a:extLst>
              <a:ext uri="{FF2B5EF4-FFF2-40B4-BE49-F238E27FC236}">
                <a16:creationId xmlns:a16="http://schemas.microsoft.com/office/drawing/2014/main" id="{0DC1677F-2E76-4E26-BC69-155AB826CBE4}"/>
              </a:ext>
            </a:extLst>
          </p:cNvPr>
          <p:cNvSpPr>
            <a:spLocks/>
          </p:cNvSpPr>
          <p:nvPr/>
        </p:nvSpPr>
        <p:spPr bwMode="auto">
          <a:xfrm rot="5400000" flipV="1">
            <a:off x="4018757" y="1124743"/>
            <a:ext cx="1181100" cy="3579813"/>
          </a:xfrm>
          <a:custGeom>
            <a:avLst/>
            <a:gdLst>
              <a:gd name="T0" fmla="*/ 0 w 20138"/>
              <a:gd name="T1" fmla="*/ 514404192 h 21600"/>
              <a:gd name="T2" fmla="*/ 2147483647 w 20138"/>
              <a:gd name="T3" fmla="*/ 2147483647 h 21600"/>
              <a:gd name="T4" fmla="*/ 445664434 w 20138"/>
              <a:gd name="T5" fmla="*/ 2147483647 h 21600"/>
              <a:gd name="T6" fmla="*/ 0 60000 65536"/>
              <a:gd name="T7" fmla="*/ 0 60000 65536"/>
              <a:gd name="T8" fmla="*/ 0 60000 65536"/>
              <a:gd name="T9" fmla="*/ 0 w 20138"/>
              <a:gd name="T10" fmla="*/ 0 h 21600"/>
              <a:gd name="T11" fmla="*/ 20138 w 20138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0138" h="21600" fill="none" extrusionOk="0">
                <a:moveTo>
                  <a:pt x="0" y="113"/>
                </a:moveTo>
                <a:cubicBezTo>
                  <a:pt x="733" y="37"/>
                  <a:pt x="1471" y="-1"/>
                  <a:pt x="2209" y="0"/>
                </a:cubicBezTo>
                <a:cubicBezTo>
                  <a:pt x="9403" y="0"/>
                  <a:pt x="16126" y="3582"/>
                  <a:pt x="20138" y="9554"/>
                </a:cubicBezTo>
              </a:path>
              <a:path w="20138" h="21600" stroke="0" extrusionOk="0">
                <a:moveTo>
                  <a:pt x="0" y="113"/>
                </a:moveTo>
                <a:cubicBezTo>
                  <a:pt x="733" y="37"/>
                  <a:pt x="1471" y="-1"/>
                  <a:pt x="2209" y="0"/>
                </a:cubicBezTo>
                <a:cubicBezTo>
                  <a:pt x="9403" y="0"/>
                  <a:pt x="16126" y="3582"/>
                  <a:pt x="20138" y="9554"/>
                </a:cubicBezTo>
                <a:lnTo>
                  <a:pt x="2209" y="21600"/>
                </a:lnTo>
                <a:close/>
              </a:path>
            </a:pathLst>
          </a:custGeom>
          <a:noFill/>
          <a:ln w="3810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270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2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2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29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29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50" grpId="0" build="p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>
            <a:extLst>
              <a:ext uri="{FF2B5EF4-FFF2-40B4-BE49-F238E27FC236}">
                <a16:creationId xmlns:a16="http://schemas.microsoft.com/office/drawing/2014/main" id="{7052FD07-88AC-4FFF-B83D-17C5361E6FA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/>
              <a:t>Šta je pogrešno</a:t>
            </a:r>
            <a:endParaRPr lang="en-US"/>
          </a:p>
        </p:txBody>
      </p:sp>
      <p:sp>
        <p:nvSpPr>
          <p:cNvPr id="157699" name="Rectangle 3">
            <a:extLst>
              <a:ext uri="{FF2B5EF4-FFF2-40B4-BE49-F238E27FC236}">
                <a16:creationId xmlns:a16="http://schemas.microsoft.com/office/drawing/2014/main" id="{34805DD2-238E-4930-ABD7-2F818A05326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endParaRPr lang="en-US"/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/>
              <a:t>a.</a:t>
            </a:r>
            <a:r>
              <a:rPr lang="sr-Latn-CS"/>
              <a:t>Dobit se može podeliti na dobit od specijalizacije i dobit od razmene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/>
              <a:t>b. </a:t>
            </a:r>
            <a:r>
              <a:rPr lang="sr-Latn-CS"/>
              <a:t>Dobit može nastati i bez specijalizacije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/>
              <a:t>c. </a:t>
            </a:r>
            <a:r>
              <a:rPr lang="sr-Latn-CS"/>
              <a:t>Dobit od specijalizacije može nastati i bez razmene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/>
              <a:t>d. </a:t>
            </a:r>
            <a:r>
              <a:rPr lang="sr-Latn-CS"/>
              <a:t>Ništa od ovoga nije tačno</a:t>
            </a:r>
            <a:endParaRPr lang="en-US"/>
          </a:p>
        </p:txBody>
      </p:sp>
      <p:sp>
        <p:nvSpPr>
          <p:cNvPr id="157700" name="Rectangle 4">
            <a:extLst>
              <a:ext uri="{FF2B5EF4-FFF2-40B4-BE49-F238E27FC236}">
                <a16:creationId xmlns:a16="http://schemas.microsoft.com/office/drawing/2014/main" id="{475FB954-036B-458A-A534-8B77C346AE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4267200"/>
            <a:ext cx="7848600" cy="1066800"/>
          </a:xfrm>
          <a:prstGeom prst="rect">
            <a:avLst/>
          </a:prstGeom>
          <a:solidFill>
            <a:schemeClr val="accent1">
              <a:alpha val="52156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endParaRPr lang="sr-Latn-BA" altLang="en-US"/>
          </a:p>
        </p:txBody>
      </p:sp>
    </p:spTree>
    <p:extLst>
      <p:ext uri="{BB962C8B-B14F-4D97-AF65-F5344CB8AC3E}">
        <p14:creationId xmlns:p14="http://schemas.microsoft.com/office/powerpoint/2010/main" val="2858872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700" grpId="0" animBg="1"/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4">
            <a:extLst>
              <a:ext uri="{FF2B5EF4-FFF2-40B4-BE49-F238E27FC236}">
                <a16:creationId xmlns:a16="http://schemas.microsoft.com/office/drawing/2014/main" id="{91073112-ADA6-437B-8D5C-A902186B74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304800"/>
            <a:ext cx="7848600" cy="143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en-US" altLang="en-US" sz="4000" b="1" u="none">
                <a:solidFill>
                  <a:schemeClr val="tx2"/>
                </a:solidFill>
                <a:latin typeface="Tahoma" panose="020B0604030504040204" pitchFamily="34" charset="0"/>
              </a:rPr>
              <a:t>Dobici od razmene </a:t>
            </a:r>
            <a:r>
              <a:rPr lang="sr-Latn-CS" altLang="en-US" sz="4000" b="1" u="none">
                <a:solidFill>
                  <a:schemeClr val="tx2"/>
                </a:solidFill>
                <a:latin typeface="Tahoma" panose="020B0604030504040204" pitchFamily="34" charset="0"/>
              </a:rPr>
              <a:t> (AT) </a:t>
            </a:r>
            <a:r>
              <a:rPr lang="en-US" altLang="en-US" sz="4000" b="1" u="none">
                <a:solidFill>
                  <a:schemeClr val="tx2"/>
                </a:solidFill>
                <a:latin typeface="Tahoma" panose="020B0604030504040204" pitchFamily="34" charset="0"/>
              </a:rPr>
              <a:t>i dobici od specijalizacije</a:t>
            </a:r>
            <a:r>
              <a:rPr lang="sr-Latn-CS" altLang="en-US" sz="4000" b="1" u="none">
                <a:solidFill>
                  <a:schemeClr val="tx2"/>
                </a:solidFill>
                <a:latin typeface="Tahoma" panose="020B0604030504040204" pitchFamily="34" charset="0"/>
              </a:rPr>
              <a:t> </a:t>
            </a:r>
            <a:r>
              <a:rPr lang="sr-Latn-CS" altLang="en-US" sz="4000" u="none">
                <a:solidFill>
                  <a:schemeClr val="tx2"/>
                </a:solidFill>
                <a:latin typeface="Tahoma" panose="020B0604030504040204" pitchFamily="34" charset="0"/>
              </a:rPr>
              <a:t>(TE)</a:t>
            </a:r>
            <a:endParaRPr lang="en-US" altLang="en-US" sz="4000" u="none">
              <a:solidFill>
                <a:schemeClr val="tx2"/>
              </a:solidFill>
              <a:latin typeface="Tahoma" panose="020B0604030504040204" pitchFamily="34" charset="0"/>
            </a:endParaRPr>
          </a:p>
        </p:txBody>
      </p:sp>
      <p:pic>
        <p:nvPicPr>
          <p:cNvPr id="39939" name="Picture 5">
            <a:extLst>
              <a:ext uri="{FF2B5EF4-FFF2-40B4-BE49-F238E27FC236}">
                <a16:creationId xmlns:a16="http://schemas.microsoft.com/office/drawing/2014/main" id="{34BAEA1B-6412-4B68-86AA-6D386CBA71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2971800"/>
            <a:ext cx="4648200" cy="272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0" name="Text Box 7">
            <a:extLst>
              <a:ext uri="{FF2B5EF4-FFF2-40B4-BE49-F238E27FC236}">
                <a16:creationId xmlns:a16="http://schemas.microsoft.com/office/drawing/2014/main" id="{559D7D62-853D-4A0E-A16A-A5C2D76407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2600" y="2025650"/>
            <a:ext cx="30480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r>
              <a:rPr lang="sr-Latn-CS" altLang="en-US" b="1"/>
              <a:t>AT - od razmene</a:t>
            </a:r>
          </a:p>
          <a:p>
            <a:r>
              <a:rPr lang="sr-Latn-CS" altLang="en-US" b="1"/>
              <a:t>TE – od specijalizacije</a:t>
            </a:r>
            <a:endParaRPr lang="en-US" altLang="en-US" b="1"/>
          </a:p>
        </p:txBody>
      </p:sp>
      <p:sp>
        <p:nvSpPr>
          <p:cNvPr id="163848" name="Line 8">
            <a:extLst>
              <a:ext uri="{FF2B5EF4-FFF2-40B4-BE49-F238E27FC236}">
                <a16:creationId xmlns:a16="http://schemas.microsoft.com/office/drawing/2014/main" id="{FB418047-0C13-4629-B0BC-C16975C660DA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096000" y="3962400"/>
            <a:ext cx="304800" cy="3810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9942" name="Line 9">
            <a:extLst>
              <a:ext uri="{FF2B5EF4-FFF2-40B4-BE49-F238E27FC236}">
                <a16:creationId xmlns:a16="http://schemas.microsoft.com/office/drawing/2014/main" id="{F9CAD9E2-8EB1-4813-8040-06DE42E3AA85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00" y="3962400"/>
            <a:ext cx="685800" cy="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9943" name="Rectangle 10">
            <a:extLst>
              <a:ext uri="{FF2B5EF4-FFF2-40B4-BE49-F238E27FC236}">
                <a16:creationId xmlns:a16="http://schemas.microsoft.com/office/drawing/2014/main" id="{A80E74A9-98EB-4904-A597-9954D4D0DD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2209800"/>
            <a:ext cx="36957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-457200" algn="l"/>
              </a:tabLs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tabLst>
                <a:tab pos="-457200" algn="l"/>
              </a:tabLs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tabLst>
                <a:tab pos="-457200" algn="l"/>
              </a:tabLs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tabLst>
                <a:tab pos="-457200" algn="l"/>
              </a:tabLs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tabLst>
                <a:tab pos="-457200" algn="l"/>
              </a:tabLs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-457200" algn="l"/>
              </a:tabLs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-457200" algn="l"/>
              </a:tabLs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-457200" algn="l"/>
              </a:tabLs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-457200" algn="l"/>
              </a:tabLs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</a:pPr>
            <a:r>
              <a:rPr lang="sr-Latn-CS" altLang="en-US" sz="2400" u="none">
                <a:latin typeface="Tahoma" panose="020B0604030504040204" pitchFamily="34" charset="0"/>
              </a:rPr>
              <a:t>Dobit od razmene  (AT)  uvek je</a:t>
            </a:r>
            <a:r>
              <a:rPr lang="en-US" altLang="en-US" sz="2400" u="none">
                <a:latin typeface="Tahoma" panose="020B0604030504040204" pitchFamily="34" charset="0"/>
              </a:rPr>
              <a:t>: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None/>
            </a:pPr>
            <a:r>
              <a:rPr lang="sr-Latn-CS" altLang="en-US" sz="2400" u="none">
                <a:latin typeface="Tahoma" panose="020B0604030504040204" pitchFamily="34" charset="0"/>
              </a:rPr>
              <a:t> </a:t>
            </a:r>
            <a:r>
              <a:rPr lang="en-US" altLang="en-US" sz="2400" u="none">
                <a:latin typeface="Tahoma" panose="020B0604030504040204" pitchFamily="34" charset="0"/>
              </a:rPr>
              <a:t>a. </a:t>
            </a:r>
            <a:r>
              <a:rPr lang="sr-Latn-CS" altLang="en-US" sz="2400" u="none">
                <a:latin typeface="Tahoma" panose="020B0604030504040204" pitchFamily="34" charset="0"/>
              </a:rPr>
              <a:t>Veća od TE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None/>
            </a:pPr>
            <a:r>
              <a:rPr lang="sr-Latn-CS" altLang="en-US" sz="2400" u="none">
                <a:latin typeface="Tahoma" panose="020B0604030504040204" pitchFamily="34" charset="0"/>
              </a:rPr>
              <a:t> </a:t>
            </a:r>
            <a:r>
              <a:rPr lang="en-US" altLang="en-US" sz="2400" u="none">
                <a:latin typeface="Tahoma" panose="020B0604030504040204" pitchFamily="34" charset="0"/>
              </a:rPr>
              <a:t>b. </a:t>
            </a:r>
            <a:r>
              <a:rPr lang="sr-Latn-CS" altLang="en-US" sz="2400" u="none">
                <a:latin typeface="Tahoma" panose="020B0604030504040204" pitchFamily="34" charset="0"/>
              </a:rPr>
              <a:t>Manja od TE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None/>
            </a:pPr>
            <a:r>
              <a:rPr lang="sr-Latn-CS" altLang="en-US" sz="2400" u="none">
                <a:latin typeface="Tahoma" panose="020B0604030504040204" pitchFamily="34" charset="0"/>
              </a:rPr>
              <a:t> </a:t>
            </a:r>
            <a:r>
              <a:rPr lang="en-US" altLang="en-US" sz="2400" u="none">
                <a:latin typeface="Tahoma" panose="020B0604030504040204" pitchFamily="34" charset="0"/>
              </a:rPr>
              <a:t>c. </a:t>
            </a:r>
            <a:r>
              <a:rPr lang="sr-Latn-CS" altLang="en-US" sz="2400" u="none">
                <a:latin typeface="Tahoma" panose="020B0604030504040204" pitchFamily="34" charset="0"/>
              </a:rPr>
              <a:t>Ista kao TE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None/>
            </a:pPr>
            <a:r>
              <a:rPr lang="sr-Latn-CS" altLang="en-US" sz="2400" u="none">
                <a:latin typeface="Tahoma" panose="020B0604030504040204" pitchFamily="34" charset="0"/>
              </a:rPr>
              <a:t> d. Ne možemo reći bez dotatnih informacija</a:t>
            </a:r>
            <a:endParaRPr lang="en-US" altLang="en-US" sz="2400" u="none">
              <a:latin typeface="Tahoma" panose="020B0604030504040204" pitchFamily="34" charset="0"/>
            </a:endParaRPr>
          </a:p>
        </p:txBody>
      </p:sp>
      <p:sp>
        <p:nvSpPr>
          <p:cNvPr id="163851" name="Rectangle 11">
            <a:extLst>
              <a:ext uri="{FF2B5EF4-FFF2-40B4-BE49-F238E27FC236}">
                <a16:creationId xmlns:a16="http://schemas.microsoft.com/office/drawing/2014/main" id="{D34383C0-157B-4851-92AA-4D3298CCE0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4114800"/>
            <a:ext cx="3352800" cy="914400"/>
          </a:xfrm>
          <a:prstGeom prst="rect">
            <a:avLst/>
          </a:prstGeom>
          <a:solidFill>
            <a:schemeClr val="accent1">
              <a:alpha val="52156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endParaRPr lang="sr-Latn-BA" altLang="en-US"/>
          </a:p>
        </p:txBody>
      </p:sp>
    </p:spTree>
    <p:extLst>
      <p:ext uri="{BB962C8B-B14F-4D97-AF65-F5344CB8AC3E}">
        <p14:creationId xmlns:p14="http://schemas.microsoft.com/office/powerpoint/2010/main" val="2678870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51" grpId="0" animBg="1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6F4218-9A05-463F-999A-D5ED0D5105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BA" dirty="0"/>
              <a:t>Šta NIJE razlog za rast oportunitetnih troškova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4CE34E-E95C-45B2-8C06-B37970B88B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a. </a:t>
            </a:r>
            <a:r>
              <a:rPr lang="sr-Latn-BA"/>
              <a:t>Tehnologije nisu iste</a:t>
            </a:r>
          </a:p>
          <a:p>
            <a:pPr eaLnBrk="1" hangingPunct="1">
              <a:defRPr/>
            </a:pPr>
            <a:r>
              <a:rPr lang="en-US"/>
              <a:t>b. </a:t>
            </a:r>
            <a:r>
              <a:rPr lang="sr-Latn-BA"/>
              <a:t>fakt</a:t>
            </a:r>
            <a:r>
              <a:rPr lang="en-US"/>
              <a:t>or</a:t>
            </a:r>
            <a:r>
              <a:rPr lang="sr-Latn-BA"/>
              <a:t>i</a:t>
            </a:r>
            <a:r>
              <a:rPr lang="en-US"/>
              <a:t> n</a:t>
            </a:r>
            <a:r>
              <a:rPr lang="sr-Latn-BA"/>
              <a:t>isu</a:t>
            </a:r>
            <a:r>
              <a:rPr lang="en-US"/>
              <a:t> homogen</a:t>
            </a:r>
            <a:r>
              <a:rPr lang="sr-Latn-BA"/>
              <a:t>i</a:t>
            </a:r>
          </a:p>
          <a:p>
            <a:pPr eaLnBrk="1" hangingPunct="1">
              <a:defRPr/>
            </a:pPr>
            <a:r>
              <a:rPr lang="en-US"/>
              <a:t>c. </a:t>
            </a:r>
            <a:r>
              <a:rPr lang="sr-Latn-BA"/>
              <a:t>Faktori se ne koriste u istim proporcijama</a:t>
            </a:r>
          </a:p>
          <a:p>
            <a:pPr eaLnBrk="1" hangingPunct="1">
              <a:defRPr/>
            </a:pPr>
            <a:r>
              <a:rPr lang="en-US"/>
              <a:t>d. </a:t>
            </a:r>
            <a:r>
              <a:rPr lang="sr-Latn-BA"/>
              <a:t>Pri rastu proizvodnje zemlja koristi sve manje pogodne resurse</a:t>
            </a:r>
          </a:p>
          <a:p>
            <a:pPr eaLnBrk="1" hangingPunct="1">
              <a:defRPr/>
            </a:pPr>
            <a:endParaRPr lang="sr-Latn-BA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BDD49C2-C5A4-4D1D-A2CC-AD997CFAEE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1981200"/>
            <a:ext cx="7848600" cy="533400"/>
          </a:xfrm>
          <a:prstGeom prst="rect">
            <a:avLst/>
          </a:prstGeom>
          <a:solidFill>
            <a:schemeClr val="accent1">
              <a:alpha val="52156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endParaRPr lang="sr-Latn-BA" altLang="en-US"/>
          </a:p>
        </p:txBody>
      </p:sp>
    </p:spTree>
    <p:extLst>
      <p:ext uri="{BB962C8B-B14F-4D97-AF65-F5344CB8AC3E}">
        <p14:creationId xmlns:p14="http://schemas.microsoft.com/office/powerpoint/2010/main" val="2390175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543EED-E57E-4762-BEE9-C066453E3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43011" name="Picture 2">
            <a:extLst>
              <a:ext uri="{FF2B5EF4-FFF2-40B4-BE49-F238E27FC236}">
                <a16:creationId xmlns:a16="http://schemas.microsoft.com/office/drawing/2014/main" id="{F6C090FB-BF80-4192-BD32-FD85D4BCEFE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55" t="38889" r="6296" b="31429"/>
          <a:stretch>
            <a:fillRect/>
          </a:stretch>
        </p:blipFill>
        <p:spPr>
          <a:xfrm>
            <a:off x="228600" y="2133600"/>
            <a:ext cx="8610600" cy="2590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9D60D8E-FDE9-4DB1-B452-08AADBB1808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000" t="53951" r="50000" b="29136"/>
          <a:stretch/>
        </p:blipFill>
        <p:spPr>
          <a:xfrm>
            <a:off x="228600" y="2590800"/>
            <a:ext cx="8229600" cy="1957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788680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A33B7C-A325-45CA-B9B0-008719F673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4800"/>
            <a:ext cx="7848600" cy="1431925"/>
          </a:xfrm>
        </p:spPr>
        <p:txBody>
          <a:bodyPr/>
          <a:lstStyle/>
          <a:p>
            <a:pPr eaLnBrk="1" hangingPunct="1">
              <a:defRPr/>
            </a:pPr>
            <a:r>
              <a:rPr lang="sr-Latn-BA" dirty="0"/>
              <a:t>Najveći autoritet  - Pol </a:t>
            </a:r>
            <a:r>
              <a:rPr lang="sr-Latn-BA" dirty="0" err="1"/>
              <a:t>Samjuelson</a:t>
            </a:r>
            <a:r>
              <a:rPr lang="sr-Latn-BA" dirty="0"/>
              <a:t>, ne veruje u to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74E31E-8C18-42D5-A506-FAEFFBB537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BA"/>
              <a:t>To je u Box-u 3.3</a:t>
            </a:r>
          </a:p>
          <a:p>
            <a:pPr eaLnBrk="1" hangingPunct="1">
              <a:defRPr/>
            </a:pPr>
            <a:r>
              <a:rPr lang="sr-Latn-BA"/>
              <a:t>Biće ispitno pitanje</a:t>
            </a:r>
          </a:p>
          <a:p>
            <a:pPr eaLnBrk="1" hangingPunct="1">
              <a:defRPr/>
            </a:pPr>
            <a:endParaRPr lang="sr-Latn-BA"/>
          </a:p>
          <a:p>
            <a:pPr eaLnBrk="1" hangingPunct="1">
              <a:defRPr/>
            </a:pPr>
            <a:r>
              <a:rPr lang="sr-Latn-BA"/>
              <a:t>Pol Semjuelson (</a:t>
            </a:r>
            <a:r>
              <a:rPr lang="sr-Latn-BA" i="1"/>
              <a:t>Paul Samuelson) (2004) veruje da današnja trgovina  može naneti štetu </a:t>
            </a:r>
            <a:r>
              <a:rPr lang="sr-Latn-BA"/>
              <a:t>Sjedinjenim Državama i ostalim bogatim zemljama.</a:t>
            </a:r>
            <a:r>
              <a:rPr lang="sr-Latn-BA" i="1"/>
              <a:t>)</a:t>
            </a:r>
            <a:endParaRPr lang="sr-Latn-BA"/>
          </a:p>
        </p:txBody>
      </p:sp>
    </p:spTree>
    <p:extLst>
      <p:ext uri="{BB962C8B-B14F-4D97-AF65-F5344CB8AC3E}">
        <p14:creationId xmlns:p14="http://schemas.microsoft.com/office/powerpoint/2010/main" val="2012831767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2">
            <a:extLst>
              <a:ext uri="{FF2B5EF4-FFF2-40B4-BE49-F238E27FC236}">
                <a16:creationId xmlns:a16="http://schemas.microsoft.com/office/drawing/2014/main" id="{2BD1E56A-C68C-40C4-8D95-56A4708298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/>
              <a:t>Studija slučaja 3-3</a:t>
            </a:r>
            <a:endParaRPr lang="en-US"/>
          </a:p>
        </p:txBody>
      </p:sp>
      <p:pic>
        <p:nvPicPr>
          <p:cNvPr id="17411" name="Picture 4">
            <a:extLst>
              <a:ext uri="{FF2B5EF4-FFF2-40B4-BE49-F238E27FC236}">
                <a16:creationId xmlns:a16="http://schemas.microsoft.com/office/drawing/2014/main" id="{024CDB3B-6C9F-4A86-A98D-BD22A9D5749C}"/>
              </a:ext>
            </a:extLst>
          </p:cNvPr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38200" y="2209800"/>
            <a:ext cx="8305800" cy="35290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5545488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>
            <a:extLst>
              <a:ext uri="{FF2B5EF4-FFF2-40B4-BE49-F238E27FC236}">
                <a16:creationId xmlns:a16="http://schemas.microsoft.com/office/drawing/2014/main" id="{16231CA3-8935-428E-BA95-61599D9A67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/>
              <a:t>Šta je to Samjuelson uradio</a:t>
            </a:r>
            <a:endParaRPr lang="en-US"/>
          </a:p>
        </p:txBody>
      </p:sp>
      <p:sp>
        <p:nvSpPr>
          <p:cNvPr id="149507" name="Rectangle 3">
            <a:extLst>
              <a:ext uri="{FF2B5EF4-FFF2-40B4-BE49-F238E27FC236}">
                <a16:creationId xmlns:a16="http://schemas.microsoft.com/office/drawing/2014/main" id="{F260B84A-61DA-4EAD-8375-A14EBCCEB9A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/>
              <a:t>Ko je Samjuelson?</a:t>
            </a:r>
          </a:p>
          <a:p>
            <a:pPr eaLnBrk="1" hangingPunct="1">
              <a:defRPr/>
            </a:pPr>
            <a:r>
              <a:rPr lang="sr-Latn-CS"/>
              <a:t>HOS - </a:t>
            </a:r>
            <a:r>
              <a:rPr lang="en-US"/>
              <a:t>Heckscher-Ohlin </a:t>
            </a:r>
            <a:r>
              <a:rPr lang="sr-Latn-CS"/>
              <a:t>Samuelsonova teorija</a:t>
            </a:r>
          </a:p>
          <a:p>
            <a:pPr eaLnBrk="1" hangingPunct="1">
              <a:defRPr/>
            </a:pPr>
            <a:r>
              <a:rPr lang="sr-Latn-CS"/>
              <a:t>Kako izgleda </a:t>
            </a:r>
            <a:endParaRPr lang="en-US"/>
          </a:p>
        </p:txBody>
      </p:sp>
      <p:pic>
        <p:nvPicPr>
          <p:cNvPr id="149508" name="Picture 4" descr="samuelson">
            <a:extLst>
              <a:ext uri="{FF2B5EF4-FFF2-40B4-BE49-F238E27FC236}">
                <a16:creationId xmlns:a16="http://schemas.microsoft.com/office/drawing/2014/main" id="{9E0A2C40-C336-4A43-BCF3-EEB93E7C3A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225" y="3581400"/>
            <a:ext cx="2879725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9509" name="Picture 5" descr="paul-samuelson1">
            <a:extLst>
              <a:ext uri="{FF2B5EF4-FFF2-40B4-BE49-F238E27FC236}">
                <a16:creationId xmlns:a16="http://schemas.microsoft.com/office/drawing/2014/main" id="{D19AC0F2-89AA-4671-84EB-2B74AB6F67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3581400"/>
            <a:ext cx="2338388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9511" name="Picture 7" descr="samuelson">
            <a:extLst>
              <a:ext uri="{FF2B5EF4-FFF2-40B4-BE49-F238E27FC236}">
                <a16:creationId xmlns:a16="http://schemas.microsoft.com/office/drawing/2014/main" id="{7EC427B8-A61F-4C22-9238-2D14A83FE3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4057650"/>
            <a:ext cx="3733800" cy="280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1444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>
            <a:extLst>
              <a:ext uri="{FF2B5EF4-FFF2-40B4-BE49-F238E27FC236}">
                <a16:creationId xmlns:a16="http://schemas.microsoft.com/office/drawing/2014/main" id="{5E080F5F-3611-4D21-B968-17356E3C480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/>
              <a:t>Journal of Economic Perspectives (2006) </a:t>
            </a:r>
            <a:endParaRPr lang="en-US"/>
          </a:p>
        </p:txBody>
      </p:sp>
      <p:sp>
        <p:nvSpPr>
          <p:cNvPr id="150531" name="Rectangle 3">
            <a:extLst>
              <a:ext uri="{FF2B5EF4-FFF2-40B4-BE49-F238E27FC236}">
                <a16:creationId xmlns:a16="http://schemas.microsoft.com/office/drawing/2014/main" id="{DFEF4CAF-F463-43FB-B515-2E07730A8D3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sr-Latn-CS" sz="2800"/>
              <a:t>Paul Samuelson javno se suprotstavio ekonomskom konsenzusu većine po pitanju dugoročnih koristi koje će imati američka privreda od svih oblika medjunarodne trgovine, uključujući</a:t>
            </a:r>
          </a:p>
          <a:p>
            <a:pPr eaLnBrk="1" hangingPunct="1">
              <a:lnSpc>
                <a:spcPct val="80000"/>
              </a:lnSpc>
              <a:defRPr/>
            </a:pPr>
            <a:endParaRPr lang="sr-Latn-CS" sz="2800"/>
          </a:p>
          <a:p>
            <a:pPr eaLnBrk="1" hangingPunct="1">
              <a:lnSpc>
                <a:spcPct val="80000"/>
              </a:lnSpc>
              <a:defRPr/>
            </a:pPr>
            <a:r>
              <a:rPr lang="sr-Latn-CS" sz="2800"/>
              <a:t>To je «</a:t>
            </a:r>
            <a:r>
              <a:rPr lang="sr-Latn-CS" sz="2800" i="1"/>
              <a:t>samo opšti zaključak</a:t>
            </a:r>
            <a:r>
              <a:rPr lang="sr-Latn-CS" sz="2800"/>
              <a:t>,» piše Samuelson. «koji je </a:t>
            </a:r>
            <a:r>
              <a:rPr lang="sr-Latn-CS" sz="2800" i="1"/>
              <a:t>je apsoultno pogrešan u pogledu nužnog viška dobitaka u odnosu na gubitke.»</a:t>
            </a:r>
            <a:r>
              <a:rPr lang="sr-Latn-CS" sz="2800"/>
              <a:t> </a:t>
            </a:r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1492105142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>
            <a:extLst>
              <a:ext uri="{FF2B5EF4-FFF2-40B4-BE49-F238E27FC236}">
                <a16:creationId xmlns:a16="http://schemas.microsoft.com/office/drawing/2014/main" id="{FB39174F-4FFF-4B16-B5CA-9A1339D5130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/>
              <a:t>On je ponudio tri slučaja trgovine</a:t>
            </a:r>
            <a:endParaRPr lang="en-US"/>
          </a:p>
        </p:txBody>
      </p:sp>
      <p:sp>
        <p:nvSpPr>
          <p:cNvPr id="151555" name="Rectangle 3">
            <a:extLst>
              <a:ext uri="{FF2B5EF4-FFF2-40B4-BE49-F238E27FC236}">
                <a16:creationId xmlns:a16="http://schemas.microsoft.com/office/drawing/2014/main" id="{B8D4B75D-0302-424D-8BC0-1D4C45D53AC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 dirty="0"/>
              <a:t>Analizirana su sledeća tri slučaja, na primeru SAD i Kine</a:t>
            </a:r>
          </a:p>
          <a:p>
            <a:pPr eaLnBrk="1" hangingPunct="1">
              <a:defRPr/>
            </a:pPr>
            <a:r>
              <a:rPr lang="sr-Latn-CS" u="sng" dirty="0"/>
              <a:t>Rikardov slučaj</a:t>
            </a:r>
          </a:p>
          <a:p>
            <a:pPr eaLnBrk="1" hangingPunct="1">
              <a:defRPr/>
            </a:pPr>
            <a:r>
              <a:rPr lang="sr-Latn-CS" u="sng" dirty="0"/>
              <a:t>Raste produktivnosti izvoznog dobra</a:t>
            </a:r>
          </a:p>
          <a:p>
            <a:pPr eaLnBrk="1" hangingPunct="1">
              <a:defRPr/>
            </a:pPr>
            <a:r>
              <a:rPr lang="sr-Latn-CS" u="sng" dirty="0"/>
              <a:t>Raste produktivnost uvoznog dobra</a:t>
            </a:r>
          </a:p>
        </p:txBody>
      </p:sp>
    </p:spTree>
    <p:extLst>
      <p:ext uri="{BB962C8B-B14F-4D97-AF65-F5344CB8AC3E}">
        <p14:creationId xmlns:p14="http://schemas.microsoft.com/office/powerpoint/2010/main" val="3964462789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>
            <a:extLst>
              <a:ext uri="{FF2B5EF4-FFF2-40B4-BE49-F238E27FC236}">
                <a16:creationId xmlns:a16="http://schemas.microsoft.com/office/drawing/2014/main" id="{A04E36AA-78B1-416E-9C07-19D3961EBBE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/>
              <a:t>Zadatak – nacrtajte ova tri slučaja</a:t>
            </a:r>
            <a:endParaRPr lang="en-US"/>
          </a:p>
        </p:txBody>
      </p:sp>
      <p:sp>
        <p:nvSpPr>
          <p:cNvPr id="153603" name="Rectangle 3">
            <a:extLst>
              <a:ext uri="{FF2B5EF4-FFF2-40B4-BE49-F238E27FC236}">
                <a16:creationId xmlns:a16="http://schemas.microsoft.com/office/drawing/2014/main" id="{55BB0242-B4B8-4B24-9880-1759587674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/>
              <a:t>Prvi – </a:t>
            </a:r>
          </a:p>
          <a:p>
            <a:pPr eaLnBrk="1" hangingPunct="1">
              <a:defRPr/>
            </a:pPr>
            <a:endParaRPr lang="sr-Latn-CS"/>
          </a:p>
          <a:p>
            <a:pPr eaLnBrk="1" hangingPunct="1">
              <a:defRPr/>
            </a:pPr>
            <a:endParaRPr lang="sr-Latn-CS"/>
          </a:p>
          <a:p>
            <a:pPr eaLnBrk="1" hangingPunct="1">
              <a:defRPr/>
            </a:pPr>
            <a:endParaRPr lang="sr-Latn-CS"/>
          </a:p>
          <a:p>
            <a:pPr eaLnBrk="1" hangingPunct="1">
              <a:defRPr/>
            </a:pPr>
            <a:r>
              <a:rPr lang="sr-Latn-CS"/>
              <a:t>Drugi –</a:t>
            </a:r>
          </a:p>
          <a:p>
            <a:pPr eaLnBrk="1" hangingPunct="1">
              <a:defRPr/>
            </a:pPr>
            <a:endParaRPr lang="sr-Latn-CS"/>
          </a:p>
          <a:p>
            <a:pPr eaLnBrk="1" hangingPunct="1">
              <a:defRPr/>
            </a:pPr>
            <a:r>
              <a:rPr lang="sr-Latn-CS"/>
              <a:t>Treći </a:t>
            </a:r>
            <a:endParaRPr lang="en-US"/>
          </a:p>
        </p:txBody>
      </p:sp>
      <p:grpSp>
        <p:nvGrpSpPr>
          <p:cNvPr id="21508" name="Group 4">
            <a:extLst>
              <a:ext uri="{FF2B5EF4-FFF2-40B4-BE49-F238E27FC236}">
                <a16:creationId xmlns:a16="http://schemas.microsoft.com/office/drawing/2014/main" id="{C883C7EF-0FC2-4079-AF0A-9772CE743DCC}"/>
              </a:ext>
            </a:extLst>
          </p:cNvPr>
          <p:cNvGrpSpPr>
            <a:grpSpLocks/>
          </p:cNvGrpSpPr>
          <p:nvPr/>
        </p:nvGrpSpPr>
        <p:grpSpPr bwMode="auto">
          <a:xfrm>
            <a:off x="3733800" y="1447800"/>
            <a:ext cx="3848100" cy="2286000"/>
            <a:chOff x="3336" y="1008"/>
            <a:chExt cx="2424" cy="1440"/>
          </a:xfrm>
        </p:grpSpPr>
        <p:pic>
          <p:nvPicPr>
            <p:cNvPr id="21516" name="Picture 5">
              <a:extLst>
                <a:ext uri="{FF2B5EF4-FFF2-40B4-BE49-F238E27FC236}">
                  <a16:creationId xmlns:a16="http://schemas.microsoft.com/office/drawing/2014/main" id="{210BA1E7-1A64-4133-9B0E-C0CF222B988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36" y="1264"/>
              <a:ext cx="2328" cy="1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606" name="Rectangle 6">
              <a:extLst>
                <a:ext uri="{FF2B5EF4-FFF2-40B4-BE49-F238E27FC236}">
                  <a16:creationId xmlns:a16="http://schemas.microsoft.com/office/drawing/2014/main" id="{E9C85880-55D7-47B1-A6D1-E432105279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1008"/>
              <a:ext cx="2016" cy="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marL="342900" indent="-342900" eaLnBrk="1" hangingPunct="1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None/>
                <a:defRPr/>
              </a:pPr>
              <a:r>
                <a:rPr lang="sr-Latn-CS" sz="1600" b="1" u="none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4. Dobit uz rastuće troškove</a:t>
              </a:r>
              <a:endParaRPr lang="en-US" sz="1600" b="1" u="none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endParaRPr>
            </a:p>
          </p:txBody>
        </p:sp>
      </p:grpSp>
      <p:grpSp>
        <p:nvGrpSpPr>
          <p:cNvPr id="21509" name="Group 7">
            <a:extLst>
              <a:ext uri="{FF2B5EF4-FFF2-40B4-BE49-F238E27FC236}">
                <a16:creationId xmlns:a16="http://schemas.microsoft.com/office/drawing/2014/main" id="{1CD4DC49-ACDD-433F-BC2F-88CCFDDF875A}"/>
              </a:ext>
            </a:extLst>
          </p:cNvPr>
          <p:cNvGrpSpPr>
            <a:grpSpLocks/>
          </p:cNvGrpSpPr>
          <p:nvPr/>
        </p:nvGrpSpPr>
        <p:grpSpPr bwMode="auto">
          <a:xfrm>
            <a:off x="3505200" y="3657600"/>
            <a:ext cx="3848100" cy="2286000"/>
            <a:chOff x="3336" y="1008"/>
            <a:chExt cx="2424" cy="1440"/>
          </a:xfrm>
        </p:grpSpPr>
        <p:pic>
          <p:nvPicPr>
            <p:cNvPr id="21514" name="Picture 8">
              <a:extLst>
                <a:ext uri="{FF2B5EF4-FFF2-40B4-BE49-F238E27FC236}">
                  <a16:creationId xmlns:a16="http://schemas.microsoft.com/office/drawing/2014/main" id="{29D30605-CF35-4CB8-A96C-4FA2C8F97FA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36" y="1264"/>
              <a:ext cx="2328" cy="1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609" name="Rectangle 9">
              <a:extLst>
                <a:ext uri="{FF2B5EF4-FFF2-40B4-BE49-F238E27FC236}">
                  <a16:creationId xmlns:a16="http://schemas.microsoft.com/office/drawing/2014/main" id="{5F80D40C-C7D0-435C-B2E2-DAD3FB03EF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1008"/>
              <a:ext cx="2016" cy="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marL="342900" indent="-342900" eaLnBrk="1" hangingPunct="1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None/>
                <a:defRPr/>
              </a:pPr>
              <a:r>
                <a:rPr lang="sr-Latn-CS" sz="1600" b="1" u="none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4. Dobit uz rastuće troškove</a:t>
              </a:r>
              <a:endParaRPr lang="en-US" sz="1600" b="1" u="none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endParaRPr>
            </a:p>
          </p:txBody>
        </p:sp>
      </p:grpSp>
      <p:sp>
        <p:nvSpPr>
          <p:cNvPr id="153611" name="Freeform 11">
            <a:extLst>
              <a:ext uri="{FF2B5EF4-FFF2-40B4-BE49-F238E27FC236}">
                <a16:creationId xmlns:a16="http://schemas.microsoft.com/office/drawing/2014/main" id="{01CF405E-7949-433A-B2F5-7979F2FB833D}"/>
              </a:ext>
            </a:extLst>
          </p:cNvPr>
          <p:cNvSpPr>
            <a:spLocks/>
          </p:cNvSpPr>
          <p:nvPr/>
        </p:nvSpPr>
        <p:spPr bwMode="auto">
          <a:xfrm>
            <a:off x="5638800" y="4114800"/>
            <a:ext cx="990600" cy="1676400"/>
          </a:xfrm>
          <a:custGeom>
            <a:avLst/>
            <a:gdLst>
              <a:gd name="T0" fmla="*/ 1572577282 w 624"/>
              <a:gd name="T1" fmla="*/ 2147483647 h 1056"/>
              <a:gd name="T2" fmla="*/ 1088707471 w 624"/>
              <a:gd name="T3" fmla="*/ 725804863 h 1056"/>
              <a:gd name="T4" fmla="*/ 0 w 624"/>
              <a:gd name="T5" fmla="*/ 0 h 1056"/>
              <a:gd name="T6" fmla="*/ 0 60000 65536"/>
              <a:gd name="T7" fmla="*/ 0 60000 65536"/>
              <a:gd name="T8" fmla="*/ 0 60000 65536"/>
              <a:gd name="T9" fmla="*/ 0 w 624"/>
              <a:gd name="T10" fmla="*/ 0 h 1056"/>
              <a:gd name="T11" fmla="*/ 624 w 624"/>
              <a:gd name="T12" fmla="*/ 1056 h 10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624" h="1056">
                <a:moveTo>
                  <a:pt x="624" y="1056"/>
                </a:moveTo>
                <a:cubicBezTo>
                  <a:pt x="580" y="760"/>
                  <a:pt x="536" y="464"/>
                  <a:pt x="432" y="288"/>
                </a:cubicBezTo>
                <a:cubicBezTo>
                  <a:pt x="328" y="112"/>
                  <a:pt x="72" y="40"/>
                  <a:pt x="0" y="0"/>
                </a:cubicBezTo>
              </a:path>
            </a:pathLst>
          </a:custGeom>
          <a:noFill/>
          <a:ln w="3810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53612" name="Freeform 12">
            <a:extLst>
              <a:ext uri="{FF2B5EF4-FFF2-40B4-BE49-F238E27FC236}">
                <a16:creationId xmlns:a16="http://schemas.microsoft.com/office/drawing/2014/main" id="{A6C71421-3B01-4373-B026-E1501786684F}"/>
              </a:ext>
            </a:extLst>
          </p:cNvPr>
          <p:cNvSpPr>
            <a:spLocks/>
          </p:cNvSpPr>
          <p:nvPr/>
        </p:nvSpPr>
        <p:spPr bwMode="auto">
          <a:xfrm>
            <a:off x="5715000" y="4343400"/>
            <a:ext cx="1206500" cy="1536700"/>
          </a:xfrm>
          <a:custGeom>
            <a:avLst/>
            <a:gdLst>
              <a:gd name="T0" fmla="*/ 0 w 760"/>
              <a:gd name="T1" fmla="*/ 0 h 968"/>
              <a:gd name="T2" fmla="*/ 846772625 w 760"/>
              <a:gd name="T3" fmla="*/ 241935038 h 968"/>
              <a:gd name="T4" fmla="*/ 1451609931 w 760"/>
              <a:gd name="T5" fmla="*/ 967740153 h 968"/>
              <a:gd name="T6" fmla="*/ 1814512711 w 760"/>
              <a:gd name="T7" fmla="*/ 2056447775 h 968"/>
              <a:gd name="T8" fmla="*/ 1814512711 w 760"/>
              <a:gd name="T9" fmla="*/ 2147483647 h 96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60"/>
              <a:gd name="T16" fmla="*/ 0 h 968"/>
              <a:gd name="T17" fmla="*/ 760 w 760"/>
              <a:gd name="T18" fmla="*/ 968 h 96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60" h="968">
                <a:moveTo>
                  <a:pt x="0" y="0"/>
                </a:moveTo>
                <a:cubicBezTo>
                  <a:pt x="120" y="16"/>
                  <a:pt x="240" y="32"/>
                  <a:pt x="336" y="96"/>
                </a:cubicBezTo>
                <a:cubicBezTo>
                  <a:pt x="432" y="160"/>
                  <a:pt x="512" y="264"/>
                  <a:pt x="576" y="384"/>
                </a:cubicBezTo>
                <a:cubicBezTo>
                  <a:pt x="640" y="504"/>
                  <a:pt x="696" y="728"/>
                  <a:pt x="720" y="816"/>
                </a:cubicBezTo>
                <a:cubicBezTo>
                  <a:pt x="744" y="904"/>
                  <a:pt x="760" y="968"/>
                  <a:pt x="720" y="912"/>
                </a:cubicBezTo>
              </a:path>
            </a:pathLst>
          </a:custGeom>
          <a:noFill/>
          <a:ln w="5715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7D732464-FF34-466D-97C8-FFE64106DE10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2667000" y="4572000"/>
            <a:ext cx="3200400" cy="1219200"/>
          </a:xfrm>
          <a:prstGeom prst="straightConnector1">
            <a:avLst/>
          </a:prstGeom>
          <a:noFill/>
          <a:ln w="57150" algn="ctr">
            <a:solidFill>
              <a:schemeClr val="bg2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0571C064-517D-4D7F-9558-35FDF517CF3C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2971800" y="4267200"/>
            <a:ext cx="2971800" cy="304800"/>
          </a:xfrm>
          <a:prstGeom prst="straightConnector1">
            <a:avLst/>
          </a:prstGeom>
          <a:noFill/>
          <a:ln w="57150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1190386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" dur="500"/>
                                        <p:tgtEl>
                                          <p:spTgt spid="1536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>
            <a:extLst>
              <a:ext uri="{FF2B5EF4-FFF2-40B4-BE49-F238E27FC236}">
                <a16:creationId xmlns:a16="http://schemas.microsoft.com/office/drawing/2014/main" id="{B885980C-1F01-4BA5-890D-20B630885B6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/>
              <a:t>Ovde je to isto, detaljnije</a:t>
            </a:r>
            <a:endParaRPr lang="en-US"/>
          </a:p>
        </p:txBody>
      </p:sp>
      <p:sp>
        <p:nvSpPr>
          <p:cNvPr id="159747" name="Rectangle 3">
            <a:extLst>
              <a:ext uri="{FF2B5EF4-FFF2-40B4-BE49-F238E27FC236}">
                <a16:creationId xmlns:a16="http://schemas.microsoft.com/office/drawing/2014/main" id="{DF608778-E8D3-4DC9-959E-8BFC0AF9A9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sr-Latn-CS" sz="2000" u="sng" dirty="0"/>
              <a:t>klasičan Ricardov slučaj  - </a:t>
            </a:r>
            <a:r>
              <a:rPr lang="sr-Latn-CS" sz="2000" dirty="0"/>
              <a:t>obe nacije dobijaju od slobodne trgovine.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sr-Latn-CS" sz="2000" dirty="0"/>
          </a:p>
          <a:p>
            <a:pPr eaLnBrk="1" hangingPunct="1">
              <a:lnSpc>
                <a:spcPct val="80000"/>
              </a:lnSpc>
              <a:defRPr/>
            </a:pPr>
            <a:r>
              <a:rPr lang="sr-Latn-CS" sz="2000" dirty="0"/>
              <a:t>U drugom slučaju, </a:t>
            </a:r>
            <a:r>
              <a:rPr lang="sr-Latn-CS" sz="2000" u="sng" dirty="0"/>
              <a:t>Kina povećava rast produktivnost u proizvodnji svog izvoznog dobra - </a:t>
            </a:r>
            <a:r>
              <a:rPr lang="sr-Latn-CS" sz="2000" dirty="0"/>
              <a:t>obe zemlje dobijaju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sr-Latn-CS" sz="2000" dirty="0"/>
              <a:t>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sr-Latn-CS" sz="2000" dirty="0"/>
              <a:t>Treći slučaj (drugi čin, kako je to Samuelson formulisao) ispostavlja se kao problematičan, a to je kada Kina (putem neke inovacije) povećava produktivnost u ranijem uvoznom sektoru, a to poboljšanje se pokaže kao «dovoljno veliko da istisne odredjenu količinu američkih proizvoda»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sr-Latn-CS" sz="1600" dirty="0"/>
              <a:t>Npr. Kina počne da proizvodi kompjutere. 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142405397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>
            <a:extLst>
              <a:ext uri="{FF2B5EF4-FFF2-40B4-BE49-F238E27FC236}">
                <a16:creationId xmlns:a16="http://schemas.microsoft.com/office/drawing/2014/main" id="{69D2F6B9-F5AE-4EE7-A237-34838EB06B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7543800" cy="1431925"/>
          </a:xfrm>
        </p:spPr>
        <p:txBody>
          <a:bodyPr/>
          <a:lstStyle/>
          <a:p>
            <a:pPr eaLnBrk="1" hangingPunct="1">
              <a:defRPr/>
            </a:pPr>
            <a:r>
              <a:rPr lang="sr-Latn-CS"/>
              <a:t>Čuveni “Drugi čin”	</a:t>
            </a:r>
            <a:endParaRPr lang="en-US"/>
          </a:p>
        </p:txBody>
      </p:sp>
      <p:sp>
        <p:nvSpPr>
          <p:cNvPr id="152579" name="Rectangle 3">
            <a:extLst>
              <a:ext uri="{FF2B5EF4-FFF2-40B4-BE49-F238E27FC236}">
                <a16:creationId xmlns:a16="http://schemas.microsoft.com/office/drawing/2014/main" id="{DD323F4B-5C95-4863-BE61-0A43E702B74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sr-Latn-CS" sz="2800"/>
              <a:t>Samo u tom slučaju, kineska tehnološka poboljšanja bi «odnela sve ranije izvore koristi koje Sjedinjenie Države imaju od slobodne trgovine.”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sr-Latn-CS" sz="2800"/>
              <a:t>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sr-Latn-CS" sz="2800"/>
              <a:t>mada teoretski moguć, i dalje veoma malo verovatan.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sr-Latn-CS" sz="2800"/>
              <a:t> Samuelson je to sam potvrdio u „The New York Times“, rekavši da su do sada, dobici Sjedinjenih Država premašili gubitke od razmene.</a:t>
            </a:r>
            <a:endParaRPr lang="en-US" sz="2800"/>
          </a:p>
          <a:p>
            <a:pPr eaLnBrk="1" hangingPunct="1">
              <a:lnSpc>
                <a:spcPct val="80000"/>
              </a:lnSpc>
              <a:defRPr/>
            </a:pPr>
            <a:endParaRPr lang="en-US" sz="2800"/>
          </a:p>
        </p:txBody>
      </p:sp>
      <p:pic>
        <p:nvPicPr>
          <p:cNvPr id="23556" name="Picture 8">
            <a:extLst>
              <a:ext uri="{FF2B5EF4-FFF2-40B4-BE49-F238E27FC236}">
                <a16:creationId xmlns:a16="http://schemas.microsoft.com/office/drawing/2014/main" id="{541B7B94-918D-4A24-A094-ED88F469A8A4}"/>
              </a:ext>
            </a:extLst>
          </p:cNvPr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43600" y="249238"/>
            <a:ext cx="2671763" cy="15033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2586" name="Freeform 10">
            <a:extLst>
              <a:ext uri="{FF2B5EF4-FFF2-40B4-BE49-F238E27FC236}">
                <a16:creationId xmlns:a16="http://schemas.microsoft.com/office/drawing/2014/main" id="{2BD5A31C-114B-4B2D-801D-2B81B73F7C65}"/>
              </a:ext>
            </a:extLst>
          </p:cNvPr>
          <p:cNvSpPr>
            <a:spLocks/>
          </p:cNvSpPr>
          <p:nvPr/>
        </p:nvSpPr>
        <p:spPr bwMode="auto">
          <a:xfrm>
            <a:off x="7543800" y="447675"/>
            <a:ext cx="871538" cy="1228725"/>
          </a:xfrm>
          <a:custGeom>
            <a:avLst/>
            <a:gdLst>
              <a:gd name="T0" fmla="*/ 0 w 760"/>
              <a:gd name="T1" fmla="*/ 0 h 968"/>
              <a:gd name="T2" fmla="*/ 441860593 w 760"/>
              <a:gd name="T3" fmla="*/ 154678453 h 968"/>
              <a:gd name="T4" fmla="*/ 757474361 w 760"/>
              <a:gd name="T5" fmla="*/ 618713814 h 968"/>
              <a:gd name="T6" fmla="*/ 946843453 w 760"/>
              <a:gd name="T7" fmla="*/ 1314767469 h 968"/>
              <a:gd name="T8" fmla="*/ 946843453 w 760"/>
              <a:gd name="T9" fmla="*/ 1469446200 h 96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60"/>
              <a:gd name="T16" fmla="*/ 0 h 968"/>
              <a:gd name="T17" fmla="*/ 760 w 760"/>
              <a:gd name="T18" fmla="*/ 968 h 96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60" h="968">
                <a:moveTo>
                  <a:pt x="0" y="0"/>
                </a:moveTo>
                <a:cubicBezTo>
                  <a:pt x="120" y="16"/>
                  <a:pt x="240" y="32"/>
                  <a:pt x="336" y="96"/>
                </a:cubicBezTo>
                <a:cubicBezTo>
                  <a:pt x="432" y="160"/>
                  <a:pt x="512" y="264"/>
                  <a:pt x="576" y="384"/>
                </a:cubicBezTo>
                <a:cubicBezTo>
                  <a:pt x="640" y="504"/>
                  <a:pt x="696" y="728"/>
                  <a:pt x="720" y="816"/>
                </a:cubicBezTo>
                <a:cubicBezTo>
                  <a:pt x="744" y="904"/>
                  <a:pt x="760" y="968"/>
                  <a:pt x="720" y="912"/>
                </a:cubicBezTo>
              </a:path>
            </a:pathLst>
          </a:custGeom>
          <a:noFill/>
          <a:ln w="5715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6780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>
            <a:extLst>
              <a:ext uri="{FF2B5EF4-FFF2-40B4-BE49-F238E27FC236}">
                <a16:creationId xmlns:a16="http://schemas.microsoft.com/office/drawing/2014/main" id="{98CC0204-3EBA-4C71-A8C8-E4BC28FAC0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/>
              <a:t>Je li Samjuelson anti – globalista?</a:t>
            </a:r>
            <a:endParaRPr lang="en-US"/>
          </a:p>
        </p:txBody>
      </p:sp>
      <p:sp>
        <p:nvSpPr>
          <p:cNvPr id="154627" name="Rectangle 3">
            <a:extLst>
              <a:ext uri="{FF2B5EF4-FFF2-40B4-BE49-F238E27FC236}">
                <a16:creationId xmlns:a16="http://schemas.microsoft.com/office/drawing/2014/main" id="{9E46BB8E-A93D-4C80-B8F2-359CD3B3107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sr-Latn-CS"/>
              <a:t>. </a:t>
            </a:r>
            <a:r>
              <a:rPr lang="sr-Latn-CS" i="1"/>
              <a:t>“tačno je da će - ako se u stranim zemljama unapredi produktivnost u informacionoj tehnologiji (u kojima Amerika ima veliku prednost) naša konkurentska prednost smanjiti i da će naš izvoz biti pogodjen.” </a:t>
            </a:r>
          </a:p>
        </p:txBody>
      </p:sp>
    </p:spTree>
    <p:extLst>
      <p:ext uri="{BB962C8B-B14F-4D97-AF65-F5344CB8AC3E}">
        <p14:creationId xmlns:p14="http://schemas.microsoft.com/office/powerpoint/2010/main" val="1593195610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>
            <a:extLst>
              <a:ext uri="{FF2B5EF4-FFF2-40B4-BE49-F238E27FC236}">
                <a16:creationId xmlns:a16="http://schemas.microsoft.com/office/drawing/2014/main" id="{CE09A012-5344-4756-91E2-EA1871A82F9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/>
              <a:t>zaključak</a:t>
            </a:r>
            <a:endParaRPr lang="en-US"/>
          </a:p>
        </p:txBody>
      </p:sp>
      <p:sp>
        <p:nvSpPr>
          <p:cNvPr id="155651" name="Rectangle 3">
            <a:extLst>
              <a:ext uri="{FF2B5EF4-FFF2-40B4-BE49-F238E27FC236}">
                <a16:creationId xmlns:a16="http://schemas.microsoft.com/office/drawing/2014/main" id="{6B05D425-4B47-4CE1-97C4-9B093D20FF1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sr-Latn-CS" sz="2800"/>
              <a:t>Samuelson je dalje usavršio svoje nalaze u svom radu iz decembra 2006. godine, u kome su njegovi zaključci bili da će  trgovina i globalizacija verovatno koristiti svim regionima, i to 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sr-Latn-CS" sz="2400"/>
              <a:t>više siromašnim nego bogatim sredinama (zašto)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sr-Latn-CS" sz="2400"/>
              <a:t>pogoršavajući možda nejednakost realnih dohodaka izmedju bogatih i siromašnih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sr-Latn-CS" sz="2400"/>
              <a:t>ali svakako donoseći, zajedno sa rastućim materijalnim dobicima, i više doživotne neizvesnosti.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1645269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>
            <a:extLst>
              <a:ext uri="{FF2B5EF4-FFF2-40B4-BE49-F238E27FC236}">
                <a16:creationId xmlns:a16="http://schemas.microsoft.com/office/drawing/2014/main" id="{898838CC-6CA1-427D-97B4-6C8EBAB66D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/>
              <a:t>izjava</a:t>
            </a:r>
            <a:endParaRPr lang="en-US"/>
          </a:p>
        </p:txBody>
      </p:sp>
      <p:sp>
        <p:nvSpPr>
          <p:cNvPr id="156675" name="Rectangle 3">
            <a:extLst>
              <a:ext uri="{FF2B5EF4-FFF2-40B4-BE49-F238E27FC236}">
                <a16:creationId xmlns:a16="http://schemas.microsoft.com/office/drawing/2014/main" id="{A98DA14D-C7B7-4F90-81CC-4AF26B77A9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endParaRPr lang="sr-Latn-BA" sz="2000" dirty="0"/>
          </a:p>
          <a:p>
            <a:pPr eaLnBrk="1" hangingPunct="1">
              <a:lnSpc>
                <a:spcPct val="80000"/>
              </a:lnSpc>
              <a:defRPr/>
            </a:pPr>
            <a:br>
              <a:rPr lang="en-US" sz="2000" dirty="0"/>
            </a:br>
            <a:r>
              <a:rPr lang="sr-Latn-CS" sz="2000" dirty="0">
                <a:hlinkClick r:id="" action="ppaction://noaction"/>
              </a:rPr>
              <a:t>[1]</a:t>
            </a:r>
            <a:r>
              <a:rPr lang="sr-Latn-CS" sz="2000" dirty="0"/>
              <a:t> “Iz mojih ispravki i korekcija teksta NE SLEDE da bi države trebalo ili da ne bi trebalo da uvode selektivni protekcionizam. </a:t>
            </a:r>
          </a:p>
          <a:p>
            <a:pPr eaLnBrk="1" hangingPunct="1">
              <a:lnSpc>
                <a:spcPct val="80000"/>
              </a:lnSpc>
              <a:defRPr/>
            </a:pPr>
            <a:endParaRPr lang="sr-Latn-CS" sz="2000" dirty="0"/>
          </a:p>
          <a:p>
            <a:pPr eaLnBrk="1" hangingPunct="1">
              <a:lnSpc>
                <a:spcPct val="80000"/>
              </a:lnSpc>
              <a:defRPr/>
            </a:pPr>
            <a:r>
              <a:rPr lang="sr-Latn-CS" sz="2000" dirty="0"/>
              <a:t>Čak i u onim slučajevima kada neka demokratija pokušava nešto da učini u samoodbrani često može da bude ravno tome da bezrazložno puca samoj sebi u nogu.” Samuelson (2004).</a:t>
            </a:r>
          </a:p>
          <a:p>
            <a:pPr eaLnBrk="1" hangingPunct="1">
              <a:lnSpc>
                <a:spcPct val="80000"/>
              </a:lnSpc>
              <a:defRPr/>
            </a:pPr>
            <a:endParaRPr lang="sr-Latn-CS" sz="2000" dirty="0"/>
          </a:p>
          <a:p>
            <a:pPr eaLnBrk="1" hangingPunct="1">
              <a:lnSpc>
                <a:spcPct val="80000"/>
              </a:lnSpc>
              <a:defRPr/>
            </a:pPr>
            <a:r>
              <a:rPr lang="sr-Latn-CS" sz="2000" dirty="0"/>
              <a:t>Bagvati – stepenice komparativnih prednosti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sr-Latn-CS" sz="1600" dirty="0"/>
              <a:t>Zemlje uvode nove proizvode i napuštaju stare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sr-Latn-CS" sz="1600" dirty="0"/>
              <a:t>To što te neko prestigne znači da kasniš...</a:t>
            </a:r>
            <a:endParaRPr lang="en-US" sz="1600" dirty="0"/>
          </a:p>
          <a:p>
            <a:pPr eaLnBrk="1" hangingPunct="1">
              <a:lnSpc>
                <a:spcPct val="80000"/>
              </a:lnSpc>
              <a:defRPr/>
            </a:pPr>
            <a:endParaRPr lang="en-US" sz="2000" dirty="0"/>
          </a:p>
          <a:p>
            <a:pPr eaLnBrk="1" hangingPunct="1">
              <a:lnSpc>
                <a:spcPct val="80000"/>
              </a:lnSpc>
              <a:defRPr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259098987"/>
      </p:ext>
    </p:extLst>
  </p:cSld>
  <p:clrMapOvr>
    <a:masterClrMapping/>
  </p:clrMapOvr>
</p:sld>
</file>

<file path=ppt/theme/theme1.xml><?xml version="1.0" encoding="utf-8"?>
<a:theme xmlns:a="http://schemas.openxmlformats.org/drawingml/2006/main" name="Shimmer">
  <a:themeElements>
    <a:clrScheme name="Shimmer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Shimmer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Shimmer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Shimmer</Template>
  <TotalTime>9002</TotalTime>
  <Words>4186</Words>
  <Application>Microsoft Office PowerPoint</Application>
  <PresentationFormat>On-screen Show (4:3)</PresentationFormat>
  <Paragraphs>623</Paragraphs>
  <Slides>118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118</vt:i4>
      </vt:variant>
    </vt:vector>
  </HeadingPairs>
  <TitlesOfParts>
    <vt:vector size="131" baseType="lpstr">
      <vt:lpstr>Arial</vt:lpstr>
      <vt:lpstr>Calibri</vt:lpstr>
      <vt:lpstr>Cambria Math</vt:lpstr>
      <vt:lpstr>DINMittelschrift</vt:lpstr>
      <vt:lpstr>DINNeuzeitGrotesk-Light</vt:lpstr>
      <vt:lpstr>STIXGeneral</vt:lpstr>
      <vt:lpstr>Tahoma</vt:lpstr>
      <vt:lpstr>Times New Roman</vt:lpstr>
      <vt:lpstr>Trebuchet MS</vt:lpstr>
      <vt:lpstr>Verdana</vt:lpstr>
      <vt:lpstr>Wingdings</vt:lpstr>
      <vt:lpstr>ZapfDingbats</vt:lpstr>
      <vt:lpstr>Shimmer</vt:lpstr>
      <vt:lpstr>Standardna teorija međunarodne trgovine</vt:lpstr>
      <vt:lpstr>opšta formula 4P &lt; 6Ž &lt; 30P, ukupna dobit: 26P  SAD – štedi 2P, tj 30 minuta  UK –   štedi 24P, tj. 24:5h ～ 5h!  Ranije u zemlji za 1 platno dobijali 1/5 bušela zita,  a sada – ceo busel!   to je 30P (6x5P) minus 6P=24P da li zemlje podjednako zarađuju?</vt:lpstr>
      <vt:lpstr>opšta formula 4P &lt; 6Ž &lt; 30P, ukupna dobit: 26P  SAD – 2P  UK –   24P</vt:lpstr>
      <vt:lpstr>Osnovna pitanja na koja tražimo odgovor u ovoj glavi su:</vt:lpstr>
      <vt:lpstr>PowerPoint Presentation</vt:lpstr>
      <vt:lpstr>PowerPoint Presentation</vt:lpstr>
      <vt:lpstr>PowerPoint Presentation</vt:lpstr>
      <vt:lpstr>Jednakost u razmeni?</vt:lpstr>
      <vt:lpstr>PowerPoint Presentation</vt:lpstr>
      <vt:lpstr>PowerPoint Presentation</vt:lpstr>
      <vt:lpstr>Do sada je sve trivijalno…  </vt:lpstr>
      <vt:lpstr>Jednom je Pol Samjuelson ovako odgovorio matematičaru Stanislavu Ulamu na pitanje da mu navede </vt:lpstr>
      <vt:lpstr>David Rikardo – komparativne prednosti</vt:lpstr>
      <vt:lpstr>Komparativne prednosti u prisustvu novca</vt:lpstr>
      <vt:lpstr>Dolarske cene žita i platna</vt:lpstr>
      <vt:lpstr>1. Ako rikardijanski model potvrđen na podacima iz prakse, zašto su nam onda potrebni drugi modeli? </vt:lpstr>
      <vt:lpstr>Zato uvodimo oportunitetni trošak  </vt:lpstr>
      <vt:lpstr>Dinamika: Može li zemljotres, tj. kasnija rekonstrukcija povećati BDP? Šta je to - oportunitetni trošak?</vt:lpstr>
      <vt:lpstr>Novac za rekonstrukciju </vt:lpstr>
      <vt:lpstr>Kako ćete se suprotstaviti stavu…</vt:lpstr>
      <vt:lpstr>3. Poglavlje – slika 1: rastući oportunitetni troškovi</vt:lpstr>
      <vt:lpstr>Granica proizvodnih mogućnosti</vt:lpstr>
      <vt:lpstr>Granica proizvodnje</vt:lpstr>
      <vt:lpstr>3 stvari treba zapamtiti!</vt:lpstr>
      <vt:lpstr>Otkuda rastući troškovi </vt:lpstr>
      <vt:lpstr>Ali, kako nastaju? </vt:lpstr>
      <vt:lpstr>Vrednost GST – MRT granična stopa transformacije – marginal rate of transformation</vt:lpstr>
      <vt:lpstr>Društvene krive indiferencije</vt:lpstr>
      <vt:lpstr>RASTE – OPADA???</vt:lpstr>
      <vt:lpstr>Konkavan - udubljen</vt:lpstr>
      <vt:lpstr>Što nečeg ima više – pada mu granična vrednost</vt:lpstr>
      <vt:lpstr>Obratno kod proizvodnje-GST je posle tačke B skoro vertikalna </vt:lpstr>
      <vt:lpstr>Kako mogu da se seku?</vt:lpstr>
      <vt:lpstr>Mogu ako se izmeni raspodela realnog dohotka</vt:lpstr>
      <vt:lpstr>PARETO-HIKS-KALDOR</vt:lpstr>
      <vt:lpstr>Šta obezbeđuje kompenzacija???</vt:lpstr>
      <vt:lpstr>zemlja će biti na dobitku od razmene ...</vt:lpstr>
      <vt:lpstr>Ovo je tačno bez obzira na to da li do kompenzacije zaista dolazi </vt:lpstr>
      <vt:lpstr>A u knjizi piše...</vt:lpstr>
      <vt:lpstr>Da li mora da dođe do kompenzacije?</vt:lpstr>
      <vt:lpstr> </vt:lpstr>
      <vt:lpstr>Ali moramo se odlučiti</vt:lpstr>
      <vt:lpstr>Upravo na primeru kompenzacija  </vt:lpstr>
      <vt:lpstr>Ekonomija insistira na jednakosti šansi</vt:lpstr>
      <vt:lpstr>Ravnoteža u izolaciji</vt:lpstr>
      <vt:lpstr>Autarkija – proizvode i troše u istoj tački</vt:lpstr>
      <vt:lpstr> Pod kojim (neuobičajenim) uslovima može da se dogodi da komparativna prednost, odnosno zaostajanje, uopšte ne postoje? </vt:lpstr>
      <vt:lpstr>Ali kad to želimo da ispitamo </vt:lpstr>
      <vt:lpstr>PowerPoint Presentation</vt:lpstr>
      <vt:lpstr>Otkrivene komparativne prednosti    </vt:lpstr>
      <vt:lpstr>PowerPoint Presentation</vt:lpstr>
      <vt:lpstr>Dva nagiba: ¼ i 4/1</vt:lpstr>
      <vt:lpstr>PowerPoint Presentation</vt:lpstr>
      <vt:lpstr>Osnova i dobit od razmene u intervalu 1/4&lt;1&lt;4</vt:lpstr>
      <vt:lpstr>Linija razmene, šta je to?</vt:lpstr>
      <vt:lpstr>Bilo koja druga relativna cena ne može da opstane jer bi razmena neuravnotežena – nejednaki trouglovi</vt:lpstr>
      <vt:lpstr>Ali to ne znači da će biti jednaki dobici od razmene</vt:lpstr>
      <vt:lpstr>Koliki su dobici u potrošnji svake zemlje u poređenju sa tačkom u autarkiji? Koja od dve nacije dobija VIŠE? Zašto?</vt:lpstr>
      <vt:lpstr>ne znači da će biti jednaki dobici od razmene  Već to znači…  </vt:lpstr>
      <vt:lpstr>Ravnoteža se pravi iterativno</vt:lpstr>
      <vt:lpstr>Rastući troškovi - nepotpuna specijalizacija </vt:lpstr>
      <vt:lpstr>PowerPoint Presentation</vt:lpstr>
      <vt:lpstr>PowerPoint Presentation</vt:lpstr>
      <vt:lpstr>Ranije, pri konstantnim troškovima </vt:lpstr>
      <vt:lpstr>A sada- nepotpuna specijalizacija u obe zemlje – zemlja 1 je mala </vt:lpstr>
      <vt:lpstr>Dobici od razmene  (AT) i dobici od specijalizacije (TE)</vt:lpstr>
      <vt:lpstr>PowerPoint Presentation</vt:lpstr>
      <vt:lpstr>Broj otpuštenih u SAD 1979-2012.</vt:lpstr>
      <vt:lpstr>PowerPoint Presentation</vt:lpstr>
      <vt:lpstr>Koliko je to ljudi otpušteno?</vt:lpstr>
      <vt:lpstr>25-33% radnih mesta je moguće automatizovati u narednih četvrt veka Robert Skidelsky, professor of political economy at the University of Warwick, piše u ovom članku</vt:lpstr>
      <vt:lpstr>PowerPoint Presentation</vt:lpstr>
      <vt:lpstr>A u stvarnom životu...</vt:lpstr>
      <vt:lpstr>PowerPoint Presentation</vt:lpstr>
      <vt:lpstr>pitanje- 13. U toku pregovora NAFTA.. </vt:lpstr>
      <vt:lpstr>Na to se nadovezuje i deZindustrijalizacija</vt:lpstr>
      <vt:lpstr>PowerPoint Presentation</vt:lpstr>
      <vt:lpstr>PowerPoint Presentation</vt:lpstr>
      <vt:lpstr>PowerPoint Presentation</vt:lpstr>
      <vt:lpstr>Različiti ukusi </vt:lpstr>
      <vt:lpstr>Ilustracija rastućih OPORTUNITETNIH troškova</vt:lpstr>
      <vt:lpstr>PowerPoint Presentation</vt:lpstr>
      <vt:lpstr>PowerPoint Presentation</vt:lpstr>
      <vt:lpstr>Jos jednom mehanizam </vt:lpstr>
      <vt:lpstr>DAKLE, </vt:lpstr>
      <vt:lpstr>PowerPoint Presentation</vt:lpstr>
      <vt:lpstr>PowerPoint Presentation</vt:lpstr>
      <vt:lpstr>proširenje prethodne slike na dve zemlje, dva proizvoda i dva proizvodna faktora. </vt:lpstr>
      <vt:lpstr>PowerPoint Presentation</vt:lpstr>
      <vt:lpstr>Edžvortov dijagram</vt:lpstr>
      <vt:lpstr>ugovorna kriva za Zemlju 1 data je linijom koja spaja OX saOY prolazeći kroz tačke A, F i B. </vt:lpstr>
      <vt:lpstr>Preslikavajući ugovornu krivu iz prostora inputa u prostor autputa dobijamo granicu proizvodnje Zemlje 1 </vt:lpstr>
      <vt:lpstr>A zajedno je to onda slika 3.9</vt:lpstr>
      <vt:lpstr>Kako bi trebalo da izgleda za zemlju 2</vt:lpstr>
      <vt:lpstr>Zapamtiti!!!</vt:lpstr>
      <vt:lpstr>PowerPoint Presentation</vt:lpstr>
      <vt:lpstr>zadaci</vt:lpstr>
      <vt:lpstr>PowerPoint Presentation</vt:lpstr>
      <vt:lpstr>Pokažite na grafiku proces specijalizacije proizvodnje, količine kojima se trguje i dobitke od razmene</vt:lpstr>
      <vt:lpstr>Moguće pitanje - šta je na osama? </vt:lpstr>
      <vt:lpstr>zadatak</vt:lpstr>
      <vt:lpstr>kako dolazi do rastućih oportunitetnih troškova? </vt:lpstr>
      <vt:lpstr>Kako mogu da se seku?</vt:lpstr>
      <vt:lpstr>Šta je pogrešno</vt:lpstr>
      <vt:lpstr>PowerPoint Presentation</vt:lpstr>
      <vt:lpstr>Šta NIJE razlog za rast oportunitetnih troškova</vt:lpstr>
      <vt:lpstr>PowerPoint Presentation</vt:lpstr>
      <vt:lpstr>Najveći autoritet  - Pol Samjuelson, ne veruje u to </vt:lpstr>
      <vt:lpstr>Studija slučaja 3-3</vt:lpstr>
      <vt:lpstr>Šta je to Samjuelson uradio</vt:lpstr>
      <vt:lpstr>Journal of Economic Perspectives (2006) </vt:lpstr>
      <vt:lpstr>On je ponudio tri slučaja trgovine</vt:lpstr>
      <vt:lpstr>Zadatak – nacrtajte ova tri slučaja</vt:lpstr>
      <vt:lpstr>Ovde je to isto, detaljnije</vt:lpstr>
      <vt:lpstr>Čuveni “Drugi čin” </vt:lpstr>
      <vt:lpstr>Je li Samjuelson anti – globalista?</vt:lpstr>
      <vt:lpstr>zaključak</vt:lpstr>
      <vt:lpstr>izjava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Danica Popovic</cp:lastModifiedBy>
  <cp:revision>249</cp:revision>
  <dcterms:created xsi:type="dcterms:W3CDTF">2009-02-26T06:52:54Z</dcterms:created>
  <dcterms:modified xsi:type="dcterms:W3CDTF">2020-02-28T13:39:07Z</dcterms:modified>
</cp:coreProperties>
</file>