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6"/>
  </p:notesMasterIdLst>
  <p:handoutMasterIdLst>
    <p:handoutMasterId r:id="rId107"/>
  </p:handoutMasterIdLst>
  <p:sldIdLst>
    <p:sldId id="434" r:id="rId2"/>
    <p:sldId id="566" r:id="rId3"/>
    <p:sldId id="568" r:id="rId4"/>
    <p:sldId id="570" r:id="rId5"/>
    <p:sldId id="624" r:id="rId6"/>
    <p:sldId id="610" r:id="rId7"/>
    <p:sldId id="576" r:id="rId8"/>
    <p:sldId id="583" r:id="rId9"/>
    <p:sldId id="584" r:id="rId10"/>
    <p:sldId id="714" r:id="rId11"/>
    <p:sldId id="585" r:id="rId12"/>
    <p:sldId id="588" r:id="rId13"/>
    <p:sldId id="496" r:id="rId14"/>
    <p:sldId id="495" r:id="rId15"/>
    <p:sldId id="547" r:id="rId16"/>
    <p:sldId id="440" r:id="rId17"/>
    <p:sldId id="442" r:id="rId18"/>
    <p:sldId id="502" r:id="rId19"/>
    <p:sldId id="503" r:id="rId20"/>
    <p:sldId id="443" r:id="rId21"/>
    <p:sldId id="493" r:id="rId22"/>
    <p:sldId id="501" r:id="rId23"/>
    <p:sldId id="444" r:id="rId24"/>
    <p:sldId id="636" r:id="rId25"/>
    <p:sldId id="637" r:id="rId26"/>
    <p:sldId id="647" r:id="rId27"/>
    <p:sldId id="649" r:id="rId28"/>
    <p:sldId id="650" r:id="rId29"/>
    <p:sldId id="651" r:id="rId30"/>
    <p:sldId id="648" r:id="rId31"/>
    <p:sldId id="645" r:id="rId32"/>
    <p:sldId id="640" r:id="rId33"/>
    <p:sldId id="642" r:id="rId34"/>
    <p:sldId id="643" r:id="rId35"/>
    <p:sldId id="454" r:id="rId36"/>
    <p:sldId id="458" r:id="rId37"/>
    <p:sldId id="459" r:id="rId38"/>
    <p:sldId id="505" r:id="rId39"/>
    <p:sldId id="541" r:id="rId40"/>
    <p:sldId id="461" r:id="rId41"/>
    <p:sldId id="542" r:id="rId42"/>
    <p:sldId id="516" r:id="rId43"/>
    <p:sldId id="602" r:id="rId44"/>
    <p:sldId id="620" r:id="rId45"/>
    <p:sldId id="623" r:id="rId46"/>
    <p:sldId id="653" r:id="rId47"/>
    <p:sldId id="654" r:id="rId48"/>
    <p:sldId id="655" r:id="rId49"/>
    <p:sldId id="656" r:id="rId50"/>
    <p:sldId id="657" r:id="rId51"/>
    <p:sldId id="658" r:id="rId52"/>
    <p:sldId id="659" r:id="rId53"/>
    <p:sldId id="660" r:id="rId54"/>
    <p:sldId id="661" r:id="rId55"/>
    <p:sldId id="662" r:id="rId56"/>
    <p:sldId id="663" r:id="rId57"/>
    <p:sldId id="664" r:id="rId58"/>
    <p:sldId id="665" r:id="rId59"/>
    <p:sldId id="666" r:id="rId60"/>
    <p:sldId id="667" r:id="rId61"/>
    <p:sldId id="668" r:id="rId62"/>
    <p:sldId id="669" r:id="rId63"/>
    <p:sldId id="670" r:id="rId64"/>
    <p:sldId id="671" r:id="rId65"/>
    <p:sldId id="672" r:id="rId66"/>
    <p:sldId id="673" r:id="rId67"/>
    <p:sldId id="674" r:id="rId68"/>
    <p:sldId id="675" r:id="rId69"/>
    <p:sldId id="676" r:id="rId70"/>
    <p:sldId id="678" r:id="rId71"/>
    <p:sldId id="679" r:id="rId72"/>
    <p:sldId id="680" r:id="rId73"/>
    <p:sldId id="681" r:id="rId74"/>
    <p:sldId id="682" r:id="rId75"/>
    <p:sldId id="683" r:id="rId76"/>
    <p:sldId id="684" r:id="rId77"/>
    <p:sldId id="685" r:id="rId78"/>
    <p:sldId id="686" r:id="rId79"/>
    <p:sldId id="687" r:id="rId80"/>
    <p:sldId id="688" r:id="rId81"/>
    <p:sldId id="689" r:id="rId82"/>
    <p:sldId id="690" r:id="rId83"/>
    <p:sldId id="691" r:id="rId84"/>
    <p:sldId id="692" r:id="rId85"/>
    <p:sldId id="693" r:id="rId86"/>
    <p:sldId id="694" r:id="rId87"/>
    <p:sldId id="695" r:id="rId88"/>
    <p:sldId id="696" r:id="rId89"/>
    <p:sldId id="697" r:id="rId90"/>
    <p:sldId id="698" r:id="rId91"/>
    <p:sldId id="699" r:id="rId92"/>
    <p:sldId id="700" r:id="rId93"/>
    <p:sldId id="701" r:id="rId94"/>
    <p:sldId id="702" r:id="rId95"/>
    <p:sldId id="703" r:id="rId96"/>
    <p:sldId id="704" r:id="rId97"/>
    <p:sldId id="705" r:id="rId98"/>
    <p:sldId id="706" r:id="rId99"/>
    <p:sldId id="707" r:id="rId100"/>
    <p:sldId id="708" r:id="rId101"/>
    <p:sldId id="709" r:id="rId102"/>
    <p:sldId id="710" r:id="rId103"/>
    <p:sldId id="711" r:id="rId104"/>
    <p:sldId id="712" r:id="rId10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FF"/>
    <a:srgbClr val="FF0066"/>
    <a:srgbClr val="33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466905-A96A-465C-AD9D-39598FFAE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20020-40CD-4837-B859-B66863BCE29C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1100-7C2D-429D-99DE-465BFD5ED1C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0D6B57-7FFD-4195-B1B3-28778D6FBE42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BE9552-29C0-4CFE-A7B5-9B257B1B9E6A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AD4F-E438-49DE-BAA7-95E941FBB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6826-66BA-4AC4-B1FB-111D29454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000F-3B28-4F95-8D13-A6F2F7CB6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0F13A-CB79-4541-9820-A37733B0F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66ED-56F4-412D-B7D5-D994A0642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3F78-3442-42A1-957F-98AD863DA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9257-B0EC-4FD5-9F6D-2DBDDF9A3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4D0C-06A6-4F44-B440-1BD9EFB04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C26C-127E-4868-AC8A-55DC31211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5EE5-5EF0-4D57-986E-CEB5B83B6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0AA0-B3DB-428F-984A-CC91431E0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352726D-540B-40F4-A707-BFCC4E58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nbc.com/2018/03/25/trump-steel-tariffs-are-a-bad-idea-for-us-larry-summers-at-china-development-forum.html" TargetMode="Externa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dependent.co.uk/news/business/Leading_business_story/charts-that-show-why-china-really-is-to-blame-for-the-steel-crisis-a6978871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07/12/28/opinion/28krugman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column/paul-krugma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07/12/28/opinion/28krugman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rainyquote.com/quotes/authors/w/winston_churchill.html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rs/books?id=rfSrAgAAQBAJ&amp;pg=PA34&amp;lpg=PA34&amp;dq=metzler+paradox+examples&amp;source=bl&amp;ots=HCJopGjgoM&amp;sig=JW730dFlFmICZLbO2yuEZur6ezU&amp;hl=en&amp;sa=X&amp;ei=_pdLU8LHC-jJygPV-4DwCQ&amp;ved=0CE8Q6AEwBjgK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heritage.org/research/reports/2010/09/trade-freedom-continues-to-advance-barel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.co/iVWgErtLRu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sj.com/articles/u-s-imposes-266-duty-on-some-chinese-steel-imports-1456878180" TargetMode="Externa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3886200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Poglavlje 8:</a:t>
            </a:r>
            <a:r>
              <a:rPr lang="en-US" dirty="0" err="1"/>
              <a:t>Ograničenja</a:t>
            </a:r>
            <a:r>
              <a:rPr lang="en-US" dirty="0"/>
              <a:t> u </a:t>
            </a:r>
            <a:r>
              <a:rPr lang="en-US" dirty="0" err="1"/>
              <a:t>razmeni</a:t>
            </a:r>
            <a:r>
              <a:rPr lang="en-US" dirty="0"/>
              <a:t> : </a:t>
            </a:r>
            <a:r>
              <a:rPr lang="en-US" dirty="0" err="1"/>
              <a:t>carine</a:t>
            </a:r>
            <a:br>
              <a:rPr lang="en-US" dirty="0"/>
            </a:br>
            <a:br>
              <a:rPr lang="en-US" sz="2000" i="1" dirty="0"/>
            </a:br>
            <a:r>
              <a:rPr lang="vi-VN" sz="2000" dirty="0"/>
              <a:t>• uticaj carine na potrošače i proizvođače</a:t>
            </a:r>
            <a:br>
              <a:rPr lang="sr-Latn-RS" sz="2000" dirty="0"/>
            </a:br>
            <a:br>
              <a:rPr lang="vi-VN" sz="2000" dirty="0"/>
            </a:br>
            <a:r>
              <a:rPr lang="en-US" sz="2000" dirty="0"/>
              <a:t>• </a:t>
            </a:r>
            <a:r>
              <a:rPr lang="en-US" sz="2000" dirty="0" err="1"/>
              <a:t>troškov</a:t>
            </a:r>
            <a:r>
              <a:rPr lang="sr-Latn-CS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koristi</a:t>
            </a:r>
            <a:r>
              <a:rPr lang="en-US" sz="2000" dirty="0"/>
              <a:t> od carina u </a:t>
            </a:r>
            <a:r>
              <a:rPr lang="en-US" sz="2000" dirty="0" err="1"/>
              <a:t>maloj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velikoj</a:t>
            </a:r>
            <a:r>
              <a:rPr lang="en-US" sz="2000" dirty="0"/>
              <a:t> </a:t>
            </a:r>
            <a:r>
              <a:rPr lang="en-US" sz="2000" dirty="0" err="1"/>
              <a:t>zemlji</a:t>
            </a:r>
            <a:br>
              <a:rPr lang="sr-Latn-RS" sz="2000" dirty="0"/>
            </a:b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optimaln</a:t>
            </a:r>
            <a:r>
              <a:rPr lang="sr-Latn-CS" sz="2000" dirty="0"/>
              <a:t>a</a:t>
            </a:r>
            <a:r>
              <a:rPr lang="en-US" sz="2000" dirty="0"/>
              <a:t> carina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odmazda</a:t>
            </a:r>
            <a:br>
              <a:rPr lang="sr-Latn-RS" sz="2000"/>
            </a:b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dirty="0" err="1"/>
              <a:t>značenje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važnost</a:t>
            </a:r>
            <a:r>
              <a:rPr lang="en-US" sz="2000" dirty="0"/>
              <a:t> </a:t>
            </a:r>
            <a:r>
              <a:rPr lang="en-US" sz="2000" dirty="0" err="1"/>
              <a:t>strukture</a:t>
            </a:r>
            <a:r>
              <a:rPr lang="en-US" sz="2000" dirty="0"/>
              <a:t> carina</a:t>
            </a:r>
            <a:br>
              <a:rPr lang="en-US" dirty="0"/>
            </a:br>
            <a:r>
              <a:rPr lang="sr-Latn-C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7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033C14-E541-4854-B638-1215D022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4B80E8-CF71-4233-A00A-0E63E4C6976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Bivši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minister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finasija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SAD: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40 puta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više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ljudi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radi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setorima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koji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koriste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sr-Latn-R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čelik nego 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industriji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čelika</a:t>
            </a:r>
            <a:endParaRPr kumimoji="0" lang="sr-Latn-R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</a:t>
            </a:r>
            <a:r>
              <a:rPr kumimoji="0" lang="sr-Latn-R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bi </a:t>
            </a:r>
            <a:r>
              <a:rPr kumimoji="0" lang="sr-Latn-R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carine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učinile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više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štete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nego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dobra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za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američku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sr-Latn-R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privredu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C604CE-28C3-4BDE-96D0-BB8E9E2796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CAAD4682-CFF8-4CFA-A837-F6B385E72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30741" r="45834" b="5556"/>
          <a:stretch/>
        </p:blipFill>
        <p:spPr>
          <a:xfrm>
            <a:off x="4763980" y="1600200"/>
            <a:ext cx="4522839" cy="51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65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00200"/>
            <a:ext cx="57912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b="1" dirty="0">
                <a:effectLst/>
              </a:rPr>
              <a:t>a</a:t>
            </a:r>
            <a:r>
              <a:rPr lang="sr-Latn-CS" sz="1400" b="1" dirty="0">
                <a:effectLst/>
              </a:rPr>
              <a:t>ko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evropska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vlada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pruža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subvenciju</a:t>
            </a:r>
            <a:r>
              <a:rPr lang="en-US" sz="1400" b="1" dirty="0">
                <a:effectLst/>
              </a:rPr>
              <a:t> </a:t>
            </a:r>
            <a:r>
              <a:rPr lang="en-US" sz="1400" b="1" i="1" dirty="0" err="1">
                <a:effectLst/>
              </a:rPr>
              <a:t>Airbusu</a:t>
            </a:r>
            <a:r>
              <a:rPr lang="en-US" sz="1400" b="1" i="1" dirty="0">
                <a:effectLst/>
              </a:rPr>
              <a:t> </a:t>
            </a:r>
            <a:r>
              <a:rPr lang="en-US" sz="1400" b="1" dirty="0" err="1">
                <a:effectLst/>
              </a:rPr>
              <a:t>od</a:t>
            </a:r>
            <a:r>
              <a:rPr lang="en-US" sz="1400" b="1" dirty="0">
                <a:effectLst/>
              </a:rPr>
              <a:t> 15 </a:t>
            </a:r>
            <a:r>
              <a:rPr lang="en-US" sz="1400" b="1" dirty="0" err="1">
                <a:effectLst/>
              </a:rPr>
              <a:t>miliona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dolara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godišnje</a:t>
            </a:r>
            <a:r>
              <a:rPr lang="en-US" sz="1400" dirty="0">
                <a:effectLst/>
              </a:rPr>
              <a:t>.</a:t>
            </a:r>
            <a:endParaRPr lang="sr-Latn-CS" sz="1400" dirty="0">
              <a:effectLst/>
            </a:endParaRPr>
          </a:p>
          <a:p>
            <a:pPr eaLnBrk="1" hangingPunct="1">
              <a:defRPr/>
            </a:pPr>
            <a:r>
              <a:rPr lang="sr-Latn-CS" sz="1400" dirty="0">
                <a:effectLst/>
              </a:rPr>
              <a:t>Onda on ima profit od 5 miliona!!!</a:t>
            </a:r>
          </a:p>
          <a:p>
            <a:pPr eaLnBrk="1" hangingPunct="1">
              <a:defRPr/>
            </a:pPr>
            <a:r>
              <a:rPr lang="sr-Latn-CS" sz="1400" dirty="0">
                <a:effectLst/>
              </a:rPr>
              <a:t>A </a:t>
            </a:r>
            <a:r>
              <a:rPr lang="sr-Latn-CS" sz="1400" dirty="0" err="1">
                <a:effectLst/>
              </a:rPr>
              <a:t>boeing</a:t>
            </a:r>
            <a:r>
              <a:rPr lang="sr-Latn-CS" sz="1400" dirty="0">
                <a:effectLst/>
              </a:rPr>
              <a:t> ide u minus od 10 miliona, pa odlazi u stečaj, te se selimo u  </a:t>
            </a:r>
            <a:r>
              <a:rPr lang="sr-Latn-CS" sz="1400" dirty="0" err="1">
                <a:effectLst/>
              </a:rPr>
              <a:t>treci</a:t>
            </a:r>
            <a:r>
              <a:rPr lang="sr-Latn-CS" sz="1400" dirty="0">
                <a:effectLst/>
              </a:rPr>
              <a:t> kvadrant</a:t>
            </a:r>
            <a:endParaRPr lang="en-US" sz="1400" dirty="0">
              <a:effectLst/>
            </a:endParaRPr>
          </a:p>
          <a:p>
            <a:pPr eaLnBrk="1" hangingPunct="1">
              <a:defRPr/>
            </a:pPr>
            <a:endParaRPr lang="en-US" sz="1400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2388850" y="4964113"/>
            <a:ext cx="892175" cy="339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8153400" y="3962400"/>
            <a:ext cx="12192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6248400" y="3962400"/>
            <a:ext cx="1371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Rectangle 10"/>
          <p:cNvSpPr>
            <a:spLocks noChangeArrowheads="1"/>
          </p:cNvSpPr>
          <p:nvPr/>
        </p:nvSpPr>
        <p:spPr bwMode="auto">
          <a:xfrm>
            <a:off x="6172200" y="4800600"/>
            <a:ext cx="1752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11"/>
          <p:cNvSpPr>
            <a:spLocks noChangeShapeType="1"/>
          </p:cNvSpPr>
          <p:nvPr/>
        </p:nvSpPr>
        <p:spPr bwMode="auto">
          <a:xfrm flipH="1" flipV="1">
            <a:off x="7620000" y="4191000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2474" name="Line 12"/>
          <p:cNvSpPr>
            <a:spLocks noChangeShapeType="1"/>
          </p:cNvSpPr>
          <p:nvPr/>
        </p:nvSpPr>
        <p:spPr bwMode="auto">
          <a:xfrm flipH="1">
            <a:off x="7086600" y="4419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9403" name="Rectangle 13"/>
          <p:cNvSpPr>
            <a:spLocks noChangeArrowheads="1"/>
          </p:cNvSpPr>
          <p:nvPr/>
        </p:nvSpPr>
        <p:spPr bwMode="auto">
          <a:xfrm>
            <a:off x="0" y="3810000"/>
            <a:ext cx="350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vlada SAD je mnogo manje raspoložena od evropskih vlada da garantuje subvencije</a:t>
            </a:r>
          </a:p>
          <a:p>
            <a:r>
              <a:rPr lang="en-US"/>
              <a:t>firmama.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7538" y="3962400"/>
            <a:ext cx="4572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/>
              <a:t>+5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 animBg="1"/>
      <p:bldP spid="62474" grpId="0" animBg="1"/>
      <p:bldP spid="1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077200" cy="1431925"/>
          </a:xfrm>
        </p:spPr>
        <p:txBody>
          <a:bodyPr/>
          <a:lstStyle/>
          <a:p>
            <a:pPr>
              <a:defRPr/>
            </a:pPr>
            <a:r>
              <a:rPr lang="vi-VN" dirty="0"/>
              <a:t>Opšti sporazum o carinama i trgovini (</a:t>
            </a:r>
            <a:r>
              <a:rPr lang="vi-VN" i="1" dirty="0"/>
              <a:t>GATT)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sr-Latn-CS" sz="2000" b="1" i="1" dirty="0"/>
              <a:t>m</a:t>
            </a:r>
            <a:r>
              <a:rPr lang="vi-VN" sz="2000" b="1" i="1" dirty="0"/>
              <a:t>eđunarodna organizacija</a:t>
            </a:r>
            <a:r>
              <a:rPr lang="sr-Latn-CS" sz="2000" b="1" i="1" dirty="0"/>
              <a:t> </a:t>
            </a:r>
            <a:r>
              <a:rPr lang="vi-VN" sz="2000" dirty="0"/>
              <a:t>osnovana 1947. sa sedištem u Ženevi </a:t>
            </a:r>
            <a:endParaRPr lang="sr-Latn-CS" sz="2000" dirty="0"/>
          </a:p>
          <a:p>
            <a:pPr>
              <a:defRPr/>
            </a:pPr>
            <a:r>
              <a:rPr lang="pt-BR" sz="2000" i="1" dirty="0"/>
              <a:t>Tri principa:</a:t>
            </a:r>
          </a:p>
          <a:p>
            <a:pPr>
              <a:defRPr/>
            </a:pPr>
            <a:r>
              <a:rPr lang="pt-BR" sz="2000" i="1" dirty="0"/>
              <a:t>1. Nediskriminacija </a:t>
            </a:r>
            <a:r>
              <a:rPr lang="sr-Latn-CS" sz="2000" i="1" dirty="0"/>
              <a:t>-</a:t>
            </a:r>
            <a:r>
              <a:rPr lang="pt-BR" sz="2000" i="1" dirty="0"/>
              <a:t>bezuslovno prihvatanje </a:t>
            </a:r>
            <a:r>
              <a:rPr lang="sr-Latn-CS" sz="2000" i="1" dirty="0"/>
              <a:t>MFN - </a:t>
            </a:r>
            <a:r>
              <a:rPr lang="pt-BR" sz="2000" i="1" dirty="0"/>
              <a:t>principa najpovlašćenije</a:t>
            </a:r>
            <a:r>
              <a:rPr lang="sr-Latn-CS" sz="2000" i="1" dirty="0"/>
              <a:t> n</a:t>
            </a:r>
            <a:r>
              <a:rPr lang="en-US" sz="2000" i="1" dirty="0" err="1"/>
              <a:t>acije</a:t>
            </a:r>
            <a:r>
              <a:rPr lang="en-US" sz="2000" dirty="0"/>
              <a:t> </a:t>
            </a:r>
            <a:endParaRPr lang="sr-Latn-CS" sz="2000" dirty="0"/>
          </a:p>
          <a:p>
            <a:pPr lvl="1">
              <a:defRPr/>
            </a:pPr>
            <a:r>
              <a:rPr lang="en-US" sz="2000" dirty="0" err="1"/>
              <a:t>Izuzeci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carinske</a:t>
            </a:r>
            <a:r>
              <a:rPr lang="en-US" sz="2000" dirty="0"/>
              <a:t> </a:t>
            </a:r>
            <a:r>
              <a:rPr lang="en-US" sz="2000" dirty="0" err="1"/>
              <a:t>unije</a:t>
            </a:r>
            <a:r>
              <a:rPr lang="en-US" sz="2000" dirty="0"/>
              <a:t> </a:t>
            </a:r>
            <a:r>
              <a:rPr lang="vi-VN" sz="2000" dirty="0"/>
              <a:t>i trgovin</a:t>
            </a:r>
            <a:r>
              <a:rPr lang="sr-Latn-CS" sz="2000" dirty="0"/>
              <a:t>a</a:t>
            </a:r>
            <a:r>
              <a:rPr lang="vi-VN" sz="2000" dirty="0"/>
              <a:t> između zemlje i njenih bivših kolonija </a:t>
            </a:r>
            <a:endParaRPr lang="sr-Latn-CS" sz="2000" dirty="0"/>
          </a:p>
          <a:p>
            <a:pPr>
              <a:defRPr/>
            </a:pPr>
            <a:r>
              <a:rPr lang="en-US" sz="2000" i="1" dirty="0"/>
              <a:t>2. </a:t>
            </a:r>
            <a:r>
              <a:rPr lang="en-US" sz="2000" i="1" dirty="0" err="1"/>
              <a:t>Uklanjanje</a:t>
            </a:r>
            <a:r>
              <a:rPr lang="en-US" sz="2000" i="1" dirty="0"/>
              <a:t> </a:t>
            </a:r>
            <a:r>
              <a:rPr lang="en-US" sz="2000" i="1" dirty="0" err="1"/>
              <a:t>necarinskih</a:t>
            </a:r>
            <a:r>
              <a:rPr lang="en-US" sz="2000" i="1" dirty="0"/>
              <a:t> </a:t>
            </a:r>
            <a:r>
              <a:rPr lang="en-US" sz="2000" i="1" dirty="0" err="1"/>
              <a:t>barijera</a:t>
            </a:r>
            <a:r>
              <a:rPr lang="en-US" sz="2000" i="1" dirty="0"/>
              <a:t> (</a:t>
            </a:r>
            <a:r>
              <a:rPr lang="en-US" sz="2000" i="1" dirty="0" err="1"/>
              <a:t>kvot</a:t>
            </a:r>
            <a:r>
              <a:rPr lang="sr-Latn-CS" sz="2000" i="1" dirty="0"/>
              <a:t>e</a:t>
            </a:r>
            <a:r>
              <a:rPr lang="en-US" sz="2000" i="1" dirty="0"/>
              <a:t>), </a:t>
            </a:r>
            <a:r>
              <a:rPr lang="sr-Latn-CS" sz="2000" i="1" dirty="0"/>
              <a:t>osim </a:t>
            </a:r>
            <a:r>
              <a:rPr lang="en-US" sz="2000" i="1" dirty="0" err="1"/>
              <a:t>za</a:t>
            </a:r>
            <a:r>
              <a:rPr lang="en-US" sz="2000" i="1" dirty="0"/>
              <a:t> </a:t>
            </a:r>
            <a:r>
              <a:rPr lang="en-US" sz="2000" i="1" dirty="0" err="1"/>
              <a:t>poljoprivredne</a:t>
            </a:r>
            <a:r>
              <a:rPr lang="sr-Latn-CS" sz="2000" i="1" dirty="0"/>
              <a:t> </a:t>
            </a:r>
            <a:r>
              <a:rPr lang="pl-PL" sz="2000" dirty="0"/>
              <a:t>proizvode i u slučaju problema sa platnim bilansom zemlje.</a:t>
            </a:r>
          </a:p>
          <a:p>
            <a:pPr>
              <a:defRPr/>
            </a:pPr>
            <a:r>
              <a:rPr lang="vi-VN" sz="2000" i="1" dirty="0"/>
              <a:t>3. Konsultacije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sz="3200" dirty="0"/>
              <a:t>Koji su to nerešeni problemi međunarodne trgovine</a:t>
            </a:r>
            <a:br>
              <a:rPr lang="vi-VN" sz="3200" dirty="0"/>
            </a:b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kojima</a:t>
            </a:r>
            <a:r>
              <a:rPr lang="en-US" sz="3200" dirty="0"/>
              <a:t> se </a:t>
            </a:r>
            <a:r>
              <a:rPr lang="en-US" sz="3200" dirty="0" err="1"/>
              <a:t>svet</a:t>
            </a:r>
            <a:r>
              <a:rPr lang="en-US" sz="3200" dirty="0"/>
              <a:t> </a:t>
            </a:r>
            <a:r>
              <a:rPr lang="en-US" sz="3200" dirty="0" err="1"/>
              <a:t>danas</a:t>
            </a:r>
            <a:r>
              <a:rPr lang="en-US" sz="3200" dirty="0"/>
              <a:t> </a:t>
            </a:r>
            <a:r>
              <a:rPr lang="en-US" sz="3200" dirty="0" err="1"/>
              <a:t>suočava</a:t>
            </a:r>
            <a:r>
              <a:rPr lang="en-US" sz="3200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Doha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Nicholas Stern </a:t>
            </a:r>
            <a:r>
              <a:rPr lang="sr-Latn-CS" dirty="0"/>
              <a:t>procenio da evropska krava dobija dnevne subvencije od </a:t>
            </a:r>
            <a:r>
              <a:rPr lang="en-US" dirty="0"/>
              <a:t>2.50$, </a:t>
            </a:r>
            <a:r>
              <a:rPr lang="sr-Latn-CS" dirty="0"/>
              <a:t>dok</a:t>
            </a:r>
            <a:r>
              <a:rPr lang="en-US" dirty="0"/>
              <a:t> 75% of </a:t>
            </a:r>
            <a:r>
              <a:rPr lang="sr-Latn-CS" dirty="0"/>
              <a:t>ljudi u </a:t>
            </a:r>
            <a:r>
              <a:rPr lang="en-US" dirty="0" err="1"/>
              <a:t>Afric</a:t>
            </a:r>
            <a:r>
              <a:rPr lang="sr-Latn-CS" dirty="0"/>
              <a:t>i živi sa manje od </a:t>
            </a:r>
            <a:r>
              <a:rPr lang="en-US" dirty="0"/>
              <a:t>2$ </a:t>
            </a:r>
            <a:r>
              <a:rPr lang="sr-Latn-CS" dirty="0"/>
              <a:t>dnevno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baldwin_spaghett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914400"/>
            <a:ext cx="85121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2133600" y="1524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4000"/>
              <a:t>Spaghetti bowl </a:t>
            </a:r>
            <a:endParaRPr lang="en-US" sz="40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S </a:t>
            </a:r>
            <a:r>
              <a:rPr lang="en-US" sz="2800" dirty="0" err="1"/>
              <a:t>ovim</a:t>
            </a:r>
            <a:r>
              <a:rPr lang="en-US" sz="2800" dirty="0"/>
              <a:t> je </a:t>
            </a:r>
            <a:r>
              <a:rPr lang="en-US" sz="2800" dirty="0" err="1"/>
              <a:t>povezano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pitanje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li</a:t>
            </a:r>
            <a:r>
              <a:rPr lang="en-US" sz="2800" dirty="0"/>
              <a:t> </a:t>
            </a:r>
            <a:r>
              <a:rPr lang="en-US" sz="2800" dirty="0" err="1"/>
              <a:t>regionalni</a:t>
            </a:r>
            <a:r>
              <a:rPr lang="en-US" sz="2800" dirty="0"/>
              <a:t> </a:t>
            </a:r>
            <a:r>
              <a:rPr lang="sr-Latn-CS" sz="2800" dirty="0"/>
              <a:t>sporazumi unapređuju ili unazađuju </a:t>
            </a:r>
            <a:r>
              <a:rPr lang="vi-VN" sz="2800" dirty="0"/>
              <a:t>slobodnu međunarodnu trgovinu. </a:t>
            </a:r>
            <a:br>
              <a:rPr lang="sr-Latn-C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63492" name="Picture 5" descr="IIA_Spaghetti_Bow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12925"/>
            <a:ext cx="7467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hlinkClick r:id="rId2"/>
              </a:rPr>
              <a:t>Kineski čelik je preplavio svet</a:t>
            </a:r>
            <a:endParaRPr lang="en-GB" dirty="0"/>
          </a:p>
        </p:txBody>
      </p:sp>
      <p:pic>
        <p:nvPicPr>
          <p:cNvPr id="6" name="Content Placeholder 5" descr="8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3028950" cy="503196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09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15050" cy="6602953"/>
          </a:xfrm>
          <a:prstGeom prst="rect">
            <a:avLst/>
          </a:prstGeom>
        </p:spPr>
      </p:pic>
      <p:pic>
        <p:nvPicPr>
          <p:cNvPr id="3" name="Picture 2" descr="_89005090_steel_price_624_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276600"/>
            <a:ext cx="4191000" cy="26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1431925"/>
          </a:xfrm>
        </p:spPr>
        <p:txBody>
          <a:bodyPr/>
          <a:lstStyle/>
          <a:p>
            <a:r>
              <a:rPr lang="sr-Latn-RS" dirty="0"/>
              <a:t>Kina - </a:t>
            </a:r>
            <a:r>
              <a:rPr lang="en-GB" dirty="0"/>
              <a:t>46.3%</a:t>
            </a:r>
            <a:br>
              <a:rPr lang="sr-Latn-RS" dirty="0"/>
            </a:br>
            <a:r>
              <a:rPr lang="sr-Latn-RS" dirty="0"/>
              <a:t>EU – 14-16%</a:t>
            </a:r>
            <a:br>
              <a:rPr lang="sr-Latn-RS" dirty="0"/>
            </a:br>
            <a:r>
              <a:rPr lang="sr-Latn-RS" dirty="0"/>
              <a:t>SAD -260%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I</a:t>
            </a:r>
            <a:r>
              <a:rPr lang="sr-Latn-RS" dirty="0"/>
              <a:t>nteresne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lobiraju</a:t>
            </a:r>
            <a:endParaRPr lang="sr-Latn-RS" dirty="0"/>
          </a:p>
          <a:p>
            <a:pPr eaLnBrk="1" hangingPunct="1">
              <a:defRPr/>
            </a:pPr>
            <a:endParaRPr lang="sr-Latn-RS" dirty="0"/>
          </a:p>
          <a:p>
            <a:pPr eaLnBrk="1" hangingPunct="1">
              <a:defRPr/>
            </a:pPr>
            <a:r>
              <a:rPr lang="en-GB" b="1" dirty="0"/>
              <a:t>WTO backs U.S. in case against China duties on steel</a:t>
            </a:r>
            <a:endParaRPr lang="sr-Latn-RS" b="1" dirty="0"/>
          </a:p>
          <a:p>
            <a:pPr eaLnBrk="1" hangingPunct="1">
              <a:defRPr/>
            </a:pPr>
            <a:endParaRPr lang="en-GB" b="1" dirty="0"/>
          </a:p>
          <a:p>
            <a:pPr eaLnBrk="1" hangingPunct="1">
              <a:defRPr/>
            </a:pPr>
            <a:r>
              <a:rPr lang="en-US" dirty="0"/>
              <a:t> </a:t>
            </a:r>
            <a:endParaRPr lang="sr-Latn-RS" dirty="0"/>
          </a:p>
          <a:p>
            <a:pPr eaLnBrk="1" hangingPunct="1">
              <a:defRPr/>
            </a:pPr>
            <a:endParaRPr lang="sr-Latn-C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97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slobodna</a:t>
            </a:r>
            <a:r>
              <a:rPr lang="en-US" sz="3600" dirty="0"/>
              <a:t> </a:t>
            </a:r>
            <a:r>
              <a:rPr lang="en-US" sz="3600" dirty="0" err="1"/>
              <a:t>trgovina</a:t>
            </a:r>
            <a:r>
              <a:rPr lang="en-US" sz="3600" dirty="0"/>
              <a:t> </a:t>
            </a:r>
            <a:r>
              <a:rPr lang="en-US" sz="3600" dirty="0" err="1"/>
              <a:t>maksimizira</a:t>
            </a:r>
            <a:r>
              <a:rPr lang="en-US" sz="3600" dirty="0"/>
              <a:t> </a:t>
            </a:r>
            <a:r>
              <a:rPr lang="en-US" sz="3600" dirty="0" err="1"/>
              <a:t>autput</a:t>
            </a:r>
            <a:r>
              <a:rPr lang="en-US" sz="3600" dirty="0"/>
              <a:t> u </a:t>
            </a:r>
            <a:r>
              <a:rPr lang="en-US" sz="3600" dirty="0" err="1"/>
              <a:t>celom</a:t>
            </a:r>
            <a:r>
              <a:rPr lang="en-US" sz="3600" dirty="0"/>
              <a:t> </a:t>
            </a:r>
            <a:r>
              <a:rPr lang="en-US" sz="3600" dirty="0" err="1"/>
              <a:t>svetu</a:t>
            </a:r>
            <a:r>
              <a:rPr lang="en-US" sz="3600" dirty="0"/>
              <a:t> </a:t>
            </a:r>
            <a:r>
              <a:rPr lang="sr-Latn-CS" sz="3600" dirty="0"/>
              <a:t>i </a:t>
            </a:r>
            <a:r>
              <a:rPr lang="pl-PL" sz="3600" dirty="0"/>
              <a:t>korisna je za sve zemlje.</a:t>
            </a:r>
            <a:br>
              <a:rPr lang="pl-PL" sz="3600" dirty="0"/>
            </a:br>
            <a:br>
              <a:rPr lang="pl-PL" sz="3600" dirty="0"/>
            </a:br>
            <a:r>
              <a:rPr lang="pl-PL" sz="3600" dirty="0"/>
              <a:t>Zašto onda SVE zemlje uvode carine?</a:t>
            </a:r>
            <a:br>
              <a:rPr lang="pl-P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1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Ko sigurno dobija kad se uvedu carine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Državna kasa</a:t>
            </a:r>
          </a:p>
          <a:p>
            <a:pPr>
              <a:defRPr/>
            </a:pPr>
            <a:r>
              <a:rPr lang="sr-Latn-CS" dirty="0"/>
              <a:t>Zaštićena grana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Ko gubi?</a:t>
            </a:r>
          </a:p>
          <a:p>
            <a:pPr>
              <a:defRPr/>
            </a:pPr>
            <a:r>
              <a:rPr lang="sr-Latn-CS" dirty="0"/>
              <a:t>- potrošači</a:t>
            </a:r>
          </a:p>
          <a:p>
            <a:pPr>
              <a:defRPr/>
            </a:pPr>
            <a:r>
              <a:rPr lang="sr-Latn-CS" dirty="0"/>
              <a:t>- uvoznici</a:t>
            </a:r>
          </a:p>
        </p:txBody>
      </p:sp>
    </p:spTree>
    <p:extLst>
      <p:ext uri="{BB962C8B-B14F-4D97-AF65-F5344CB8AC3E}">
        <p14:creationId xmlns:p14="http://schemas.microsoft.com/office/powerpoint/2010/main" val="380888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ffectLst/>
              </a:rPr>
              <a:t>carina vrši </a:t>
            </a:r>
            <a:r>
              <a:rPr lang="sr-Latn-CS" sz="4000">
                <a:effectLst/>
              </a:rPr>
              <a:t>2 vrste </a:t>
            </a:r>
            <a:r>
              <a:rPr lang="en-US" sz="4000">
                <a:effectLst/>
              </a:rPr>
              <a:t>preraspodel</a:t>
            </a:r>
            <a:r>
              <a:rPr lang="sr-Latn-CS" sz="4000">
                <a:effectLst/>
              </a:rPr>
              <a:t>e</a:t>
            </a:r>
            <a:r>
              <a:rPr lang="en-US" sz="4000">
                <a:effectLst/>
              </a:rPr>
              <a:t> dohotka 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400" b="1" dirty="0">
                <a:effectLst/>
              </a:rPr>
              <a:t>Od potrošača - </a:t>
            </a:r>
            <a:r>
              <a:rPr lang="en-US" sz="2400" b="1" dirty="0" err="1">
                <a:effectLst/>
              </a:rPr>
              <a:t>domaćim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proizvođačima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proizvoda</a:t>
            </a:r>
            <a:r>
              <a:rPr lang="en-US" sz="2400" b="1" dirty="0">
                <a:effectLst/>
              </a:rPr>
              <a:t> (</a:t>
            </a:r>
            <a:r>
              <a:rPr lang="en-US" sz="2400" b="1" dirty="0" err="1">
                <a:effectLst/>
              </a:rPr>
              <a:t>koji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dobijaju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višu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cenu</a:t>
            </a:r>
            <a:r>
              <a:rPr lang="en-US" sz="2400" b="1" dirty="0">
                <a:effectLst/>
              </a:rPr>
              <a:t>)</a:t>
            </a: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>
                <a:effectLst/>
              </a:rPr>
              <a:t>od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faktora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koji</a:t>
            </a:r>
            <a:r>
              <a:rPr lang="en-US" sz="2400" b="1" dirty="0">
                <a:effectLst/>
              </a:rPr>
              <a:t> je u </a:t>
            </a:r>
            <a:r>
              <a:rPr lang="en-US" sz="2400" b="1" dirty="0" err="1">
                <a:effectLst/>
              </a:rPr>
              <a:t>zemlji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relativno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obilan</a:t>
            </a:r>
            <a:r>
              <a:rPr lang="en-US" sz="2400" b="1" dirty="0">
                <a:effectLst/>
              </a:rPr>
              <a:t> ka </a:t>
            </a:r>
            <a:r>
              <a:rPr lang="en-US" sz="2400" b="1" dirty="0" err="1">
                <a:effectLst/>
              </a:rPr>
              <a:t>faktoru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koji</a:t>
            </a:r>
            <a:r>
              <a:rPr lang="en-US" sz="2400" b="1" dirty="0">
                <a:effectLst/>
              </a:rPr>
              <a:t> je u </a:t>
            </a:r>
            <a:r>
              <a:rPr lang="en-US" sz="2400" b="1" dirty="0" err="1">
                <a:effectLst/>
              </a:rPr>
              <a:t>zemlji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relativno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redak</a:t>
            </a:r>
            <a:r>
              <a:rPr lang="en-US" sz="2400" b="1" dirty="0">
                <a:effectLst/>
              </a:rPr>
              <a:t> (</a:t>
            </a:r>
            <a:r>
              <a:rPr lang="en-US" sz="2400" b="1" dirty="0" err="1">
                <a:effectLst/>
              </a:rPr>
              <a:t>koji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proizvodi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uvozne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proizvode</a:t>
            </a:r>
            <a:r>
              <a:rPr lang="en-US" sz="2400" b="1" dirty="0">
                <a:effectLst/>
              </a:rPr>
              <a:t>)</a:t>
            </a: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93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effectLst/>
              </a:rPr>
              <a:t>Deljenjem gubitka potrošačevog viška sa brojem radnih mesta koja su</a:t>
            </a:r>
            <a:r>
              <a:rPr lang="sr-Latn-CS" sz="3200">
                <a:effectLst/>
              </a:rPr>
              <a:t> </a:t>
            </a:r>
            <a:r>
              <a:rPr lang="en-US" sz="3200">
                <a:effectLst/>
              </a:rPr>
              <a:t>sačuvana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/>
              </a:rPr>
              <a:t> u </a:t>
            </a:r>
            <a:r>
              <a:rPr lang="en-US" sz="3600" dirty="0" err="1">
                <a:effectLst/>
              </a:rPr>
              <a:t>industriji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zahvaljujući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carini</a:t>
            </a:r>
            <a:r>
              <a:rPr lang="en-US" sz="3600" dirty="0">
                <a:effectLst/>
              </a:rPr>
              <a:t> (</a:t>
            </a:r>
            <a:r>
              <a:rPr lang="en-US" sz="3600" dirty="0" err="1">
                <a:effectLst/>
              </a:rPr>
              <a:t>ili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njoj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ekvivalentnoj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stopi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zaštite</a:t>
            </a:r>
            <a:r>
              <a:rPr lang="en-US" sz="3600" dirty="0">
                <a:effectLst/>
              </a:rPr>
              <a:t>) </a:t>
            </a:r>
            <a:r>
              <a:rPr lang="en-US" sz="3600" dirty="0" err="1">
                <a:effectLst/>
              </a:rPr>
              <a:t>možemo</a:t>
            </a:r>
            <a:r>
              <a:rPr lang="sr-Latn-CS" sz="3600" dirty="0">
                <a:effectLst/>
              </a:rPr>
              <a:t> </a:t>
            </a:r>
            <a:r>
              <a:rPr lang="en-US" sz="3600" dirty="0" err="1">
                <a:effectLst/>
              </a:rPr>
              <a:t>da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izračunamo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troškove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po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jednom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sačuvanom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radnom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mestu</a:t>
            </a:r>
            <a:r>
              <a:rPr lang="en-US" sz="3600" dirty="0">
                <a:effectLst/>
              </a:rPr>
              <a:t> </a:t>
            </a:r>
            <a:endParaRPr lang="sr-Latn-CS" sz="3600" dirty="0">
              <a:effectLst/>
            </a:endParaRPr>
          </a:p>
          <a:p>
            <a:pPr eaLnBrk="1" hangingPunct="1">
              <a:defRPr/>
            </a:pPr>
            <a:endParaRPr lang="sr-Latn-CS" sz="3600" dirty="0">
              <a:effectLst/>
            </a:endParaRPr>
          </a:p>
          <a:p>
            <a:pPr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9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4238" y="0"/>
            <a:ext cx="7802562" cy="4929188"/>
          </a:xfrm>
          <a:noFill/>
        </p:spPr>
      </p:pic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133600" y="3352800"/>
            <a:ext cx="1143000" cy="3810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2819400" y="3581400"/>
            <a:ext cx="990600" cy="6096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4114800" y="3352800"/>
            <a:ext cx="990600" cy="6096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562600" y="3581400"/>
            <a:ext cx="990600" cy="6096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362200" y="609600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Gubitak</a:t>
            </a:r>
            <a:r>
              <a:rPr lang="sr-Latn-CS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blagostanja isto je što i trošak zaštite putem carina (</a:t>
            </a:r>
            <a:r>
              <a:rPr lang="en-US" i="1">
                <a:solidFill>
                  <a:schemeClr val="bg1"/>
                </a:solidFill>
              </a:rPr>
              <a:t>CJM + BHN na Slici 8.3).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943100" y="2247900"/>
            <a:ext cx="2590800" cy="76200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0"/>
          <p:cNvCxnSpPr>
            <a:cxnSpLocks noChangeShapeType="1"/>
            <a:stCxn id="27655" idx="0"/>
          </p:cNvCxnSpPr>
          <p:nvPr/>
        </p:nvCxnSpPr>
        <p:spPr bwMode="auto">
          <a:xfrm rot="16200000" flipV="1">
            <a:off x="3676650" y="1200150"/>
            <a:ext cx="2514600" cy="2247900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7423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vi-VN" sz="1800" dirty="0"/>
              <a:t>troškovi očuvanja</a:t>
            </a:r>
            <a:r>
              <a:rPr lang="sr-Latn-CS" sz="1800" dirty="0"/>
              <a:t> </a:t>
            </a:r>
            <a:r>
              <a:rPr lang="vi-VN" sz="1800" dirty="0"/>
              <a:t>svakog radnog mesta u proizvodnji gumene obuće </a:t>
            </a:r>
            <a:r>
              <a:rPr lang="sr-Latn-CS" sz="1800" dirty="0"/>
              <a:t>- </a:t>
            </a:r>
            <a:r>
              <a:rPr lang="en-US" sz="1800" dirty="0"/>
              <a:t>122.000$ </a:t>
            </a:r>
            <a:r>
              <a:rPr lang="sr-Latn-CS" sz="1800" dirty="0"/>
              <a:t> </a:t>
            </a:r>
            <a:r>
              <a:rPr lang="en-US" sz="1800" dirty="0"/>
              <a:t>(208 </a:t>
            </a:r>
            <a:r>
              <a:rPr lang="en-US" sz="1800" dirty="0" err="1"/>
              <a:t>miliona</a:t>
            </a:r>
            <a:r>
              <a:rPr lang="sr-Latn-CS" sz="1800" dirty="0"/>
              <a:t> </a:t>
            </a:r>
            <a:r>
              <a:rPr lang="en-US" sz="1800" dirty="0" err="1"/>
              <a:t>dolara</a:t>
            </a:r>
            <a:r>
              <a:rPr lang="en-US" sz="1800" dirty="0"/>
              <a:t> </a:t>
            </a:r>
            <a:r>
              <a:rPr lang="en-US" sz="1800" dirty="0" err="1"/>
              <a:t>podeljeno</a:t>
            </a:r>
            <a:r>
              <a:rPr lang="sr-Latn-CS" sz="1800" dirty="0"/>
              <a:t> </a:t>
            </a:r>
            <a:r>
              <a:rPr lang="sv-SE" sz="1800" dirty="0"/>
              <a:t>sa </a:t>
            </a:r>
            <a:r>
              <a:rPr lang="sv-SE" sz="1800" u="sng" dirty="0"/>
              <a:t>1.705 sačuvanih radnih mesta</a:t>
            </a:r>
            <a:r>
              <a:rPr lang="sv-SE" sz="1800" dirty="0"/>
              <a:t>)</a:t>
            </a:r>
            <a:r>
              <a:rPr lang="sr-Latn-CS" sz="1800" dirty="0"/>
              <a:t> – a proizvođačev dobitak – 55000 </a:t>
            </a:r>
            <a:r>
              <a:rPr lang="sr-Latn-CS" sz="1800" dirty="0" err="1"/>
              <a:t>usd</a:t>
            </a:r>
            <a:br>
              <a:rPr lang="sv-SE" sz="1800" dirty="0"/>
            </a:br>
            <a:endParaRPr lang="en-US" sz="1800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08163"/>
            <a:ext cx="8077200" cy="3983037"/>
          </a:xfr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4800600"/>
            <a:ext cx="7620000" cy="228600"/>
          </a:xfrm>
          <a:prstGeom prst="rect">
            <a:avLst/>
          </a:prstGeom>
          <a:solidFill>
            <a:schemeClr val="accent1">
              <a:alpha val="2196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8677" name="Straight Arrow Connector 4"/>
          <p:cNvCxnSpPr>
            <a:cxnSpLocks noChangeShapeType="1"/>
          </p:cNvCxnSpPr>
          <p:nvPr/>
        </p:nvCxnSpPr>
        <p:spPr bwMode="auto">
          <a:xfrm>
            <a:off x="2590800" y="1066800"/>
            <a:ext cx="4953000" cy="3886200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657600" y="4800600"/>
            <a:ext cx="609600" cy="3048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4191000" y="46482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solidFill>
                  <a:srgbClr val="FF0000"/>
                </a:solidFill>
              </a:rPr>
              <a:t>=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5029200" y="46482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solidFill>
                  <a:srgbClr val="FF0000"/>
                </a:solidFill>
              </a:rPr>
              <a:t>+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6019800" y="46482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solidFill>
                  <a:srgbClr val="FF0000"/>
                </a:solidFill>
              </a:rPr>
              <a:t>+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3581400" y="3352800"/>
            <a:ext cx="35052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5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Uticaj carine na opštu ravnotežu u maloj zemlji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12" y="1828800"/>
            <a:ext cx="4391487" cy="4114800"/>
          </a:xfrm>
        </p:spPr>
        <p:txBody>
          <a:bodyPr/>
          <a:lstStyle/>
          <a:p>
            <a:br>
              <a:rPr lang="vi-VN" dirty="0"/>
            </a:br>
            <a:r>
              <a:rPr lang="vi-VN" dirty="0"/>
              <a:t>Kada mala zemlja </a:t>
            </a:r>
            <a:r>
              <a:rPr lang="en-GB" dirty="0" err="1"/>
              <a:t>uvodi</a:t>
            </a:r>
            <a:r>
              <a:rPr lang="en-GB" dirty="0"/>
              <a:t> </a:t>
            </a:r>
            <a:r>
              <a:rPr lang="vi-VN" dirty="0"/>
              <a:t>carinu to neće uticati na cene na svetskom tržištu.</a:t>
            </a:r>
            <a:endParaRPr lang="sr-Latn-RS" dirty="0"/>
          </a:p>
          <a:p>
            <a:r>
              <a:rPr lang="vi-VN" dirty="0"/>
              <a:t>cena ostaje konstantna </a:t>
            </a:r>
            <a:r>
              <a:rPr lang="vi-VN" i="1" dirty="0"/>
              <a:t>za malu zemlju</a:t>
            </a:r>
            <a:br>
              <a:rPr lang="vi-VN" dirty="0"/>
            </a:br>
            <a:r>
              <a:rPr lang="vi-VN" i="1" dirty="0"/>
              <a:t>kao celinu </a:t>
            </a:r>
            <a:r>
              <a:rPr lang="vi-VN" dirty="0"/>
              <a:t>jer sama zemlja ubira carinu. </a:t>
            </a:r>
            <a:endParaRPr lang="sr-Latn-RS" dirty="0"/>
          </a:p>
          <a:p>
            <a:r>
              <a:rPr lang="vi-VN" dirty="0"/>
              <a:t>domaće cene uvoznog proizvoda će </a:t>
            </a:r>
            <a:r>
              <a:rPr lang="sr-Latn-RS" dirty="0"/>
              <a:t> porasti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1E18DE-BAF9-4AA8-8BFD-BB493AC16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C3C508D-BE0C-4D7B-81FF-E6307DDC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9939" t="40741" r="31771" b="11111"/>
          <a:stretch>
            <a:fillRect/>
          </a:stretch>
        </p:blipFill>
        <p:spPr bwMode="auto">
          <a:xfrm>
            <a:off x="4588276" y="2168161"/>
            <a:ext cx="4102889" cy="392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FE9608-738B-4F92-9AE9-B5AFEA31E492}"/>
              </a:ext>
            </a:extLst>
          </p:cNvPr>
          <p:cNvCxnSpPr>
            <a:cxnSpLocks/>
          </p:cNvCxnSpPr>
          <p:nvPr/>
        </p:nvCxnSpPr>
        <p:spPr bwMode="auto">
          <a:xfrm>
            <a:off x="5934722" y="2286000"/>
            <a:ext cx="1219200" cy="22860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86F37-0A5E-4A30-B716-6065D24DA033}"/>
              </a:ext>
            </a:extLst>
          </p:cNvPr>
          <p:cNvCxnSpPr>
            <a:cxnSpLocks/>
          </p:cNvCxnSpPr>
          <p:nvPr/>
        </p:nvCxnSpPr>
        <p:spPr bwMode="auto">
          <a:xfrm>
            <a:off x="5105400" y="2168161"/>
            <a:ext cx="2709467" cy="255623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AAF515-2808-4DE0-BAA8-04961794C0ED}"/>
              </a:ext>
            </a:extLst>
          </p:cNvPr>
          <p:cNvSpPr txBox="1"/>
          <p:nvPr/>
        </p:nvSpPr>
        <p:spPr>
          <a:xfrm>
            <a:off x="6019800" y="2209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</a:t>
            </a:r>
            <a:r>
              <a:rPr lang="sr-Latn-RS" b="1" dirty="0">
                <a:solidFill>
                  <a:srgbClr val="FF0000"/>
                </a:solidFill>
              </a:rPr>
              <a:t>vodi se carina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717" name="Group 21"/>
          <p:cNvGraphicFramePr>
            <a:graphicFrameLocks noGrp="1"/>
          </p:cNvGraphicFramePr>
          <p:nvPr/>
        </p:nvGraphicFramePr>
        <p:xfrm>
          <a:off x="990600" y="1779588"/>
          <a:ext cx="8001000" cy="484632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5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“Sve što čujem iz Vašingtona jeste da u spoljnotrgovinskoj razmeni svi dobijaju.</a:t>
                      </a:r>
                      <a:endParaRPr kumimoji="0" lang="sr-Latn-C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Onda pogledam naš sve veći spoljnotrgovinski deficit i pomislim </a:t>
                      </a: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 3.400 dobrih ljudi u našim dobrim fabrikama koje smo morali da otpustimo i onda želim da mi neko pokaže gde smo mi to dobili.”</a:t>
                      </a:r>
                      <a:endParaRPr kumimoji="0" lang="sr-Latn-C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John </a:t>
                      </a:r>
                      <a:r>
                        <a:rPr kumimoji="0" lang="sr-Latn-C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Emrich</a:t>
                      </a: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generalni direktor </a:t>
                      </a:r>
                      <a:r>
                        <a:rPr kumimoji="0" lang="sr-Latn-C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Guilford</a:t>
                      </a: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r-Latn-C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Mills</a:t>
                      </a: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u </a:t>
                      </a:r>
                      <a:r>
                        <a:rPr kumimoji="0" lang="sr-Latn-C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Greensboro</a:t>
                      </a: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sr-Latn-C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N.C</a:t>
                      </a: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„</a:t>
                      </a:r>
                      <a:r>
                        <a:rPr kumimoji="0" lang="sr-Latn-C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</a:t>
                      </a:r>
                      <a:r>
                        <a:rPr kumimoji="0" lang="sr-Latn-C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</a:t>
                      </a:r>
                      <a:r>
                        <a:rPr kumimoji="0" lang="sr-Latn-C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York </a:t>
                      </a:r>
                      <a:r>
                        <a:rPr kumimoji="0" lang="sr-Latn-C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Times</a:t>
                      </a:r>
                      <a:r>
                        <a:rPr kumimoji="0" lang="sr-Latn-C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“ </a:t>
                      </a: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citat dana, 2. novembar 2004. godine.</a:t>
                      </a:r>
                      <a:endParaRPr kumimoji="0" lang="sr-Latn-C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933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447800" y="381000"/>
            <a:ext cx="6553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b="1"/>
              <a:t>Ali procene pokazuju da je društvo platilo čak 750.000 USD za svako radno mesto koje je sačuvano u industriji čelika. </a:t>
            </a:r>
          </a:p>
          <a:p>
            <a:endParaRPr lang="sr-Latn-CS" sz="2400" i="1"/>
          </a:p>
          <a:p>
            <a:r>
              <a:rPr lang="sr-Latn-CS" sz="2400" i="1"/>
              <a:t>“Daćemo vam otpremninu u iznosu od </a:t>
            </a:r>
            <a:r>
              <a:rPr lang="sr-Latn-CS" sz="2400"/>
              <a:t>750.000 USD</a:t>
            </a:r>
            <a:r>
              <a:rPr lang="sr-Latn-CS" sz="2400" i="1"/>
              <a:t>—ne godišnje, već samo jednom—u zamenu za obećanje da nikada više nećete tražiti posao u čeličani. </a:t>
            </a:r>
          </a:p>
          <a:p>
            <a:endParaRPr lang="sr-Latn-CS" sz="2400" i="1"/>
          </a:p>
        </p:txBody>
      </p:sp>
    </p:spTree>
    <p:extLst>
      <p:ext uri="{BB962C8B-B14F-4D97-AF65-F5344CB8AC3E}">
        <p14:creationId xmlns:p14="http://schemas.microsoft.com/office/powerpoint/2010/main" val="4249229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286000" y="273685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i="1"/>
              <a:t>Možete li da zamislite jednog jedinog radnika koji bi odbio ovu ponudu? </a:t>
            </a:r>
          </a:p>
          <a:p>
            <a:endParaRPr lang="sr-Latn-CS" sz="2400" i="1"/>
          </a:p>
          <a:p>
            <a:r>
              <a:rPr lang="sr-Latn-CS" sz="2400" i="1"/>
              <a:t>Zar to nije dovoljan dokaz da je naš sadašnji metod očuvanja radnih mesta u čeličanama sulud?” </a:t>
            </a:r>
            <a:r>
              <a:rPr lang="sr-Latn-CS" sz="2400"/>
              <a:t>Blinder (1987).</a:t>
            </a:r>
          </a:p>
        </p:txBody>
      </p:sp>
    </p:spTree>
    <p:extLst>
      <p:ext uri="{BB962C8B-B14F-4D97-AF65-F5344CB8AC3E}">
        <p14:creationId xmlns:p14="http://schemas.microsoft.com/office/powerpoint/2010/main" val="11732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Zašto ljudi u to ne veruju</a:t>
            </a: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dirty="0"/>
              <a:t>ljudi pridaju </a:t>
            </a:r>
            <a:r>
              <a:rPr lang="sr-Latn-CS" i="1" dirty="0"/>
              <a:t>“…beskonačno veliki značaj” vestima o izgubljenim radnim mestima zbog konkurencije iz inostranstva,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CS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sr-Latn-CS" i="1" dirty="0"/>
              <a:t> a “nulti značaj ” daje radnim mestima koja su otvorena zahvaljujući međunarodnoj razmeni</a:t>
            </a:r>
            <a:r>
              <a:rPr lang="sr-Latn-CS" dirty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5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Danas je SS teorema veoma u trendu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2057400"/>
            <a:ext cx="3695700" cy="4114800"/>
          </a:xfrm>
        </p:spPr>
        <p:txBody>
          <a:bodyPr/>
          <a:lstStyle/>
          <a:p>
            <a:r>
              <a:rPr lang="sr-Latn-RS" dirty="0"/>
              <a:t>Pošto se intenzivno koristi obilan faktor </a:t>
            </a:r>
          </a:p>
          <a:p>
            <a:r>
              <a:rPr lang="en-GB" dirty="0"/>
              <a:t>O</a:t>
            </a:r>
            <a:r>
              <a:rPr lang="sr-Latn-RS" dirty="0"/>
              <a:t>n dobija u slobodnoj razmeni</a:t>
            </a:r>
          </a:p>
          <a:p>
            <a:endParaRPr lang="en-GB" dirty="0"/>
          </a:p>
          <a:p>
            <a:r>
              <a:rPr lang="sr-Latn-RS" dirty="0"/>
              <a:t>Ako se štiti radno intenzivna grana trebalo bi da nadnice rastu brže nego profiti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3695700" cy="4114800"/>
          </a:xfrm>
        </p:spPr>
        <p:txBody>
          <a:bodyPr/>
          <a:lstStyle/>
          <a:p>
            <a:r>
              <a:rPr lang="sr-Latn-RS" dirty="0"/>
              <a:t>SS - </a:t>
            </a:r>
            <a:r>
              <a:rPr lang="en-GB" dirty="0" err="1"/>
              <a:t>porast</a:t>
            </a:r>
            <a:r>
              <a:rPr lang="en-GB" dirty="0"/>
              <a:t> </a:t>
            </a:r>
            <a:r>
              <a:rPr lang="en-GB" dirty="0" err="1"/>
              <a:t>relativne</a:t>
            </a:r>
            <a:r>
              <a:rPr lang="en-GB" dirty="0"/>
              <a:t> </a:t>
            </a:r>
            <a:r>
              <a:rPr lang="en-GB" dirty="0" err="1"/>
              <a:t>cene</a:t>
            </a:r>
            <a:r>
              <a:rPr lang="en-GB" dirty="0"/>
              <a:t> </a:t>
            </a:r>
            <a:r>
              <a:rPr lang="en-GB" dirty="0" err="1"/>
              <a:t>proizvoda</a:t>
            </a:r>
            <a:r>
              <a:rPr lang="en-GB" dirty="0"/>
              <a:t> (</a:t>
            </a:r>
            <a:r>
              <a:rPr lang="en-GB" dirty="0" err="1"/>
              <a:t>na</a:t>
            </a:r>
            <a:r>
              <a:rPr lang="en-GB" dirty="0"/>
              <a:t> primer, </a:t>
            </a:r>
            <a:r>
              <a:rPr lang="en-GB" dirty="0" err="1"/>
              <a:t>usled</a:t>
            </a:r>
            <a:r>
              <a:rPr lang="en-GB" dirty="0"/>
              <a:t> </a:t>
            </a:r>
            <a:r>
              <a:rPr lang="en-GB" dirty="0" err="1"/>
              <a:t>carine</a:t>
            </a:r>
            <a:r>
              <a:rPr lang="en-GB" dirty="0"/>
              <a:t>) </a:t>
            </a:r>
            <a:r>
              <a:rPr lang="en-GB" dirty="0" err="1"/>
              <a:t>dovešće</a:t>
            </a:r>
            <a:r>
              <a:rPr lang="en-GB" dirty="0"/>
              <a:t> do </a:t>
            </a:r>
            <a:r>
              <a:rPr lang="en-GB" dirty="0" err="1"/>
              <a:t>porasta</a:t>
            </a:r>
            <a:r>
              <a:rPr lang="en-GB" dirty="0"/>
              <a:t> </a:t>
            </a:r>
            <a:r>
              <a:rPr lang="en-GB" dirty="0" err="1"/>
              <a:t>cene</a:t>
            </a:r>
            <a:r>
              <a:rPr lang="en-GB" dirty="0"/>
              <a:t> </a:t>
            </a:r>
            <a:r>
              <a:rPr lang="en-GB" dirty="0" err="1"/>
              <a:t>faktora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se </a:t>
            </a:r>
            <a:r>
              <a:rPr lang="en-GB" dirty="0" err="1"/>
              <a:t>intenzivno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u </a:t>
            </a:r>
            <a:r>
              <a:rPr lang="en-GB" dirty="0" err="1"/>
              <a:t>proizvodnji</a:t>
            </a:r>
            <a:r>
              <a:rPr lang="en-GB" dirty="0"/>
              <a:t> tog </a:t>
            </a:r>
            <a:r>
              <a:rPr lang="en-GB" dirty="0" err="1"/>
              <a:t>proizvoda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905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Stolper–Semjuelsonov</a:t>
            </a:r>
            <a:r>
              <a:rPr lang="sr-Latn-RS" dirty="0"/>
              <a:t>a</a:t>
            </a:r>
            <a:r>
              <a:rPr lang="vi-VN" dirty="0"/>
              <a:t> teorem</a:t>
            </a:r>
            <a:r>
              <a:rPr lang="sr-Latn-RS" dirty="0"/>
              <a:t>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sr-Latn-RS" dirty="0"/>
              <a:t>lobodna trgovina smanjuje dohodak </a:t>
            </a:r>
          </a:p>
          <a:p>
            <a:pPr lvl="1"/>
            <a:r>
              <a:rPr lang="en-GB" dirty="0"/>
              <a:t>R</a:t>
            </a:r>
            <a:r>
              <a:rPr lang="sr-Latn-RS" dirty="0"/>
              <a:t>etkog faktora</a:t>
            </a:r>
          </a:p>
          <a:p>
            <a:pPr lvl="1"/>
            <a:r>
              <a:rPr lang="en-GB" dirty="0"/>
              <a:t>O</a:t>
            </a:r>
            <a:r>
              <a:rPr lang="sr-Latn-RS" dirty="0"/>
              <a:t>bilnog faktora</a:t>
            </a:r>
          </a:p>
          <a:p>
            <a:pPr lvl="1"/>
            <a:endParaRPr lang="sr-Latn-RS" dirty="0"/>
          </a:p>
          <a:p>
            <a:r>
              <a:rPr lang="en-GB" dirty="0"/>
              <a:t>A</a:t>
            </a:r>
            <a:r>
              <a:rPr lang="sr-Latn-RS" dirty="0"/>
              <a:t> carin</a:t>
            </a:r>
            <a:r>
              <a:rPr lang="en-US" dirty="0"/>
              <a:t>a</a:t>
            </a:r>
            <a:r>
              <a:rPr lang="sr-Latn-RS" dirty="0"/>
              <a:t> vraća dohodak </a:t>
            </a:r>
          </a:p>
          <a:p>
            <a:pPr lvl="1"/>
            <a:r>
              <a:rPr lang="en-GB" dirty="0"/>
              <a:t>R</a:t>
            </a:r>
            <a:r>
              <a:rPr lang="sr-Latn-RS" dirty="0"/>
              <a:t>etkom faktoru</a:t>
            </a:r>
          </a:p>
          <a:p>
            <a:pPr lvl="1"/>
            <a:r>
              <a:rPr lang="en-GB" dirty="0"/>
              <a:t>O</a:t>
            </a:r>
            <a:r>
              <a:rPr lang="sr-Latn-RS" dirty="0"/>
              <a:t>bilnom faktoru</a:t>
            </a:r>
          </a:p>
          <a:p>
            <a:br>
              <a:rPr lang="vi-VN" dirty="0"/>
            </a:br>
            <a:br>
              <a:rPr lang="vi-VN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2590800"/>
            <a:ext cx="8077200" cy="533400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5257800"/>
            <a:ext cx="8077200" cy="533400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08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hlinkClick r:id="rId2"/>
              </a:rPr>
              <a:t>Rodrik – protiv</a:t>
            </a:r>
            <a:br>
              <a:rPr lang="sr-Latn-RS" dirty="0">
                <a:hlinkClick r:id="rId2"/>
              </a:rPr>
            </a:br>
            <a:r>
              <a:rPr lang="sr-Latn-RS" dirty="0">
                <a:hlinkClick r:id="rId2"/>
              </a:rPr>
              <a:t>Je li Krugman  za protekcionizam</a:t>
            </a:r>
            <a:r>
              <a:rPr lang="sr-Latn-R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543800" cy="4114800"/>
          </a:xfrm>
        </p:spPr>
        <p:txBody>
          <a:bodyPr/>
          <a:lstStyle/>
          <a:p>
            <a:r>
              <a:rPr lang="en-GB" dirty="0"/>
              <a:t>So am I arguing for protectionism? No.</a:t>
            </a:r>
            <a:endParaRPr lang="sr-Latn-RS" dirty="0"/>
          </a:p>
          <a:p>
            <a:endParaRPr lang="sr-Latn-RS" dirty="0"/>
          </a:p>
          <a:p>
            <a:r>
              <a:rPr lang="sr-Latn-RS" dirty="0"/>
              <a:t>Ima značajne dobre posledice</a:t>
            </a:r>
          </a:p>
          <a:p>
            <a:r>
              <a:rPr lang="en-GB" dirty="0"/>
              <a:t>A</a:t>
            </a:r>
            <a:r>
              <a:rPr lang="sr-Latn-RS" dirty="0"/>
              <a:t>li se zalaže za prestanak priče o interesnim grupama kao jedinom faktoru</a:t>
            </a:r>
          </a:p>
        </p:txBody>
      </p:sp>
    </p:spTree>
    <p:extLst>
      <p:ext uri="{BB962C8B-B14F-4D97-AF65-F5344CB8AC3E}">
        <p14:creationId xmlns:p14="http://schemas.microsoft.com/office/powerpoint/2010/main" val="966088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431925"/>
          </a:xfrm>
        </p:spPr>
        <p:txBody>
          <a:bodyPr/>
          <a:lstStyle/>
          <a:p>
            <a:r>
              <a:rPr lang="en-GB" dirty="0"/>
              <a:t>Trouble With Trade</a:t>
            </a:r>
            <a:br>
              <a:rPr lang="en-GB" dirty="0"/>
            </a:br>
            <a:r>
              <a:rPr lang="en-GB" dirty="0">
                <a:hlinkClick r:id="rId2"/>
              </a:rPr>
              <a:t>Paul </a:t>
            </a:r>
            <a:r>
              <a:rPr lang="en-GB" dirty="0" err="1">
                <a:hlinkClick r:id="rId2"/>
              </a:rPr>
              <a:t>Krugman</a:t>
            </a:r>
            <a:r>
              <a:rPr lang="en-GB" dirty="0"/>
              <a:t> DEC. 28, 2007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SAD – dugo uvozila sirovine iz nerazvijenih zemalja</a:t>
            </a:r>
          </a:p>
          <a:p>
            <a:r>
              <a:rPr lang="en-GB" dirty="0"/>
              <a:t>S</a:t>
            </a:r>
            <a:r>
              <a:rPr lang="sr-Latn-RS" dirty="0"/>
              <a:t>ada uvozi tehnologiju iz trećeg sveta</a:t>
            </a:r>
          </a:p>
          <a:p>
            <a:r>
              <a:rPr lang="en-GB" dirty="0"/>
              <a:t>M</a:t>
            </a:r>
            <a:r>
              <a:rPr lang="sr-Latn-RS" dirty="0"/>
              <a:t>nogo siromašnije zemlje, 10 puta manji dohoci </a:t>
            </a:r>
          </a:p>
          <a:p>
            <a:r>
              <a:rPr lang="en-GB" dirty="0"/>
              <a:t>Z</a:t>
            </a:r>
            <a:r>
              <a:rPr lang="sr-Latn-RS" dirty="0"/>
              <a:t>a njih – odlično</a:t>
            </a:r>
          </a:p>
          <a:p>
            <a:r>
              <a:rPr lang="en-GB" dirty="0"/>
              <a:t>A</a:t>
            </a:r>
            <a:r>
              <a:rPr lang="sr-Latn-RS" dirty="0"/>
              <a:t> za SAD?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74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sr-Latn-RS" dirty="0"/>
              <a:t>akva razmena smanjuje nadnice u SAD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sr-Latn-RS" dirty="0"/>
              <a:t>o je onda i politički problem</a:t>
            </a:r>
          </a:p>
          <a:p>
            <a:r>
              <a:rPr lang="sr-Latn-RS" dirty="0"/>
              <a:t>Trump  - glavni zagovornik protekcionizma</a:t>
            </a:r>
            <a:endParaRPr lang="en-GB" dirty="0"/>
          </a:p>
          <a:p>
            <a:r>
              <a:rPr lang="sr-Latn-RS" dirty="0"/>
              <a:t>Kada razmenjuju SAD i Kanada, sve je odlično (kao kad su ukinute carine u Evropi) </a:t>
            </a:r>
          </a:p>
          <a:p>
            <a:r>
              <a:rPr lang="en-GB" dirty="0"/>
              <a:t>A</a:t>
            </a:r>
            <a:r>
              <a:rPr lang="sr-Latn-RS" dirty="0"/>
              <a:t>li kad to rade siromašni – imamo nove gubitnike i dobitnike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508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sr-Latn-RS" dirty="0"/>
              <a:t>utsourcing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ThinkPad notebook </a:t>
            </a:r>
            <a:r>
              <a:rPr lang="sr-Latn-RS" dirty="0"/>
              <a:t>kompjuteri se prave u kineskoj fabrici </a:t>
            </a:r>
            <a:r>
              <a:rPr lang="en-GB" dirty="0"/>
              <a:t>Lenovo, </a:t>
            </a:r>
            <a:endParaRPr lang="sr-Latn-RS" dirty="0"/>
          </a:p>
          <a:p>
            <a:r>
              <a:rPr lang="en-GB" dirty="0"/>
              <a:t>A</a:t>
            </a:r>
            <a:r>
              <a:rPr lang="sr-Latn-RS" dirty="0"/>
              <a:t>li </a:t>
            </a:r>
            <a:r>
              <a:rPr lang="en-GB" dirty="0"/>
              <a:t>Lenovo</a:t>
            </a:r>
            <a:r>
              <a:rPr lang="sr-Latn-RS" dirty="0"/>
              <a:t> ima istraživanje i razvoju u Severnoj Karolini!</a:t>
            </a:r>
          </a:p>
          <a:p>
            <a:r>
              <a:rPr lang="sr-Latn-RS" dirty="0"/>
              <a:t>radnici srednjeg nivoa obrazovanja vide da njihova radna mesta odlaze ... </a:t>
            </a:r>
          </a:p>
          <a:p>
            <a:r>
              <a:rPr lang="en-GB" dirty="0"/>
              <a:t>Wal</a:t>
            </a:r>
            <a:r>
              <a:rPr lang="sr-Latn-RS" dirty="0"/>
              <a:t>l</a:t>
            </a:r>
            <a:r>
              <a:rPr lang="en-GB" dirty="0"/>
              <a:t>-Mart </a:t>
            </a:r>
            <a:r>
              <a:rPr lang="sr-Latn-RS" dirty="0"/>
              <a:t>(jeftina roba) nije dovoljna kompenzacija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4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939" t="40741" r="31771" b="11111"/>
          <a:stretch>
            <a:fillRect/>
          </a:stretch>
        </p:blipFill>
        <p:spPr bwMode="auto">
          <a:xfrm>
            <a:off x="665424" y="0"/>
            <a:ext cx="7183176" cy="687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895600" y="1066800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86400" y="3200400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447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proizvodi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8926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troši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67000" y="609600"/>
            <a:ext cx="3810000" cy="3733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461655" y="1066800"/>
            <a:ext cx="1796145" cy="34290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3810000" y="2359223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2740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proizvodi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81600" y="3508177"/>
            <a:ext cx="457200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38832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troši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241073" y="2744634"/>
            <a:ext cx="1123406" cy="940526"/>
          </a:xfrm>
          <a:custGeom>
            <a:avLst/>
            <a:gdLst>
              <a:gd name="connsiteX0" fmla="*/ 0 w 1149532"/>
              <a:gd name="connsiteY0" fmla="*/ 0 h 1071155"/>
              <a:gd name="connsiteX1" fmla="*/ 17417 w 1149532"/>
              <a:gd name="connsiteY1" fmla="*/ 1071155 h 1071155"/>
              <a:gd name="connsiteX2" fmla="*/ 1149532 w 1149532"/>
              <a:gd name="connsiteY2" fmla="*/ 1071155 h 1071155"/>
              <a:gd name="connsiteX3" fmla="*/ 0 w 1149532"/>
              <a:gd name="connsiteY3" fmla="*/ 0 h 10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2" h="1071155">
                <a:moveTo>
                  <a:pt x="0" y="0"/>
                </a:moveTo>
                <a:lnTo>
                  <a:pt x="17417" y="1071155"/>
                </a:lnTo>
                <a:lnTo>
                  <a:pt x="1149532" y="1071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2291" y="3349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razmena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800600" y="3698964"/>
            <a:ext cx="609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24400" y="3730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carina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200400" y="1219200"/>
            <a:ext cx="2438400" cy="2286000"/>
          </a:xfrm>
          <a:custGeom>
            <a:avLst/>
            <a:gdLst>
              <a:gd name="connsiteX0" fmla="*/ 0 w 1149532"/>
              <a:gd name="connsiteY0" fmla="*/ 0 h 1071155"/>
              <a:gd name="connsiteX1" fmla="*/ 17417 w 1149532"/>
              <a:gd name="connsiteY1" fmla="*/ 1071155 h 1071155"/>
              <a:gd name="connsiteX2" fmla="*/ 1149532 w 1149532"/>
              <a:gd name="connsiteY2" fmla="*/ 1071155 h 1071155"/>
              <a:gd name="connsiteX3" fmla="*/ 0 w 1149532"/>
              <a:gd name="connsiteY3" fmla="*/ 0 h 10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2" h="1071155">
                <a:moveTo>
                  <a:pt x="0" y="0"/>
                </a:moveTo>
                <a:lnTo>
                  <a:pt x="17417" y="1071155"/>
                </a:lnTo>
                <a:lnTo>
                  <a:pt x="1149532" y="1071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25908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razmena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19812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</a:t>
            </a:r>
            <a:r>
              <a:rPr lang="sr-Latn-RS" b="1" dirty="0">
                <a:solidFill>
                  <a:srgbClr val="FF0000"/>
                </a:solidFill>
              </a:rPr>
              <a:t>vodi se carina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4"/>
          <p:cNvCxnSpPr>
            <a:cxnSpLocks noChangeShapeType="1"/>
          </p:cNvCxnSpPr>
          <p:nvPr/>
        </p:nvCxnSpPr>
        <p:spPr bwMode="auto">
          <a:xfrm>
            <a:off x="5181600" y="2209800"/>
            <a:ext cx="0" cy="1447800"/>
          </a:xfrm>
          <a:prstGeom prst="straightConnector1">
            <a:avLst/>
          </a:prstGeom>
          <a:noFill/>
          <a:ln w="635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F4F81F-53DE-4E23-8BD2-0B97411D7484}"/>
              </a:ext>
            </a:extLst>
          </p:cNvPr>
          <p:cNvCxnSpPr>
            <a:cxnSpLocks/>
          </p:cNvCxnSpPr>
          <p:nvPr/>
        </p:nvCxnSpPr>
        <p:spPr bwMode="auto">
          <a:xfrm>
            <a:off x="2895600" y="6172200"/>
            <a:ext cx="4343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7BE907-B577-47D8-8AEA-A809ADDDDC2E}"/>
              </a:ext>
            </a:extLst>
          </p:cNvPr>
          <p:cNvCxnSpPr>
            <a:cxnSpLocks/>
          </p:cNvCxnSpPr>
          <p:nvPr/>
        </p:nvCxnSpPr>
        <p:spPr bwMode="auto">
          <a:xfrm>
            <a:off x="914400" y="6400800"/>
            <a:ext cx="6172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03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4" grpId="0"/>
      <p:bldP spid="26" grpId="0" animBg="1"/>
      <p:bldP spid="26" grpId="1" animBg="1"/>
      <p:bldP spid="27" grpId="0"/>
      <p:bldP spid="27" grpId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763000" cy="4114800"/>
          </a:xfrm>
        </p:spPr>
        <p:txBody>
          <a:bodyPr/>
          <a:lstStyle/>
          <a:p>
            <a:r>
              <a:rPr lang="sr-Latn-RS" dirty="0"/>
              <a:t>Kvalifikovani radnici dobijaju</a:t>
            </a:r>
          </a:p>
          <a:p>
            <a:endParaRPr lang="en-GB" dirty="0"/>
          </a:p>
          <a:p>
            <a:r>
              <a:rPr lang="en-GB" dirty="0"/>
              <a:t>A</a:t>
            </a:r>
            <a:r>
              <a:rPr lang="sr-Latn-RS" dirty="0"/>
              <a:t>li sada i srednje kvalifikovani i NKV gube</a:t>
            </a:r>
          </a:p>
          <a:p>
            <a:endParaRPr lang="sr-Latn-RS" dirty="0"/>
          </a:p>
          <a:p>
            <a:r>
              <a:rPr lang="en-GB" dirty="0"/>
              <a:t>P</a:t>
            </a:r>
            <a:r>
              <a:rPr lang="sr-Latn-RS" dirty="0"/>
              <a:t>otrebna šema osiguranja od nezaposlenosti </a:t>
            </a:r>
          </a:p>
          <a:p>
            <a:r>
              <a:rPr lang="en-GB" dirty="0"/>
              <a:t>As I said, I’m not a protectionist. For the sake of the world as a whole, I hope that we respond to the trouble with trade </a:t>
            </a:r>
            <a:r>
              <a:rPr lang="en-GB" dirty="0">
                <a:hlinkClick r:id="rId2"/>
              </a:rPr>
              <a:t>not by shutting trade down, but by doing things like strengthening the social safety net</a:t>
            </a:r>
            <a:r>
              <a:rPr lang="en-GB" dirty="0"/>
              <a:t>. But those who are worried about trade have a point, and deserve some respect.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507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40188" cy="3951288"/>
          </a:xfrm>
        </p:spPr>
        <p:txBody>
          <a:bodyPr/>
          <a:lstStyle/>
          <a:p>
            <a:r>
              <a:rPr lang="sr-Latn-RS" dirty="0"/>
              <a:t>U razvijenim zemljama, </a:t>
            </a:r>
          </a:p>
          <a:p>
            <a:r>
              <a:rPr lang="en-GB" dirty="0"/>
              <a:t>K</a:t>
            </a:r>
            <a:r>
              <a:rPr lang="sr-Latn-RS" dirty="0"/>
              <a:t>oje obiluju kvalifikovanim radom, </a:t>
            </a:r>
          </a:p>
          <a:p>
            <a:r>
              <a:rPr lang="sr-Latn-RS" dirty="0"/>
              <a:t>globalizacija (skidanje carina) </a:t>
            </a:r>
          </a:p>
          <a:p>
            <a:r>
              <a:rPr lang="sr-Latn-RS" dirty="0"/>
              <a:t>pogoduje !!!!</a:t>
            </a:r>
          </a:p>
          <a:p>
            <a:endParaRPr lang="sr-Latn-RS" dirty="0"/>
          </a:p>
          <a:p>
            <a:r>
              <a:rPr lang="en-GB" dirty="0"/>
              <a:t>N</a:t>
            </a:r>
            <a:r>
              <a:rPr lang="sr-Latn-RS" dirty="0"/>
              <a:t>ekvalifikovanim radnicima – stagnira!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47800"/>
            <a:ext cx="4041775" cy="3951288"/>
          </a:xfrm>
        </p:spPr>
        <p:txBody>
          <a:bodyPr/>
          <a:lstStyle/>
          <a:p>
            <a:r>
              <a:rPr lang="sr-Latn-RS" dirty="0"/>
              <a:t>Ovaj obrazac razmene je konzistantan sa SS teoremom. </a:t>
            </a:r>
          </a:p>
          <a:p>
            <a:endParaRPr lang="sr-Latn-RS" dirty="0"/>
          </a:p>
          <a:p>
            <a:r>
              <a:rPr lang="sr-Latn-RS" dirty="0"/>
              <a:t>Globalizacija šteti retkom faktoru (NKV) i pomaže obilnom faktoru (KV)</a:t>
            </a:r>
          </a:p>
          <a:p>
            <a:endParaRPr lang="sr-Latn-RS" dirty="0"/>
          </a:p>
          <a:p>
            <a:r>
              <a:rPr lang="sr-Latn-RS" dirty="0"/>
              <a:t>Treba li ukinuti globalizaciju?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05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br>
              <a:rPr lang="sr-Latn-RS" dirty="0">
                <a:hlinkClick r:id="rId2"/>
              </a:rPr>
            </a:br>
            <a:br>
              <a:rPr lang="sr-Latn-RS" dirty="0">
                <a:hlinkClick r:id="rId2"/>
              </a:rPr>
            </a:br>
            <a:br>
              <a:rPr lang="sr-Latn-RS" dirty="0">
                <a:hlinkClick r:id="rId2"/>
              </a:rPr>
            </a:br>
            <a:br>
              <a:rPr lang="sr-Latn-RS" dirty="0">
                <a:hlinkClick r:id="rId2"/>
              </a:rPr>
            </a:br>
            <a:br>
              <a:rPr lang="sr-Latn-RS" dirty="0">
                <a:hlinkClick r:id="rId2"/>
              </a:rPr>
            </a:br>
            <a:br>
              <a:rPr lang="sr-Latn-RS" dirty="0">
                <a:hlinkClick r:id="rId2"/>
              </a:rPr>
            </a:br>
            <a:r>
              <a:rPr lang="en-GB" dirty="0">
                <a:hlinkClick r:id="rId2"/>
              </a:rPr>
              <a:t>Winston Churchill </a:t>
            </a:r>
            <a:br>
              <a:rPr lang="sr-Latn-RS" dirty="0"/>
            </a:br>
            <a:br>
              <a:rPr lang="sr-Latn-RS" dirty="0"/>
            </a:br>
            <a:r>
              <a:rPr lang="en-GB" dirty="0">
                <a:hlinkClick r:id="rId2"/>
              </a:rPr>
              <a:t>The best argument against democracy is a five-minute conversation with the average voter</a:t>
            </a:r>
            <a:r>
              <a:rPr lang="sr-Latn-RS" dirty="0"/>
              <a:t> </a:t>
            </a:r>
            <a:br>
              <a:rPr lang="en-GB" dirty="0"/>
            </a:b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  <p:pic>
        <p:nvPicPr>
          <p:cNvPr id="7" name="Content Placeholder 4" descr="960x0.jpg?fit=sca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572000"/>
            <a:ext cx="3650709" cy="21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24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dirty="0"/>
              <a:t>Š</a:t>
            </a:r>
            <a:r>
              <a:rPr lang="sr-Latn-RS" dirty="0"/>
              <a:t>ta ekonomija kaže?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35113"/>
            <a:ext cx="3352800" cy="639762"/>
          </a:xfrm>
        </p:spPr>
        <p:txBody>
          <a:bodyPr/>
          <a:lstStyle/>
          <a:p>
            <a:r>
              <a:rPr lang="en-GB" dirty="0"/>
              <a:t>G</a:t>
            </a:r>
            <a:r>
              <a:rPr lang="sr-Latn-RS" dirty="0"/>
              <a:t>ubici poslova nastaju ...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429000" cy="3951288"/>
          </a:xfrm>
        </p:spPr>
        <p:txBody>
          <a:bodyPr/>
          <a:lstStyle/>
          <a:p>
            <a:r>
              <a:rPr lang="en-GB" dirty="0"/>
              <a:t>Z</a:t>
            </a:r>
            <a:r>
              <a:rPr lang="sr-Latn-RS" dirty="0"/>
              <a:t>bog modernizacije i globalizacije više nego zbog trgovinskih sporazuma </a:t>
            </a:r>
          </a:p>
          <a:p>
            <a:r>
              <a:rPr lang="sr-Latn-RS" dirty="0"/>
              <a:t>NAFTA - </a:t>
            </a:r>
            <a:r>
              <a:rPr lang="en-GB" dirty="0"/>
              <a:t>22 </a:t>
            </a:r>
            <a:r>
              <a:rPr lang="sr-Latn-RS" dirty="0"/>
              <a:t>godine </a:t>
            </a:r>
          </a:p>
          <a:p>
            <a:r>
              <a:rPr lang="en-GB" dirty="0"/>
              <a:t>R</a:t>
            </a:r>
            <a:r>
              <a:rPr lang="sr-Latn-RS" dirty="0"/>
              <a:t>azmena (K</a:t>
            </a:r>
            <a:r>
              <a:rPr lang="en-GB" dirty="0" err="1"/>
              <a:t>anada</a:t>
            </a:r>
            <a:r>
              <a:rPr lang="en-GB" dirty="0"/>
              <a:t>, </a:t>
            </a:r>
            <a:r>
              <a:rPr lang="sr-Latn-RS" dirty="0"/>
              <a:t>Meksiko i SAD) je povećana za </a:t>
            </a:r>
            <a:r>
              <a:rPr lang="en-GB" dirty="0"/>
              <a:t>300%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34815" r="28333" b="26666"/>
          <a:stretch>
            <a:fillRect/>
          </a:stretch>
        </p:blipFill>
        <p:spPr bwMode="auto">
          <a:xfrm>
            <a:off x="3581400" y="1600200"/>
            <a:ext cx="5562600" cy="3178628"/>
          </a:xfrm>
          <a:prstGeom prst="rect">
            <a:avLst/>
          </a:prstGeom>
          <a:solidFill>
            <a:srgbClr val="FF0000"/>
          </a:solidFill>
          <a:ln w="666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505200" y="3505200"/>
            <a:ext cx="56388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federalist.com/wp-content/uploads/2016/02/Lincicom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638800" cy="37433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6400" y="4114800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</a:t>
            </a:r>
            <a:r>
              <a:rPr lang="sr-Latn-RS" dirty="0"/>
              <a:t>oja je ovo vrsta tehničkog progresa</a:t>
            </a:r>
          </a:p>
          <a:p>
            <a:pPr>
              <a:buFontTx/>
              <a:buChar char="-"/>
            </a:pPr>
            <a:r>
              <a:rPr lang="sr-Latn-RS" dirty="0"/>
              <a:t> koji povećava produktivnost kapitala više nego produktivnost rada </a:t>
            </a:r>
          </a:p>
          <a:p>
            <a:pPr>
              <a:buFontTx/>
              <a:buChar char="-"/>
            </a:pPr>
            <a:endParaRPr lang="sr-Latn-RS" dirty="0"/>
          </a:p>
          <a:p>
            <a:pPr>
              <a:buFontTx/>
              <a:buChar char="-"/>
            </a:pPr>
            <a:r>
              <a:rPr lang="en-GB" dirty="0"/>
              <a:t>J</a:t>
            </a:r>
            <a:r>
              <a:rPr lang="sr-Latn-RS" dirty="0"/>
              <a:t>e li to </a:t>
            </a:r>
          </a:p>
          <a:p>
            <a:pPr>
              <a:buFontTx/>
              <a:buChar char="-"/>
            </a:pPr>
            <a:r>
              <a:rPr lang="en-GB" dirty="0"/>
              <a:t>K</a:t>
            </a:r>
            <a:r>
              <a:rPr lang="sr-Latn-RS" dirty="0"/>
              <a:t>apitalno – štedni TP?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562600" y="381000"/>
            <a:ext cx="4803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sr-Latn-R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ajviše poslova</a:t>
            </a:r>
            <a:r>
              <a:rPr kumimoji="0" lang="sr-Latn-RS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kumimoji="0" lang="sr-Latn-R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nestalo u industriji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257800" y="1524000"/>
            <a:ext cx="3886200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ndustrija raste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razlika je u tome što je produktivnost značajno porasla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Poslovi se sele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zbog jeftinijeg rada,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ne zbog pojeftinjenja uvoznih proizvoda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 se stvaraju bolje plaćeni poslovi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14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75" y="101600"/>
            <a:ext cx="7307263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3" name="Group 8"/>
          <p:cNvGrpSpPr>
            <a:grpSpLocks/>
          </p:cNvGrpSpPr>
          <p:nvPr/>
        </p:nvGrpSpPr>
        <p:grpSpPr bwMode="auto">
          <a:xfrm>
            <a:off x="3505200" y="1447800"/>
            <a:ext cx="3505200" cy="2438400"/>
            <a:chOff x="2208" y="912"/>
            <a:chExt cx="2208" cy="1536"/>
          </a:xfrm>
        </p:grpSpPr>
        <p:sp>
          <p:nvSpPr>
            <p:cNvPr id="46099" name="Oval 5"/>
            <p:cNvSpPr>
              <a:spLocks noChangeArrowheads="1"/>
            </p:cNvSpPr>
            <p:nvPr/>
          </p:nvSpPr>
          <p:spPr bwMode="auto">
            <a:xfrm>
              <a:off x="2208" y="912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6"/>
            <p:cNvSpPr>
              <a:spLocks noChangeArrowheads="1"/>
            </p:cNvSpPr>
            <p:nvPr/>
          </p:nvSpPr>
          <p:spPr bwMode="auto">
            <a:xfrm>
              <a:off x="3888" y="2256"/>
              <a:ext cx="528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48200" y="2819400"/>
            <a:ext cx="2286000" cy="1371600"/>
            <a:chOff x="2928" y="1776"/>
            <a:chExt cx="1440" cy="864"/>
          </a:xfrm>
        </p:grpSpPr>
        <p:sp>
          <p:nvSpPr>
            <p:cNvPr id="46097" name="Oval 7"/>
            <p:cNvSpPr>
              <a:spLocks noChangeArrowheads="1"/>
            </p:cNvSpPr>
            <p:nvPr/>
          </p:nvSpPr>
          <p:spPr bwMode="auto">
            <a:xfrm>
              <a:off x="2928" y="1776"/>
              <a:ext cx="528" cy="192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Oval 9"/>
            <p:cNvSpPr>
              <a:spLocks noChangeArrowheads="1"/>
            </p:cNvSpPr>
            <p:nvPr/>
          </p:nvSpPr>
          <p:spPr bwMode="auto">
            <a:xfrm>
              <a:off x="3840" y="2448"/>
              <a:ext cx="528" cy="192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5638800" y="4114800"/>
            <a:ext cx="53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5165725" y="768350"/>
            <a:ext cx="181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Slobodna trgovina</a:t>
            </a:r>
            <a:endParaRPr lang="en-US"/>
          </a:p>
        </p:txBody>
      </p:sp>
      <p:sp>
        <p:nvSpPr>
          <p:cNvPr id="296973" name="Text Box 13"/>
          <p:cNvSpPr txBox="1">
            <a:spLocks noChangeArrowheads="1"/>
          </p:cNvSpPr>
          <p:nvPr/>
        </p:nvSpPr>
        <p:spPr bwMode="auto">
          <a:xfrm>
            <a:off x="5257800" y="14478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>
                <a:solidFill>
                  <a:schemeClr val="bg1"/>
                </a:solidFill>
              </a:rPr>
              <a:t>Slobodna trgovina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96974" name="Line 14"/>
          <p:cNvSpPr>
            <a:spLocks noChangeShapeType="1"/>
          </p:cNvSpPr>
          <p:nvPr/>
        </p:nvSpPr>
        <p:spPr bwMode="auto">
          <a:xfrm flipH="1" flipV="1">
            <a:off x="4343400" y="1600200"/>
            <a:ext cx="12954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>
            <a:off x="5638800" y="1752600"/>
            <a:ext cx="762000" cy="1752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90" name="Rectangle 17"/>
          <p:cNvSpPr>
            <a:spLocks noChangeArrowheads="1"/>
          </p:cNvSpPr>
          <p:nvPr/>
        </p:nvSpPr>
        <p:spPr bwMode="auto">
          <a:xfrm>
            <a:off x="3505200" y="228600"/>
            <a:ext cx="4562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Sa proizvodnjom u tački </a:t>
            </a:r>
            <a:r>
              <a:rPr lang="en-US" b="1" i="1">
                <a:solidFill>
                  <a:schemeClr val="bg1"/>
                </a:solidFill>
              </a:rPr>
              <a:t>F </a:t>
            </a:r>
            <a:r>
              <a:rPr lang="en-US" b="1">
                <a:solidFill>
                  <a:schemeClr val="bg1"/>
                </a:solidFill>
              </a:rPr>
              <a:t>i potrošnjom</a:t>
            </a:r>
          </a:p>
          <a:p>
            <a:r>
              <a:rPr lang="en-US" b="1">
                <a:solidFill>
                  <a:schemeClr val="bg1"/>
                </a:solidFill>
              </a:rPr>
              <a:t>u tački </a:t>
            </a:r>
            <a:r>
              <a:rPr lang="en-US" b="1" i="1">
                <a:solidFill>
                  <a:schemeClr val="bg1"/>
                </a:solidFill>
              </a:rPr>
              <a:t>H’</a:t>
            </a:r>
            <a:r>
              <a:rPr lang="en-US" b="1">
                <a:solidFill>
                  <a:schemeClr val="bg1"/>
                </a:solidFill>
              </a:rPr>
              <a:t>, zemlja izvozi 30Y za 30X posle uvođenja carine (nasuprot 60Y za 60X pre</a:t>
            </a:r>
          </a:p>
          <a:p>
            <a:r>
              <a:rPr lang="en-US" b="1">
                <a:solidFill>
                  <a:schemeClr val="bg1"/>
                </a:solidFill>
              </a:rPr>
              <a:t>uvođenja carine).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038600" y="1600200"/>
            <a:ext cx="2438400" cy="2362200"/>
            <a:chOff x="2544" y="1008"/>
            <a:chExt cx="1536" cy="1488"/>
          </a:xfrm>
        </p:grpSpPr>
        <p:sp>
          <p:nvSpPr>
            <p:cNvPr id="46095" name="Line 19"/>
            <p:cNvSpPr>
              <a:spLocks noChangeShapeType="1"/>
            </p:cNvSpPr>
            <p:nvPr/>
          </p:nvSpPr>
          <p:spPr bwMode="auto">
            <a:xfrm flipH="1">
              <a:off x="2544" y="2496"/>
              <a:ext cx="153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096" name="Line 20"/>
            <p:cNvSpPr>
              <a:spLocks noChangeShapeType="1"/>
            </p:cNvSpPr>
            <p:nvPr/>
          </p:nvSpPr>
          <p:spPr bwMode="auto">
            <a:xfrm>
              <a:off x="2544" y="1008"/>
              <a:ext cx="0" cy="14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371600" y="2286000"/>
            <a:ext cx="3886200" cy="2895600"/>
            <a:chOff x="1371600" y="2286000"/>
            <a:chExt cx="3886200" cy="2895600"/>
          </a:xfrm>
        </p:grpSpPr>
        <p:sp>
          <p:nvSpPr>
            <p:cNvPr id="46093" name="Rectangle 18"/>
            <p:cNvSpPr>
              <a:spLocks noChangeArrowheads="1"/>
            </p:cNvSpPr>
            <p:nvPr/>
          </p:nvSpPr>
          <p:spPr bwMode="auto">
            <a:xfrm>
              <a:off x="1371600" y="2286000"/>
              <a:ext cx="28575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Uz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uvoznu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carinu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od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300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procenata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za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proizvod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X, </a:t>
              </a:r>
              <a:r>
                <a:rPr lang="en-US" sz="2000" b="1" i="1" dirty="0">
                  <a:solidFill>
                    <a:schemeClr val="bg1"/>
                  </a:solidFill>
                  <a:latin typeface="Tahoma" pitchFamily="34" charset="0"/>
                </a:rPr>
                <a:t>PX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/</a:t>
              </a:r>
              <a:r>
                <a:rPr lang="en-US" sz="2000" b="1" i="1" dirty="0">
                  <a:solidFill>
                    <a:schemeClr val="bg1"/>
                  </a:solidFill>
                  <a:latin typeface="Tahoma" pitchFamily="34" charset="0"/>
                </a:rPr>
                <a:t>PY 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= 4</a:t>
              </a:r>
              <a:endParaRPr lang="sr-Latn-CS" sz="2000" b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pa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će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se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zemlja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vratiti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sa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proizvodnjom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i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potrošnjom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u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tačku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r>
                <a:rPr lang="en-US" sz="2000" b="1" i="1" dirty="0">
                  <a:solidFill>
                    <a:schemeClr val="bg1"/>
                  </a:solidFill>
                  <a:latin typeface="Tahoma" pitchFamily="34" charset="0"/>
                </a:rPr>
                <a:t>A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tj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.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u </a:t>
              </a:r>
              <a:r>
                <a:rPr lang="en-US" sz="2000" b="1" dirty="0" err="1">
                  <a:solidFill>
                    <a:schemeClr val="bg1"/>
                  </a:solidFill>
                  <a:latin typeface="Tahoma" pitchFamily="34" charset="0"/>
                </a:rPr>
                <a:t>autarkiju</a:t>
              </a:r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</a:rPr>
                <a:t> </a:t>
              </a:r>
              <a:endParaRPr lang="sr-Latn-CS" sz="2000" b="1" dirty="0">
                <a:solidFill>
                  <a:schemeClr val="bg1"/>
                </a:solidFill>
                <a:latin typeface="Tahoma" pitchFamily="34" charset="0"/>
              </a:endParaRP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endParaRPr lang="sr-Latn-CS" sz="20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46094" name="Line 22"/>
            <p:cNvSpPr>
              <a:spLocks noChangeShapeType="1"/>
            </p:cNvSpPr>
            <p:nvPr/>
          </p:nvSpPr>
          <p:spPr bwMode="auto">
            <a:xfrm>
              <a:off x="3276600" y="4572000"/>
              <a:ext cx="1981200" cy="15240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90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1" grpId="0" animBg="1"/>
      <p:bldP spid="296973" grpId="0"/>
      <p:bldP spid="296974" grpId="0" animBg="1"/>
      <p:bldP spid="29697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>
                <a:effectLst/>
              </a:rPr>
              <a:t>nacionalni dohodak </a:t>
            </a:r>
            <a:r>
              <a:rPr lang="sr-Latn-CS" b="0">
                <a:effectLst/>
              </a:rPr>
              <a:t>je </a:t>
            </a:r>
            <a:r>
              <a:rPr lang="en-US" b="0">
                <a:effectLst/>
              </a:rPr>
              <a:t>smanjen usled</a:t>
            </a:r>
            <a:r>
              <a:rPr lang="sr-Latn-CS" b="0">
                <a:effectLst/>
              </a:rPr>
              <a:t> ca</a:t>
            </a:r>
            <a:r>
              <a:rPr lang="en-US" b="0">
                <a:effectLst/>
              </a:rPr>
              <a:t>rine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30375"/>
            <a:ext cx="54102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Oval 5"/>
          <p:cNvSpPr>
            <a:spLocks noChangeArrowheads="1"/>
          </p:cNvSpPr>
          <p:nvPr/>
        </p:nvSpPr>
        <p:spPr bwMode="auto">
          <a:xfrm>
            <a:off x="6248400" y="45720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6"/>
          <p:cNvSpPr>
            <a:spLocks noChangeArrowheads="1"/>
          </p:cNvSpPr>
          <p:nvPr/>
        </p:nvSpPr>
        <p:spPr bwMode="auto">
          <a:xfrm>
            <a:off x="6019800" y="4800600"/>
            <a:ext cx="3810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2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A smanjen je zato što---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b="1" dirty="0">
                <a:effectLst/>
              </a:rPr>
              <a:t>S</a:t>
            </a:r>
            <a:r>
              <a:rPr lang="sr-Latn-RS" sz="2400" b="1" dirty="0">
                <a:effectLst/>
              </a:rPr>
              <a:t>manjuje se autput u izvoznom sektoru</a:t>
            </a:r>
          </a:p>
          <a:p>
            <a:pPr eaLnBrk="1" hangingPunct="1">
              <a:lnSpc>
                <a:spcPct val="80000"/>
              </a:lnSpc>
            </a:pPr>
            <a:r>
              <a:rPr lang="sr-Latn-RS" sz="2400" b="1" dirty="0">
                <a:effectLst/>
              </a:rPr>
              <a:t>VIŠE NEGO ŠTO RASTE AUTPUT UVOZNOG SEKTORA +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>
                <a:effectLst/>
              </a:rPr>
              <a:t>smanjenje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zarada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vlasnika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kapitala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premašuje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dobitke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rada</a:t>
            </a:r>
            <a:endParaRPr lang="en-U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effectLst/>
              </a:rPr>
              <a:t> pa </a:t>
            </a:r>
            <a:r>
              <a:rPr lang="en-US" sz="2400" b="1" dirty="0" err="1">
                <a:effectLst/>
              </a:rPr>
              <a:t>zemlja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kao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celina</a:t>
            </a:r>
            <a:r>
              <a:rPr lang="sr-Latn-C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gubi</a:t>
            </a:r>
            <a:r>
              <a:rPr lang="en-US" sz="2400" b="1" dirty="0">
                <a:effectLst/>
              </a:rPr>
              <a:t>. </a:t>
            </a: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24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400" b="1" dirty="0">
                <a:effectLst/>
              </a:rPr>
              <a:t>+ GUBITAK BLAGOSTANJA</a:t>
            </a: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sr-Latn-CS" sz="1800" dirty="0">
              <a:effectLst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800"/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63700"/>
            <a:ext cx="55626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7543800" y="45720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7315200" y="4800600"/>
            <a:ext cx="3810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83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Zemlja gubi, ali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err="1">
                <a:effectLst/>
              </a:rPr>
              <a:t>kada</a:t>
            </a:r>
            <a:r>
              <a:rPr lang="en-US" b="1" dirty="0">
                <a:effectLst/>
              </a:rPr>
              <a:t> mala </a:t>
            </a:r>
            <a:r>
              <a:rPr lang="en-US" b="1" dirty="0" err="1">
                <a:effectLst/>
              </a:rPr>
              <a:t>zemlja</a:t>
            </a:r>
            <a:r>
              <a:rPr lang="en-US" b="1" dirty="0">
                <a:effectLst/>
              </a:rPr>
              <a:t> u </a:t>
            </a:r>
            <a:r>
              <a:rPr lang="en-US" b="1" dirty="0" err="1">
                <a:effectLst/>
              </a:rPr>
              <a:t>kojoj</a:t>
            </a:r>
            <a:r>
              <a:rPr lang="en-US" b="1" dirty="0">
                <a:effectLst/>
              </a:rPr>
              <a:t> je </a:t>
            </a:r>
            <a:r>
              <a:rPr lang="en-US" b="1" i="1" dirty="0">
                <a:effectLst/>
              </a:rPr>
              <a:t>K </a:t>
            </a:r>
            <a:r>
              <a:rPr lang="en-US" b="1" dirty="0" err="1">
                <a:effectLst/>
              </a:rPr>
              <a:t>obilan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faktor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poput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Švajcarske</a:t>
            </a:r>
            <a:r>
              <a:rPr lang="en-US" b="1" dirty="0">
                <a:effectLst/>
              </a:rPr>
              <a:t>,</a:t>
            </a:r>
            <a:r>
              <a:rPr lang="sr-Latn-CS" b="1" dirty="0">
                <a:effectLst/>
              </a:rPr>
              <a:t> </a:t>
            </a:r>
            <a:r>
              <a:rPr lang="en-US" b="1" dirty="0" err="1">
                <a:effectLst/>
              </a:rPr>
              <a:t>nametne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carinu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uvoz</a:t>
            </a:r>
            <a:r>
              <a:rPr lang="en-US" b="1" dirty="0">
                <a:effectLst/>
              </a:rPr>
              <a:t> </a:t>
            </a:r>
            <a:r>
              <a:rPr lang="en-US" b="1" i="1" dirty="0">
                <a:effectLst/>
              </a:rPr>
              <a:t>R </a:t>
            </a:r>
            <a:r>
              <a:rPr lang="en-US" b="1" dirty="0">
                <a:effectLst/>
              </a:rPr>
              <a:t>- </a:t>
            </a:r>
            <a:r>
              <a:rPr lang="en-US" b="1" dirty="0" err="1">
                <a:effectLst/>
              </a:rPr>
              <a:t>intenzivnog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proizvoda</a:t>
            </a:r>
            <a:endParaRPr lang="sr-Latn-RS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b="1" dirty="0">
                <a:effectLst/>
              </a:rPr>
              <a:t>D</a:t>
            </a:r>
            <a:r>
              <a:rPr lang="sr-Latn-RS" b="1" dirty="0">
                <a:effectLst/>
              </a:rPr>
              <a:t>obijaju radnici, manje nego što gube drugi, ali dobijaju</a:t>
            </a:r>
            <a:endParaRPr lang="en-US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b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/>
              </a:rPr>
              <a:t>To je </a:t>
            </a:r>
            <a:r>
              <a:rPr lang="en-US" b="1" dirty="0" err="1">
                <a:effectLst/>
              </a:rPr>
              <a:t>razlog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zašto</a:t>
            </a:r>
            <a:r>
              <a:rPr lang="sr-Latn-CS" b="1" dirty="0">
                <a:effectLst/>
              </a:rPr>
              <a:t> </a:t>
            </a:r>
            <a:r>
              <a:rPr lang="en-US" b="1" dirty="0" err="1">
                <a:effectLst/>
              </a:rPr>
              <a:t>sindikati</a:t>
            </a:r>
            <a:r>
              <a:rPr lang="en-US" b="1" dirty="0">
                <a:effectLst/>
              </a:rPr>
              <a:t> u </a:t>
            </a:r>
            <a:r>
              <a:rPr lang="en-US" b="1" dirty="0" err="1">
                <a:effectLst/>
              </a:rPr>
              <a:t>industrijskim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zemljama</a:t>
            </a:r>
            <a:r>
              <a:rPr lang="en-US" b="1" dirty="0">
                <a:effectLst/>
              </a:rPr>
              <a:t> u </a:t>
            </a:r>
            <a:r>
              <a:rPr lang="en-US" b="1" dirty="0" err="1">
                <a:effectLst/>
              </a:rPr>
              <a:t>opštem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slučaju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preferiraju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uvođenje</a:t>
            </a:r>
            <a:r>
              <a:rPr lang="en-US" b="1" dirty="0">
                <a:effectLst/>
              </a:rPr>
              <a:t> carina. </a:t>
            </a:r>
            <a:endParaRPr lang="sr-Latn-CS" b="1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03668" y="5611735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/>
              <a:t>W </a:t>
            </a:r>
            <a:r>
              <a:rPr lang="en-US" sz="4000" b="1" dirty="0" err="1"/>
              <a:t>raste</a:t>
            </a:r>
            <a:r>
              <a:rPr lang="en-US" sz="4000" b="1" dirty="0"/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42185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5143E-6 L 0.10417 -0.90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4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Stolper–Semjuelsonova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je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tačna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slučaj</a:t>
            </a:r>
            <a:r>
              <a:rPr lang="en-US" dirty="0"/>
              <a:t> male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je</a:t>
            </a:r>
            <a:r>
              <a:rPr lang="sr-Latn-CS" dirty="0"/>
              <a:t> </a:t>
            </a:r>
            <a:r>
              <a:rPr lang="vi-VN" dirty="0"/>
              <a:t>tačna i za velike zemlje. </a:t>
            </a: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vi-VN" dirty="0"/>
              <a:t>Međutim, za velike zemlje analiza je komplikovanija zbog</a:t>
            </a:r>
            <a:r>
              <a:rPr lang="sr-Latn-CS" dirty="0"/>
              <a:t> toga što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trgovina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svetske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39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</a:t>
            </a:r>
            <a:r>
              <a:rPr lang="sr-Latn-RS" sz="3200" dirty="0"/>
              <a:t>vo važi ako v</a:t>
            </a:r>
            <a:r>
              <a:rPr lang="vi-VN" sz="3200" dirty="0"/>
              <a:t>lada koristi carinske prihode da bi subvencionisala javnu potrošnju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sve pare od carine daje za javnu potrošnju</a:t>
            </a:r>
          </a:p>
          <a:p>
            <a:endParaRPr lang="sr-Latn-RS" dirty="0"/>
          </a:p>
          <a:p>
            <a:r>
              <a:rPr lang="en-GB" dirty="0"/>
              <a:t>I</a:t>
            </a:r>
            <a:r>
              <a:rPr lang="sr-Latn-RS" dirty="0"/>
              <a:t>li smanjuje poreze u istom iznosu</a:t>
            </a:r>
          </a:p>
          <a:p>
            <a:endParaRPr lang="sr-Latn-RS" dirty="0"/>
          </a:p>
          <a:p>
            <a:r>
              <a:rPr lang="en-GB" dirty="0"/>
              <a:t>U</a:t>
            </a:r>
            <a:r>
              <a:rPr lang="sr-Latn-RS" dirty="0"/>
              <a:t>vozna cena se zaista ne menja, nego se menja prodajna cena zbog dažbina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313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" y="0"/>
            <a:ext cx="8886825" cy="7710488"/>
          </a:xfrm>
          <a:noFill/>
        </p:spPr>
      </p:pic>
      <p:sp>
        <p:nvSpPr>
          <p:cNvPr id="308230" name="Freeform 6"/>
          <p:cNvSpPr>
            <a:spLocks/>
          </p:cNvSpPr>
          <p:nvPr/>
        </p:nvSpPr>
        <p:spPr bwMode="auto">
          <a:xfrm>
            <a:off x="2514600" y="2133600"/>
            <a:ext cx="4419600" cy="2895600"/>
          </a:xfrm>
          <a:custGeom>
            <a:avLst/>
            <a:gdLst>
              <a:gd name="T0" fmla="*/ 0 w 2784"/>
              <a:gd name="T1" fmla="*/ 2147483647 h 1824"/>
              <a:gd name="T2" fmla="*/ 2147483647 w 2784"/>
              <a:gd name="T3" fmla="*/ 2147483647 h 1824"/>
              <a:gd name="T4" fmla="*/ 2147483647 w 2784"/>
              <a:gd name="T5" fmla="*/ 2147483647 h 1824"/>
              <a:gd name="T6" fmla="*/ 2147483647 w 2784"/>
              <a:gd name="T7" fmla="*/ 2147483647 h 1824"/>
              <a:gd name="T8" fmla="*/ 2147483647 w 2784"/>
              <a:gd name="T9" fmla="*/ 2147483647 h 1824"/>
              <a:gd name="T10" fmla="*/ 2147483647 w 2784"/>
              <a:gd name="T11" fmla="*/ 2147483647 h 1824"/>
              <a:gd name="T12" fmla="*/ 2147483647 w 2784"/>
              <a:gd name="T13" fmla="*/ 2147483647 h 1824"/>
              <a:gd name="T14" fmla="*/ 2147483647 w 2784"/>
              <a:gd name="T15" fmla="*/ 2147483647 h 1824"/>
              <a:gd name="T16" fmla="*/ 2147483647 w 2784"/>
              <a:gd name="T17" fmla="*/ 0 h 18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84"/>
              <a:gd name="T28" fmla="*/ 0 h 1824"/>
              <a:gd name="T29" fmla="*/ 2784 w 2784"/>
              <a:gd name="T30" fmla="*/ 1824 h 18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84" h="1824">
                <a:moveTo>
                  <a:pt x="0" y="1824"/>
                </a:moveTo>
                <a:cubicBezTo>
                  <a:pt x="72" y="1692"/>
                  <a:pt x="144" y="1560"/>
                  <a:pt x="240" y="1440"/>
                </a:cubicBezTo>
                <a:cubicBezTo>
                  <a:pt x="336" y="1320"/>
                  <a:pt x="480" y="1200"/>
                  <a:pt x="576" y="1104"/>
                </a:cubicBezTo>
                <a:cubicBezTo>
                  <a:pt x="672" y="1008"/>
                  <a:pt x="704" y="952"/>
                  <a:pt x="816" y="864"/>
                </a:cubicBezTo>
                <a:cubicBezTo>
                  <a:pt x="928" y="776"/>
                  <a:pt x="1120" y="656"/>
                  <a:pt x="1248" y="576"/>
                </a:cubicBezTo>
                <a:cubicBezTo>
                  <a:pt x="1376" y="496"/>
                  <a:pt x="1472" y="440"/>
                  <a:pt x="1584" y="384"/>
                </a:cubicBezTo>
                <a:cubicBezTo>
                  <a:pt x="1696" y="328"/>
                  <a:pt x="1800" y="288"/>
                  <a:pt x="1920" y="240"/>
                </a:cubicBezTo>
                <a:cubicBezTo>
                  <a:pt x="2040" y="192"/>
                  <a:pt x="2160" y="136"/>
                  <a:pt x="2304" y="96"/>
                </a:cubicBezTo>
                <a:cubicBezTo>
                  <a:pt x="2448" y="56"/>
                  <a:pt x="2616" y="28"/>
                  <a:pt x="2784" y="0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6096000" y="7620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Oval 8"/>
          <p:cNvSpPr>
            <a:spLocks noChangeArrowheads="1"/>
          </p:cNvSpPr>
          <p:nvPr/>
        </p:nvSpPr>
        <p:spPr bwMode="auto">
          <a:xfrm>
            <a:off x="5791200" y="24384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5257800" y="3657600"/>
            <a:ext cx="4562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Promena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blagostanja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Zemlje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zavisi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neto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efekta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boljih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odnosa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razmene</a:t>
            </a:r>
            <a:r>
              <a:rPr lang="sr-Latn-CS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ali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manjeg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obima</a:t>
            </a:r>
            <a:r>
              <a:rPr lang="sr-Latn-CS" b="1" dirty="0">
                <a:solidFill>
                  <a:schemeClr val="bg1"/>
                </a:solidFill>
              </a:rPr>
              <a:t> razmene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609600" y="-3810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r-Latn-C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Velika zemlja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954088"/>
            <a:ext cx="1676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Kada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zemlja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nameće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carinu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njena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kriva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relativne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it-IT" sz="1800" b="1" dirty="0" err="1">
                <a:solidFill>
                  <a:schemeClr val="bg1"/>
                </a:solidFill>
              </a:rPr>
              <a:t>ponude</a:t>
            </a:r>
            <a:r>
              <a:rPr lang="it-IT" sz="1800" b="1" dirty="0">
                <a:solidFill>
                  <a:schemeClr val="bg1"/>
                </a:solidFill>
              </a:rPr>
              <a:t> se, </a:t>
            </a:r>
            <a:r>
              <a:rPr lang="it-IT" sz="1800" b="1" dirty="0" err="1">
                <a:solidFill>
                  <a:schemeClr val="bg1"/>
                </a:solidFill>
              </a:rPr>
              <a:t>za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iznos</a:t>
            </a:r>
            <a:r>
              <a:rPr lang="it-IT" sz="1800" b="1" dirty="0">
                <a:solidFill>
                  <a:schemeClr val="bg1"/>
                </a:solidFill>
              </a:rPr>
              <a:t> carine, </a:t>
            </a:r>
            <a:r>
              <a:rPr lang="it-IT" sz="1800" b="1" dirty="0" err="1">
                <a:solidFill>
                  <a:schemeClr val="bg1"/>
                </a:solidFill>
              </a:rPr>
              <a:t>pomera</a:t>
            </a:r>
            <a:r>
              <a:rPr lang="it-IT" sz="1800" b="1" dirty="0">
                <a:solidFill>
                  <a:schemeClr val="bg1"/>
                </a:solidFill>
              </a:rPr>
              <a:t> i </a:t>
            </a:r>
            <a:r>
              <a:rPr lang="it-IT" sz="1800" b="1" dirty="0" err="1">
                <a:solidFill>
                  <a:schemeClr val="bg1"/>
                </a:solidFill>
              </a:rPr>
              <a:t>rotira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ka</a:t>
            </a:r>
            <a:r>
              <a:rPr lang="it-IT" sz="1800" b="1" dirty="0">
                <a:solidFill>
                  <a:schemeClr val="bg1"/>
                </a:solidFill>
              </a:rPr>
              <a:t> osi </a:t>
            </a:r>
            <a:r>
              <a:rPr lang="it-IT" sz="1800" b="1" dirty="0" err="1">
                <a:solidFill>
                  <a:schemeClr val="bg1"/>
                </a:solidFill>
              </a:rPr>
              <a:t>na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kojoj</a:t>
            </a:r>
            <a:r>
              <a:rPr lang="it-IT" sz="1800" b="1" dirty="0">
                <a:solidFill>
                  <a:schemeClr val="bg1"/>
                </a:solidFill>
              </a:rPr>
              <a:t> se meri </a:t>
            </a:r>
            <a:r>
              <a:rPr lang="it-IT" sz="1800" b="1" dirty="0" err="1">
                <a:solidFill>
                  <a:schemeClr val="bg1"/>
                </a:solidFill>
              </a:rPr>
              <a:t>uvozni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proizvod</a:t>
            </a:r>
            <a:r>
              <a:rPr lang="it-IT" sz="1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5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0" grpId="0" animBg="1"/>
      <p:bldP spid="308231" grpId="0" animBg="1"/>
      <p:bldP spid="308231" grpId="1" animBg="1"/>
      <p:bldP spid="308232" grpId="0" animBg="1"/>
      <p:bldP spid="308233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9275"/>
            <a:ext cx="8686800" cy="1431925"/>
          </a:xfrm>
        </p:spPr>
        <p:txBody>
          <a:bodyPr/>
          <a:lstStyle/>
          <a:p>
            <a:pPr>
              <a:defRPr/>
            </a:pPr>
            <a:r>
              <a:rPr lang="en-US" dirty="0">
                <a:hlinkClick r:id="rId2"/>
              </a:rPr>
              <a:t>Primer – ka</a:t>
            </a:r>
            <a:r>
              <a:rPr lang="sr-Latn-RS" dirty="0">
                <a:hlinkClick r:id="rId2"/>
              </a:rPr>
              <a:t>ka</a:t>
            </a:r>
            <a:r>
              <a:rPr lang="en-US" dirty="0">
                <a:hlinkClick r:id="rId2"/>
              </a:rPr>
              <a:t>o </a:t>
            </a:r>
            <a:r>
              <a:rPr lang="en-US" dirty="0" err="1">
                <a:hlinkClick r:id="rId2"/>
              </a:rPr>
              <a:t>iz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Gane</a:t>
            </a:r>
            <a:r>
              <a:rPr lang="en-US" dirty="0">
                <a:hlinkClick r:id="rId2"/>
              </a:rPr>
              <a:t>, 1960, </a:t>
            </a:r>
            <a:r>
              <a:rPr lang="en-US" dirty="0" err="1">
                <a:hlinkClick r:id="rId2"/>
              </a:rPr>
              <a:t>novozelandska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jagnjetina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Moze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desi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kriva</a:t>
            </a:r>
            <a:r>
              <a:rPr lang="en-US" dirty="0"/>
              <a:t> </a:t>
            </a:r>
            <a:r>
              <a:rPr lang="en-US" dirty="0" err="1"/>
              <a:t>relativne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neelasticna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ast izvoza izaziva rast carina, ali izvoznici prodaju sve jeftinije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azmena dovodi do PADA cena izvozne robe u odnosu na cenu pre razmene</a:t>
            </a:r>
            <a:endParaRPr lang="en-US" dirty="0"/>
          </a:p>
          <a:p>
            <a:pPr>
              <a:defRPr/>
            </a:pP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sr-Latn-RS" dirty="0"/>
              <a:t>č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verovatna</a:t>
            </a:r>
            <a:r>
              <a:rPr lang="en-US" dirty="0"/>
              <a:t> u </a:t>
            </a:r>
            <a:r>
              <a:rPr lang="en-US" dirty="0" err="1"/>
              <a:t>praksi</a:t>
            </a:r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154814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li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sr-Latn-RS" dirty="0"/>
              <a:t>Srbiju</a:t>
            </a:r>
            <a:r>
              <a:rPr lang="en-US" dirty="0"/>
              <a:t> </a:t>
            </a:r>
            <a:r>
              <a:rPr lang="en-US" dirty="0" err="1"/>
              <a:t>verovatnije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ograniči</a:t>
            </a:r>
            <a:r>
              <a:rPr lang="en-US" dirty="0"/>
              <a:t> </a:t>
            </a:r>
            <a:r>
              <a:rPr lang="en-US" dirty="0" err="1"/>
              <a:t>uvoz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sr-Latn-CS" i="1" dirty="0"/>
              <a:t> </a:t>
            </a:r>
            <a:r>
              <a:rPr lang="en-US" dirty="0"/>
              <a:t>– </a:t>
            </a:r>
            <a:r>
              <a:rPr lang="en-US" dirty="0" err="1"/>
              <a:t>intenzivnih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i="1" dirty="0"/>
              <a:t>K – </a:t>
            </a:r>
            <a:r>
              <a:rPr lang="en-US" i="1" dirty="0" err="1"/>
              <a:t>intenzivnih</a:t>
            </a:r>
            <a:r>
              <a:rPr lang="en-US" i="1" dirty="0"/>
              <a:t> </a:t>
            </a:r>
            <a:r>
              <a:rPr lang="en-US" i="1" dirty="0" err="1"/>
              <a:t>proizvoda</a:t>
            </a:r>
            <a:r>
              <a:rPr lang="en-US" i="1" dirty="0"/>
              <a:t>? </a:t>
            </a:r>
            <a:r>
              <a:rPr lang="en-US" i="1" dirty="0" err="1"/>
              <a:t>Zašto</a:t>
            </a:r>
            <a:r>
              <a:rPr lang="en-US" i="1" dirty="0"/>
              <a:t>?</a:t>
            </a:r>
          </a:p>
          <a:p>
            <a:pPr>
              <a:defRPr/>
            </a:pPr>
            <a:r>
              <a:rPr lang="pl-PL" dirty="0"/>
              <a:t>Koji je verovatan uticaj ovoga na raspodelu dohotka između rada i kapitala u </a:t>
            </a:r>
            <a:r>
              <a:rPr lang="pl-PL" dirty="0" err="1"/>
              <a:t>Srbiji</a:t>
            </a:r>
            <a:r>
              <a:rPr lang="pl-PL" dirty="0"/>
              <a:t>?</a:t>
            </a:r>
          </a:p>
          <a:p>
            <a:pPr>
              <a:defRPr/>
            </a:pPr>
            <a:r>
              <a:rPr lang="en-GB" dirty="0"/>
              <a:t>O</a:t>
            </a:r>
            <a:r>
              <a:rPr lang="sr-Latn-RS" dirty="0"/>
              <a:t>graničiće uvoz </a:t>
            </a:r>
            <a:r>
              <a:rPr lang="en-US" dirty="0"/>
              <a:t>K-</a:t>
            </a:r>
            <a:r>
              <a:rPr lang="en-US" dirty="0" err="1"/>
              <a:t>inten</a:t>
            </a:r>
            <a:r>
              <a:rPr lang="sr-Latn-RS" dirty="0"/>
              <a:t>zivnih proizvoda</a:t>
            </a:r>
          </a:p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astu prihodi kapitala prema SS teoremi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Carina u maloj zemlji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US" dirty="0"/>
              <a:t>a.  </a:t>
            </a:r>
            <a:r>
              <a:rPr lang="en-GB" dirty="0"/>
              <a:t>P</a:t>
            </a:r>
            <a:r>
              <a:rPr lang="sr-Latn-RS" dirty="0"/>
              <a:t>ovećava nacionalni dohodak </a:t>
            </a:r>
          </a:p>
          <a:p>
            <a:r>
              <a:rPr lang="en-US" dirty="0"/>
              <a:t>b.  </a:t>
            </a:r>
            <a:r>
              <a:rPr lang="sr-Latn-RS" dirty="0"/>
              <a:t>Smanjuje ga</a:t>
            </a:r>
            <a:endParaRPr lang="en-GB" dirty="0"/>
          </a:p>
          <a:p>
            <a:r>
              <a:rPr lang="en-US" dirty="0"/>
              <a:t>c.  </a:t>
            </a:r>
            <a:r>
              <a:rPr lang="en-GB" dirty="0"/>
              <a:t>N</a:t>
            </a:r>
            <a:r>
              <a:rPr lang="sr-Latn-RS" dirty="0"/>
              <a:t>e menja blagostanje</a:t>
            </a:r>
          </a:p>
          <a:p>
            <a:r>
              <a:rPr lang="en-US" dirty="0"/>
              <a:t>d.  </a:t>
            </a:r>
            <a:r>
              <a:rPr lang="en-GB" dirty="0"/>
              <a:t>S</a:t>
            </a:r>
            <a:r>
              <a:rPr lang="sr-Latn-RS" dirty="0"/>
              <a:t>ve je moguće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3657600"/>
            <a:ext cx="8229600" cy="685800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R</a:t>
            </a:r>
            <a:r>
              <a:rPr lang="sr-Latn-RS" dirty="0">
                <a:hlinkClick r:id="rId2"/>
              </a:rPr>
              <a:t>azmena smanjuje siromaštvo i nejednakost</a:t>
            </a:r>
            <a:endParaRPr lang="en-GB" dirty="0"/>
          </a:p>
        </p:txBody>
      </p:sp>
      <p:pic>
        <p:nvPicPr>
          <p:cNvPr id="7" name="Content Placeholder 6" descr="b2472_chart3.ashx?w=500&amp;h=655&amp;as=1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44115" y="1981200"/>
            <a:ext cx="3141069" cy="4114800"/>
          </a:xfrm>
        </p:spPr>
      </p:pic>
      <p:pic>
        <p:nvPicPr>
          <p:cNvPr id="8" name="Content Placeholder 7" descr="b2472_chart4.ashx?w=500&amp;h=635&amp;as=1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42750" y="1981200"/>
            <a:ext cx="3240000" cy="4114800"/>
          </a:xfrm>
        </p:spPr>
      </p:pic>
    </p:spTree>
    <p:extLst>
      <p:ext uri="{BB962C8B-B14F-4D97-AF65-F5344CB8AC3E}">
        <p14:creationId xmlns:p14="http://schemas.microsoft.com/office/powerpoint/2010/main" val="2673627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8306" name="Picture 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5773" t="17010" r="20619" b="9679"/>
          <a:stretch>
            <a:fillRect/>
          </a:stretch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842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378075"/>
            <a:ext cx="7086600" cy="1431925"/>
          </a:xfrm>
        </p:spPr>
        <p:txBody>
          <a:bodyPr/>
          <a:lstStyle/>
          <a:p>
            <a:pPr eaLnBrk="1" hangingPunct="1"/>
            <a:r>
              <a:rPr lang="en-US" dirty="0" err="1">
                <a:effectLst/>
              </a:rPr>
              <a:t>Poglavlje</a:t>
            </a:r>
            <a:r>
              <a:rPr lang="en-US" dirty="0">
                <a:effectLst/>
              </a:rPr>
              <a:t> 9</a:t>
            </a:r>
            <a:br>
              <a:rPr lang="en-US" dirty="0">
                <a:effectLst/>
              </a:rPr>
            </a:br>
            <a:r>
              <a:rPr lang="en-US" dirty="0" err="1">
                <a:effectLst/>
              </a:rPr>
              <a:t>Necarinske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barijere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br>
              <a:rPr lang="en-US" dirty="0">
                <a:effectLst/>
              </a:rPr>
            </a:br>
            <a:r>
              <a:rPr lang="en-US" dirty="0" err="1">
                <a:effectLst/>
              </a:rPr>
              <a:t>novi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protekcionizam</a:t>
            </a:r>
            <a:br>
              <a:rPr lang="en-US" sz="4000" dirty="0">
                <a:effectLst/>
              </a:rPr>
            </a:br>
            <a:endParaRPr lang="en-US" sz="4000" dirty="0">
              <a:effectLst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30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ffectLst/>
              </a:rPr>
              <a:t>Troškovi i koristi od carine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533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Gubitak potrošačevog viška – ABHG =60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23622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37668" y="3200400"/>
            <a:ext cx="3963133" cy="609600"/>
            <a:chOff x="1580" y="3216"/>
            <a:chExt cx="2404" cy="384"/>
          </a:xfrm>
        </p:grpSpPr>
        <p:sp>
          <p:nvSpPr>
            <p:cNvPr id="4117" name="AutoShape 11"/>
            <p:cNvSpPr>
              <a:spLocks noChangeArrowheads="1"/>
            </p:cNvSpPr>
            <p:nvPr/>
          </p:nvSpPr>
          <p:spPr bwMode="auto">
            <a:xfrm>
              <a:off x="3244" y="3216"/>
              <a:ext cx="740" cy="38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Rectangle 12"/>
            <p:cNvSpPr>
              <a:spLocks noChangeArrowheads="1"/>
            </p:cNvSpPr>
            <p:nvPr/>
          </p:nvSpPr>
          <p:spPr bwMode="auto">
            <a:xfrm>
              <a:off x="1580" y="3216"/>
              <a:ext cx="1684" cy="3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05200" y="3200400"/>
            <a:ext cx="1676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572000" y="914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Carina – MJHN = 30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72000" y="13716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RENTA - AGJC = 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572000" y="1828800"/>
            <a:ext cx="3962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>
                <a:solidFill>
                  <a:schemeClr val="bg1"/>
                </a:solidFill>
              </a:rPr>
              <a:t>Gubitak blagostanja od carine - CJM = 5 +BHN = 10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95270" y="3200400"/>
            <a:ext cx="1181100" cy="609600"/>
            <a:chOff x="1536" y="3216"/>
            <a:chExt cx="744" cy="384"/>
          </a:xfrm>
        </p:grpSpPr>
        <p:sp>
          <p:nvSpPr>
            <p:cNvPr id="4115" name="Rectangle 18"/>
            <p:cNvSpPr>
              <a:spLocks noChangeArrowheads="1"/>
            </p:cNvSpPr>
            <p:nvPr/>
          </p:nvSpPr>
          <p:spPr bwMode="auto">
            <a:xfrm>
              <a:off x="1536" y="3216"/>
              <a:ext cx="389" cy="38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AutoShape 19"/>
            <p:cNvSpPr>
              <a:spLocks noChangeArrowheads="1"/>
            </p:cNvSpPr>
            <p:nvPr/>
          </p:nvSpPr>
          <p:spPr bwMode="auto">
            <a:xfrm rot="5279930">
              <a:off x="1920" y="3216"/>
              <a:ext cx="360" cy="360"/>
            </a:xfrm>
            <a:prstGeom prst="rtTriangle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Line 21"/>
          <p:cNvSpPr>
            <a:spLocks noChangeShapeType="1"/>
          </p:cNvSpPr>
          <p:nvPr/>
        </p:nvSpPr>
        <p:spPr bwMode="auto">
          <a:xfrm flipH="1">
            <a:off x="3276600" y="2057400"/>
            <a:ext cx="4876800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5334000" y="2057400"/>
            <a:ext cx="2971800" cy="1447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10" name="TextBox 19"/>
          <p:cNvSpPr txBox="1">
            <a:spLocks noChangeArrowheads="1"/>
          </p:cNvSpPr>
          <p:nvPr/>
        </p:nvSpPr>
        <p:spPr bwMode="auto">
          <a:xfrm>
            <a:off x="304800" y="3048000"/>
            <a:ext cx="1676400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carina</a:t>
            </a:r>
            <a:endParaRPr lang="en-US"/>
          </a:p>
        </p:txBody>
      </p:sp>
      <p:sp>
        <p:nvSpPr>
          <p:cNvPr id="4111" name="TextBox 20"/>
          <p:cNvSpPr txBox="1">
            <a:spLocks noChangeArrowheads="1"/>
          </p:cNvSpPr>
          <p:nvPr/>
        </p:nvSpPr>
        <p:spPr bwMode="auto">
          <a:xfrm>
            <a:off x="304800" y="3657600"/>
            <a:ext cx="1676400" cy="738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Cena na slobodnom tržištu</a:t>
            </a:r>
            <a:endParaRPr lang="en-US"/>
          </a:p>
        </p:txBody>
      </p:sp>
      <p:sp>
        <p:nvSpPr>
          <p:cNvPr id="4112" name="TextBox 21"/>
          <p:cNvSpPr txBox="1">
            <a:spLocks noChangeArrowheads="1"/>
          </p:cNvSpPr>
          <p:nvPr/>
        </p:nvSpPr>
        <p:spPr bwMode="auto">
          <a:xfrm>
            <a:off x="0" y="2295525"/>
            <a:ext cx="2133600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Cena pre otvaranja razmene</a:t>
            </a:r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4267200" y="1219200"/>
            <a:ext cx="762000" cy="2362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2667000" y="1600200"/>
            <a:ext cx="2743200" cy="198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/>
      <p:bldP spid="14" grpId="0"/>
      <p:bldP spid="18" grpId="0" animBg="1"/>
      <p:bldP spid="19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ašto raste domaća cena kada se plaća carina?</a:t>
            </a:r>
            <a:endParaRPr lang="en-GB" dirty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10" r="16402" b="31480"/>
          <a:stretch>
            <a:fillRect/>
          </a:stretch>
        </p:blipFill>
        <p:spPr>
          <a:xfrm>
            <a:off x="1295400" y="1981200"/>
            <a:ext cx="6589713" cy="4876800"/>
          </a:xfrm>
          <a:solidFill>
            <a:schemeClr val="accent1"/>
          </a:solidFill>
          <a:ln>
            <a:solidFill>
              <a:schemeClr val="bg2"/>
            </a:solidFill>
          </a:ln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438400" y="5791200"/>
            <a:ext cx="3962400" cy="0"/>
          </a:xfrm>
          <a:prstGeom prst="line">
            <a:avLst/>
          </a:prstGeom>
          <a:noFill/>
          <a:ln w="63500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6019800"/>
            <a:ext cx="83820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U</a:t>
            </a:r>
            <a:r>
              <a:rPr lang="en-US" b="1">
                <a:solidFill>
                  <a:schemeClr val="bg1"/>
                </a:solidFill>
              </a:rPr>
              <a:t>voz</a:t>
            </a:r>
            <a:endParaRPr lang="en-GB" b="1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386013" y="5791200"/>
            <a:ext cx="0" cy="609600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lgDash"/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400800" y="5791200"/>
            <a:ext cx="0" cy="609600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lgDash"/>
            <a:round/>
            <a:headEnd/>
            <a:tailEnd/>
          </a:ln>
        </p:spPr>
      </p:cxnSp>
      <p:sp>
        <p:nvSpPr>
          <p:cNvPr id="5128" name="TextBox 16"/>
          <p:cNvSpPr txBox="1">
            <a:spLocks noChangeArrowheads="1"/>
          </p:cNvSpPr>
          <p:nvPr/>
        </p:nvSpPr>
        <p:spPr bwMode="auto">
          <a:xfrm>
            <a:off x="5791200" y="2212975"/>
            <a:ext cx="1981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A</a:t>
            </a:r>
            <a:r>
              <a:rPr lang="en-US" b="1">
                <a:solidFill>
                  <a:schemeClr val="bg1"/>
                </a:solidFill>
              </a:rPr>
              <a:t>ko je uvoz skuplji to dozvoljava i da domaći proizvođači podignu cenu</a:t>
            </a:r>
          </a:p>
          <a:p>
            <a:endParaRPr lang="en-US" b="1">
              <a:solidFill>
                <a:schemeClr val="bg1"/>
              </a:solidFill>
            </a:endParaRPr>
          </a:p>
          <a:p>
            <a:r>
              <a:rPr lang="en-GB" b="1">
                <a:solidFill>
                  <a:schemeClr val="bg1"/>
                </a:solidFill>
              </a:rPr>
              <a:t>T</a:t>
            </a:r>
            <a:r>
              <a:rPr lang="en-US" b="1">
                <a:solidFill>
                  <a:schemeClr val="bg1"/>
                </a:solidFill>
              </a:rPr>
              <a:t>o su i hteli</a:t>
            </a:r>
          </a:p>
          <a:p>
            <a:endParaRPr lang="en-US" b="1">
              <a:solidFill>
                <a:schemeClr val="bg1"/>
              </a:solidFill>
            </a:endParaRPr>
          </a:p>
          <a:p>
            <a:r>
              <a:rPr lang="en-GB" b="1">
                <a:solidFill>
                  <a:schemeClr val="bg1"/>
                </a:solidFill>
              </a:rPr>
              <a:t>P</a:t>
            </a:r>
            <a:r>
              <a:rPr lang="en-US" b="1">
                <a:solidFill>
                  <a:schemeClr val="bg1"/>
                </a:solidFill>
              </a:rPr>
              <a:t>roizvođači se vraćaju na tržište iako su skuplji od svetske cene</a:t>
            </a:r>
            <a:endParaRPr lang="en-GB" b="1">
              <a:solidFill>
                <a:schemeClr val="bg1"/>
              </a:solidFill>
            </a:endParaRPr>
          </a:p>
        </p:txBody>
      </p:sp>
      <p:cxnSp>
        <p:nvCxnSpPr>
          <p:cNvPr id="5129" name="Straight Connector 17"/>
          <p:cNvCxnSpPr>
            <a:cxnSpLocks noChangeShapeType="1"/>
          </p:cNvCxnSpPr>
          <p:nvPr/>
        </p:nvCxnSpPr>
        <p:spPr bwMode="auto">
          <a:xfrm flipV="1">
            <a:off x="2057400" y="5105400"/>
            <a:ext cx="990600" cy="990600"/>
          </a:xfrm>
          <a:prstGeom prst="line">
            <a:avLst/>
          </a:prstGeom>
          <a:noFill/>
          <a:ln w="63500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5130" name="Straight Connector 20"/>
          <p:cNvCxnSpPr>
            <a:cxnSpLocks noChangeShapeType="1"/>
          </p:cNvCxnSpPr>
          <p:nvPr/>
        </p:nvCxnSpPr>
        <p:spPr bwMode="auto">
          <a:xfrm flipV="1">
            <a:off x="3048000" y="5105400"/>
            <a:ext cx="1905000" cy="25400"/>
          </a:xfrm>
          <a:prstGeom prst="line">
            <a:avLst/>
          </a:prstGeom>
          <a:noFill/>
          <a:ln w="63500" algn="ctr">
            <a:solidFill>
              <a:srgbClr val="FF33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458200" cy="449580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20833" t="2124" r="15833" b="33083"/>
          <a:stretch>
            <a:fillRect/>
          </a:stretch>
        </p:blipFill>
        <p:spPr bwMode="auto">
          <a:xfrm>
            <a:off x="533400" y="0"/>
            <a:ext cx="8355013" cy="670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9" name="AutoShape 11"/>
          <p:cNvSpPr>
            <a:spLocks noChangeArrowheads="1"/>
          </p:cNvSpPr>
          <p:nvPr/>
        </p:nvSpPr>
        <p:spPr bwMode="auto">
          <a:xfrm>
            <a:off x="5257800" y="4343400"/>
            <a:ext cx="1676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150" name="Freeform 7"/>
          <p:cNvSpPr>
            <a:spLocks noChangeArrowheads="1"/>
          </p:cNvSpPr>
          <p:nvPr/>
        </p:nvSpPr>
        <p:spPr bwMode="auto">
          <a:xfrm>
            <a:off x="1250950" y="4365625"/>
            <a:ext cx="1673225" cy="957263"/>
          </a:xfrm>
          <a:custGeom>
            <a:avLst/>
            <a:gdLst>
              <a:gd name="T0" fmla="*/ 0 w 1673525"/>
              <a:gd name="T1" fmla="*/ 34476 h 957532"/>
              <a:gd name="T2" fmla="*/ 0 w 1673525"/>
              <a:gd name="T3" fmla="*/ 939487 h 957532"/>
              <a:gd name="T4" fmla="*/ 862177 w 1673525"/>
              <a:gd name="T5" fmla="*/ 956725 h 957532"/>
              <a:gd name="T6" fmla="*/ 1672625 w 1673525"/>
              <a:gd name="T7" fmla="*/ 0 h 957532"/>
              <a:gd name="T8" fmla="*/ 0 60000 65536"/>
              <a:gd name="T9" fmla="*/ 0 60000 65536"/>
              <a:gd name="T10" fmla="*/ 0 60000 65536"/>
              <a:gd name="T11" fmla="*/ 0 60000 65536"/>
              <a:gd name="T12" fmla="*/ 0 w 1673525"/>
              <a:gd name="T13" fmla="*/ 0 h 957532"/>
              <a:gd name="T14" fmla="*/ 1673525 w 1673525"/>
              <a:gd name="T15" fmla="*/ 957532 h 9575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3525" h="957532">
                <a:moveTo>
                  <a:pt x="0" y="34506"/>
                </a:moveTo>
                <a:lnTo>
                  <a:pt x="0" y="940279"/>
                </a:lnTo>
                <a:lnTo>
                  <a:pt x="862642" y="957532"/>
                </a:lnTo>
                <a:lnTo>
                  <a:pt x="1673525" y="0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  <a:p>
            <a:r>
              <a:rPr lang="en-US"/>
              <a:t>      </a:t>
            </a:r>
            <a:r>
              <a:rPr lang="en-US" sz="4000" b="1">
                <a:solidFill>
                  <a:schemeClr val="bg1"/>
                </a:solidFill>
              </a:rPr>
              <a:t>-</a:t>
            </a:r>
            <a:r>
              <a:rPr lang="en-US" sz="4000" b="1">
                <a:solidFill>
                  <a:srgbClr val="FFFF00"/>
                </a:solidFill>
              </a:rPr>
              <a:t>+</a:t>
            </a:r>
            <a:endParaRPr lang="en-GB" sz="4000" b="1">
              <a:solidFill>
                <a:srgbClr val="FFFF00"/>
              </a:solidFill>
            </a:endParaRPr>
          </a:p>
        </p:txBody>
      </p:sp>
      <p:sp>
        <p:nvSpPr>
          <p:cNvPr id="6151" name="Freeform 8"/>
          <p:cNvSpPr>
            <a:spLocks noChangeArrowheads="1"/>
          </p:cNvSpPr>
          <p:nvPr/>
        </p:nvSpPr>
        <p:spPr bwMode="auto">
          <a:xfrm>
            <a:off x="2898775" y="4373563"/>
            <a:ext cx="2371725" cy="974725"/>
          </a:xfrm>
          <a:custGeom>
            <a:avLst/>
            <a:gdLst>
              <a:gd name="T0" fmla="*/ 0 w 2372265"/>
              <a:gd name="T1" fmla="*/ 17250 h 974785"/>
              <a:gd name="T2" fmla="*/ 0 w 2372265"/>
              <a:gd name="T3" fmla="*/ 948732 h 974785"/>
              <a:gd name="T4" fmla="*/ 2370645 w 2372265"/>
              <a:gd name="T5" fmla="*/ 974605 h 974785"/>
              <a:gd name="T6" fmla="*/ 2344783 w 2372265"/>
              <a:gd name="T7" fmla="*/ 0 h 974785"/>
              <a:gd name="T8" fmla="*/ 0 w 2372265"/>
              <a:gd name="T9" fmla="*/ 17250 h 974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2265"/>
              <a:gd name="T16" fmla="*/ 0 h 974785"/>
              <a:gd name="T17" fmla="*/ 2372265 w 2372265"/>
              <a:gd name="T18" fmla="*/ 974785 h 9747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2265" h="974785">
                <a:moveTo>
                  <a:pt x="0" y="17253"/>
                </a:moveTo>
                <a:lnTo>
                  <a:pt x="0" y="948906"/>
                </a:lnTo>
                <a:lnTo>
                  <a:pt x="2372265" y="974785"/>
                </a:lnTo>
                <a:lnTo>
                  <a:pt x="2346385" y="0"/>
                </a:lnTo>
                <a:lnTo>
                  <a:pt x="0" y="17253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     </a:t>
            </a:r>
            <a:r>
              <a:rPr lang="en-US" sz="3600" b="1">
                <a:solidFill>
                  <a:schemeClr val="bg1"/>
                </a:solidFill>
              </a:rPr>
              <a:t>-</a:t>
            </a:r>
            <a:r>
              <a:rPr lang="en-US" sz="3600" b="1">
                <a:solidFill>
                  <a:srgbClr val="FFFF00"/>
                </a:solidFill>
              </a:rPr>
              <a:t>+</a:t>
            </a:r>
            <a:endParaRPr lang="en-GB" sz="3600" b="1">
              <a:solidFill>
                <a:srgbClr val="FFFF00"/>
              </a:solidFill>
            </a:endParaRPr>
          </a:p>
        </p:txBody>
      </p:sp>
      <p:sp>
        <p:nvSpPr>
          <p:cNvPr id="6152" name="Freeform 9"/>
          <p:cNvSpPr>
            <a:spLocks noChangeArrowheads="1"/>
          </p:cNvSpPr>
          <p:nvPr/>
        </p:nvSpPr>
        <p:spPr bwMode="auto">
          <a:xfrm>
            <a:off x="2155825" y="4433888"/>
            <a:ext cx="742950" cy="906462"/>
          </a:xfrm>
          <a:custGeom>
            <a:avLst/>
            <a:gdLst>
              <a:gd name="T0" fmla="*/ 745113 w 741871"/>
              <a:gd name="T1" fmla="*/ 0 h 905774"/>
              <a:gd name="T2" fmla="*/ 0 w 741871"/>
              <a:gd name="T3" fmla="*/ 873255 h 905774"/>
              <a:gd name="T4" fmla="*/ 719120 w 741871"/>
              <a:gd name="T5" fmla="*/ 907840 h 905774"/>
              <a:gd name="T6" fmla="*/ 745113 w 741871"/>
              <a:gd name="T7" fmla="*/ 0 h 905774"/>
              <a:gd name="T8" fmla="*/ 0 60000 65536"/>
              <a:gd name="T9" fmla="*/ 0 60000 65536"/>
              <a:gd name="T10" fmla="*/ 0 60000 65536"/>
              <a:gd name="T11" fmla="*/ 0 60000 65536"/>
              <a:gd name="T12" fmla="*/ 0 w 741871"/>
              <a:gd name="T13" fmla="*/ 0 h 905774"/>
              <a:gd name="T14" fmla="*/ 741871 w 741871"/>
              <a:gd name="T15" fmla="*/ 905774 h 9057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1871" h="905774">
                <a:moveTo>
                  <a:pt x="741871" y="0"/>
                </a:moveTo>
                <a:lnTo>
                  <a:pt x="0" y="871268"/>
                </a:lnTo>
                <a:lnTo>
                  <a:pt x="715992" y="905774"/>
                </a:lnTo>
                <a:lnTo>
                  <a:pt x="741871" y="0"/>
                </a:lnTo>
                <a:close/>
              </a:path>
            </a:pathLst>
          </a:cu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     </a:t>
            </a:r>
            <a:r>
              <a:rPr lang="en-US" sz="4000" b="1">
                <a:solidFill>
                  <a:schemeClr val="bg1"/>
                </a:solidFill>
              </a:rPr>
              <a:t>-</a:t>
            </a:r>
          </a:p>
          <a:p>
            <a:endParaRPr lang="en-GB"/>
          </a:p>
        </p:txBody>
      </p:sp>
      <p:sp>
        <p:nvSpPr>
          <p:cNvPr id="6153" name="TextBox 17"/>
          <p:cNvSpPr txBox="1">
            <a:spLocks noChangeArrowheads="1"/>
          </p:cNvSpPr>
          <p:nvPr/>
        </p:nvSpPr>
        <p:spPr bwMode="auto">
          <a:xfrm>
            <a:off x="1447800" y="76200"/>
            <a:ext cx="7010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Odakle gubitak blagostanja?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N</a:t>
            </a:r>
            <a:r>
              <a:rPr lang="en-US" sz="3200" b="1">
                <a:solidFill>
                  <a:schemeClr val="bg1"/>
                </a:solidFill>
              </a:rPr>
              <a:t>ije nulta suma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P</a:t>
            </a:r>
            <a:r>
              <a:rPr lang="en-US" sz="3200" b="1">
                <a:solidFill>
                  <a:schemeClr val="bg1"/>
                </a:solidFill>
              </a:rPr>
              <a:t>roizvođači i država dobijaju MANJE NEGO što gube potrošači</a:t>
            </a:r>
            <a:endParaRPr lang="en-GB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Stolper Samjuelson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114800"/>
          </a:xfrm>
        </p:spPr>
        <p:txBody>
          <a:bodyPr/>
          <a:lstStyle/>
          <a:p>
            <a:r>
              <a:rPr lang="en-GB" dirty="0"/>
              <a:t>C</a:t>
            </a:r>
            <a:r>
              <a:rPr lang="sr-Latn-RS" dirty="0"/>
              <a:t>arina u Zemlji 1 (na Y) </a:t>
            </a:r>
            <a:r>
              <a:rPr lang="vi-VN" dirty="0"/>
              <a:t>dov</a:t>
            </a:r>
            <a:r>
              <a:rPr lang="sr-Latn-RS" dirty="0"/>
              <a:t>odi </a:t>
            </a:r>
            <a:r>
              <a:rPr lang="vi-VN" dirty="0"/>
              <a:t>do porasta </a:t>
            </a:r>
            <a:r>
              <a:rPr lang="sr-Latn-RS" dirty="0"/>
              <a:t>...</a:t>
            </a:r>
          </a:p>
          <a:p>
            <a:r>
              <a:rPr lang="en-GB" dirty="0"/>
              <a:t>P</a:t>
            </a:r>
            <a:r>
              <a:rPr lang="sr-Latn-RS" dirty="0"/>
              <a:t>rinosa kapitala, tj.</a:t>
            </a:r>
          </a:p>
          <a:p>
            <a:r>
              <a:rPr lang="vi-VN" dirty="0"/>
              <a:t>cene faktora koji se intenzivno koristi u proizvodnji</a:t>
            </a:r>
            <a:r>
              <a:rPr lang="sr-Latn-RS" dirty="0"/>
              <a:t> </a:t>
            </a:r>
            <a:r>
              <a:rPr lang="vi-VN" dirty="0"/>
              <a:t>tog proizvoda. </a:t>
            </a:r>
            <a:endParaRPr lang="sr-Latn-RS" dirty="0"/>
          </a:p>
          <a:p>
            <a:r>
              <a:rPr lang="sr-Latn-RS" dirty="0"/>
              <a:t>u Zemlji 2 će, pošto uvozi radno intenzivno dobro, porasti...</a:t>
            </a:r>
          </a:p>
          <a:p>
            <a:r>
              <a:rPr lang="vi-VN" dirty="0"/>
              <a:t>realna nadnica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>
                <a:effectLst/>
              </a:rPr>
              <a:t>Kvota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>
                <a:effectLst/>
              </a:rPr>
              <a:t>Kvota</a:t>
            </a:r>
            <a:r>
              <a:rPr lang="en-US" sz="2800" b="1" dirty="0">
                <a:effectLst/>
              </a:rPr>
              <a:t> </a:t>
            </a:r>
            <a:r>
              <a:rPr lang="sr-Latn-CS" sz="2800" b="1" dirty="0">
                <a:effectLst/>
              </a:rPr>
              <a:t>- </a:t>
            </a:r>
            <a:r>
              <a:rPr lang="en-US" sz="2800" i="1" dirty="0" err="1">
                <a:effectLst/>
              </a:rPr>
              <a:t>direktno</a:t>
            </a:r>
            <a:r>
              <a:rPr lang="sr-Latn-CS" sz="2800" i="1" dirty="0">
                <a:effectLst/>
              </a:rPr>
              <a:t>  </a:t>
            </a:r>
            <a:r>
              <a:rPr lang="en-US" sz="2800" dirty="0" err="1">
                <a:effectLst/>
              </a:rPr>
              <a:t>kvantitativno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ograničenje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 dirty="0">
                <a:effectLst/>
              </a:rPr>
              <a:t>Čega?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količine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proizvoda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koji</a:t>
            </a:r>
            <a:r>
              <a:rPr lang="en-US" sz="2800" dirty="0">
                <a:effectLst/>
              </a:rPr>
              <a:t> se </a:t>
            </a:r>
            <a:r>
              <a:rPr lang="en-US" sz="2800" dirty="0" err="1">
                <a:effectLst/>
              </a:rPr>
              <a:t>može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izvoziti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uvoziti</a:t>
            </a:r>
            <a:r>
              <a:rPr lang="en-US" sz="2800" dirty="0">
                <a:effectLst/>
              </a:rPr>
              <a:t>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ffectLst/>
              </a:rPr>
              <a:t>U </a:t>
            </a:r>
            <a:r>
              <a:rPr lang="en-US" sz="2800" dirty="0" err="1">
                <a:effectLst/>
              </a:rPr>
              <a:t>ovom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odeljku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razmatramo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uvozne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kvote</a:t>
            </a:r>
            <a:r>
              <a:rPr lang="en-US" sz="2800" dirty="0">
                <a:effectLst/>
              </a:rPr>
              <a:t>. </a:t>
            </a: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effectLst/>
              </a:rPr>
              <a:t>Izvozne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kvote</a:t>
            </a:r>
            <a:r>
              <a:rPr lang="en-US" sz="2800" dirty="0">
                <a:effectLst/>
              </a:rPr>
              <a:t> (u </a:t>
            </a:r>
            <a:r>
              <a:rPr lang="en-US" sz="2800" dirty="0" err="1">
                <a:effectLst/>
              </a:rPr>
              <a:t>obliku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dobrovoljnog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ograničavanja</a:t>
            </a:r>
            <a:r>
              <a:rPr lang="sr-Latn-CS" sz="2800" dirty="0">
                <a:effectLst/>
              </a:rPr>
              <a:t> </a:t>
            </a:r>
            <a:r>
              <a:rPr lang="en-US" sz="2800" dirty="0" err="1">
                <a:effectLst/>
              </a:rPr>
              <a:t>izvoza</a:t>
            </a:r>
            <a:r>
              <a:rPr lang="sr-Latn-CS" sz="2800" dirty="0">
                <a:effectLst/>
              </a:rPr>
              <a:t>-VER</a:t>
            </a:r>
            <a:r>
              <a:rPr lang="en-US" sz="2800" dirty="0">
                <a:effectLst/>
              </a:rPr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371600" y="2362200"/>
            <a:ext cx="6096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U</a:t>
            </a:r>
            <a:r>
              <a:rPr lang="en-US" sz="2000"/>
              <a:t> pregovorima se stalno smanjuju carinske stope</a:t>
            </a:r>
          </a:p>
          <a:p>
            <a:endParaRPr lang="en-US" sz="2000"/>
          </a:p>
          <a:p>
            <a:r>
              <a:rPr lang="en-GB" sz="2000"/>
              <a:t>M</a:t>
            </a:r>
            <a:r>
              <a:rPr lang="en-US" sz="2000"/>
              <a:t>noge su izjednačene sa nulom</a:t>
            </a:r>
          </a:p>
          <a:p>
            <a:endParaRPr lang="en-US" sz="2000"/>
          </a:p>
          <a:p>
            <a:r>
              <a:rPr lang="en-GB" sz="2000"/>
              <a:t>Z</a:t>
            </a:r>
            <a:r>
              <a:rPr lang="en-US" sz="2000"/>
              <a:t>a zaštitu</a:t>
            </a:r>
          </a:p>
          <a:p>
            <a:endParaRPr lang="en-US" sz="2000"/>
          </a:p>
          <a:p>
            <a:r>
              <a:rPr lang="en-GB" sz="2000"/>
              <a:t>P</a:t>
            </a:r>
            <a:r>
              <a:rPr lang="en-US" sz="2000"/>
              <a:t>oljoprivrede</a:t>
            </a:r>
          </a:p>
          <a:p>
            <a:r>
              <a:rPr lang="en-GB" sz="2000"/>
              <a:t>I</a:t>
            </a:r>
            <a:r>
              <a:rPr lang="en-US" sz="2000"/>
              <a:t>ndustrije</a:t>
            </a:r>
          </a:p>
          <a:p>
            <a:r>
              <a:rPr lang="en-GB" sz="2000"/>
              <a:t>P</a:t>
            </a:r>
            <a:r>
              <a:rPr lang="en-US" sz="2000"/>
              <a:t>latnog bilansa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ašto kvota kad može carina</a:t>
            </a:r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1"/>
          <p:cNvSpPr>
            <a:spLocks/>
          </p:cNvSpPr>
          <p:nvPr/>
        </p:nvSpPr>
        <p:spPr bwMode="auto">
          <a:xfrm>
            <a:off x="1203325" y="4368800"/>
            <a:ext cx="1311275" cy="587375"/>
          </a:xfrm>
          <a:custGeom>
            <a:avLst/>
            <a:gdLst>
              <a:gd name="T0" fmla="*/ 0 w 1311215"/>
              <a:gd name="T1" fmla="*/ 8670 h 586596"/>
              <a:gd name="T2" fmla="*/ 1311455 w 1311215"/>
              <a:gd name="T3" fmla="*/ 0 h 586596"/>
              <a:gd name="T4" fmla="*/ 819657 w 1311215"/>
              <a:gd name="T5" fmla="*/ 589718 h 586596"/>
              <a:gd name="T6" fmla="*/ 43140 w 1311215"/>
              <a:gd name="T7" fmla="*/ 581048 h 586596"/>
              <a:gd name="T8" fmla="*/ 0 60000 65536"/>
              <a:gd name="T9" fmla="*/ 0 60000 65536"/>
              <a:gd name="T10" fmla="*/ 0 60000 65536"/>
              <a:gd name="T11" fmla="*/ 0 60000 65536"/>
              <a:gd name="T12" fmla="*/ 0 w 1311215"/>
              <a:gd name="T13" fmla="*/ 0 h 586596"/>
              <a:gd name="T14" fmla="*/ 1311215 w 1311215"/>
              <a:gd name="T15" fmla="*/ 586596 h 586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215" h="586596">
                <a:moveTo>
                  <a:pt x="0" y="8626"/>
                </a:moveTo>
                <a:lnTo>
                  <a:pt x="1311215" y="0"/>
                </a:lnTo>
                <a:lnTo>
                  <a:pt x="819509" y="586596"/>
                </a:lnTo>
                <a:lnTo>
                  <a:pt x="43132" y="577970"/>
                </a:lnTo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 flipV="1">
            <a:off x="1524000" y="4343400"/>
            <a:ext cx="1371600" cy="1600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21667" t="4250" r="19167" b="32021"/>
          <a:stretch>
            <a:fillRect/>
          </a:stretch>
        </p:blipFill>
        <p:spPr bwMode="auto">
          <a:xfrm>
            <a:off x="533400" y="41275"/>
            <a:ext cx="8077200" cy="68246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524000" y="5257800"/>
            <a:ext cx="568325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Right Brace 6"/>
          <p:cNvSpPr>
            <a:spLocks/>
          </p:cNvSpPr>
          <p:nvPr/>
        </p:nvSpPr>
        <p:spPr bwMode="auto">
          <a:xfrm rot="5400000">
            <a:off x="4454525" y="3048000"/>
            <a:ext cx="304800" cy="5029200"/>
          </a:xfrm>
          <a:prstGeom prst="rightBrace">
            <a:avLst>
              <a:gd name="adj1" fmla="val 8326"/>
              <a:gd name="adj2" fmla="val 50000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63925" y="5724525"/>
            <a:ext cx="22860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U</a:t>
            </a:r>
            <a:r>
              <a:rPr lang="en-US" b="1">
                <a:solidFill>
                  <a:schemeClr val="bg1"/>
                </a:solidFill>
              </a:rPr>
              <a:t>voz u uslovima </a:t>
            </a:r>
          </a:p>
          <a:p>
            <a:r>
              <a:rPr lang="en-US" b="1">
                <a:solidFill>
                  <a:schemeClr val="bg1"/>
                </a:solidFill>
              </a:rPr>
              <a:t>slobodne razmene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4038600"/>
            <a:ext cx="2286000" cy="1169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AC – domaća ponuda</a:t>
            </a:r>
          </a:p>
          <a:p>
            <a:r>
              <a:rPr lang="en-GB" b="1">
                <a:solidFill>
                  <a:schemeClr val="bg1"/>
                </a:solidFill>
              </a:rPr>
              <a:t>S</a:t>
            </a:r>
            <a:r>
              <a:rPr lang="en-US" b="1">
                <a:solidFill>
                  <a:schemeClr val="bg1"/>
                </a:solidFill>
              </a:rPr>
              <a:t>vi proizvođači koji nude skuplje od 1$ moraju da zatvore radnje</a:t>
            </a:r>
          </a:p>
        </p:txBody>
      </p:sp>
      <p:sp>
        <p:nvSpPr>
          <p:cNvPr id="9225" name="Freeform 12"/>
          <p:cNvSpPr>
            <a:spLocks/>
          </p:cNvSpPr>
          <p:nvPr/>
        </p:nvSpPr>
        <p:spPr bwMode="auto">
          <a:xfrm>
            <a:off x="3565525" y="4441825"/>
            <a:ext cx="1311275" cy="587375"/>
          </a:xfrm>
          <a:custGeom>
            <a:avLst/>
            <a:gdLst>
              <a:gd name="T0" fmla="*/ 0 w 1311215"/>
              <a:gd name="T1" fmla="*/ 8670 h 586596"/>
              <a:gd name="T2" fmla="*/ 1311455 w 1311215"/>
              <a:gd name="T3" fmla="*/ 0 h 586596"/>
              <a:gd name="T4" fmla="*/ 819657 w 1311215"/>
              <a:gd name="T5" fmla="*/ 589718 h 586596"/>
              <a:gd name="T6" fmla="*/ 43140 w 1311215"/>
              <a:gd name="T7" fmla="*/ 581048 h 586596"/>
              <a:gd name="T8" fmla="*/ 0 60000 65536"/>
              <a:gd name="T9" fmla="*/ 0 60000 65536"/>
              <a:gd name="T10" fmla="*/ 0 60000 65536"/>
              <a:gd name="T11" fmla="*/ 0 60000 65536"/>
              <a:gd name="T12" fmla="*/ 0 w 1311215"/>
              <a:gd name="T13" fmla="*/ 0 h 586596"/>
              <a:gd name="T14" fmla="*/ 1311215 w 1311215"/>
              <a:gd name="T15" fmla="*/ 586596 h 586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215" h="586596">
                <a:moveTo>
                  <a:pt x="0" y="8626"/>
                </a:moveTo>
                <a:lnTo>
                  <a:pt x="1311215" y="0"/>
                </a:lnTo>
                <a:lnTo>
                  <a:pt x="819509" y="586596"/>
                </a:lnTo>
                <a:lnTo>
                  <a:pt x="43132" y="577970"/>
                </a:lnTo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5334000" y="4876800"/>
            <a:ext cx="10668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 rot="-2819644">
            <a:off x="2109788" y="4900613"/>
            <a:ext cx="863600" cy="3492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1066800" y="4343400"/>
            <a:ext cx="0" cy="914400"/>
          </a:xfrm>
          <a:prstGeom prst="straightConnector1">
            <a:avLst/>
          </a:prstGeom>
          <a:noFill/>
          <a:ln w="53975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23" name="Right Brace 22"/>
          <p:cNvSpPr>
            <a:spLocks/>
          </p:cNvSpPr>
          <p:nvPr/>
        </p:nvSpPr>
        <p:spPr bwMode="auto">
          <a:xfrm rot="5400000">
            <a:off x="3970338" y="3344862"/>
            <a:ext cx="304800" cy="2454275"/>
          </a:xfrm>
          <a:prstGeom prst="rightBrace">
            <a:avLst>
              <a:gd name="adj1" fmla="val 8350"/>
              <a:gd name="adj2" fmla="val 50000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95600" y="4800600"/>
            <a:ext cx="236220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U</a:t>
            </a:r>
            <a:r>
              <a:rPr lang="en-US" b="1">
                <a:solidFill>
                  <a:schemeClr val="bg1"/>
                </a:solidFill>
              </a:rPr>
              <a:t>voz uz carinu 100%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14400" y="2743200"/>
            <a:ext cx="2286000" cy="954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GJ – domaća ponuda</a:t>
            </a:r>
          </a:p>
          <a:p>
            <a:r>
              <a:rPr lang="en-GB" b="1">
                <a:solidFill>
                  <a:schemeClr val="bg1"/>
                </a:solidFill>
              </a:rPr>
              <a:t>S</a:t>
            </a:r>
            <a:r>
              <a:rPr lang="en-US" b="1">
                <a:solidFill>
                  <a:schemeClr val="bg1"/>
                </a:solidFill>
              </a:rPr>
              <a:t>vi proizvođači koji nude skuplje od 2$ ostaju van tržišta</a:t>
            </a: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1676400" y="4343400"/>
            <a:ext cx="1198563" cy="144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3" name="TextBox 26"/>
          <p:cNvSpPr txBox="1">
            <a:spLocks noChangeArrowheads="1"/>
          </p:cNvSpPr>
          <p:nvPr/>
        </p:nvSpPr>
        <p:spPr bwMode="auto">
          <a:xfrm>
            <a:off x="3200400" y="457200"/>
            <a:ext cx="1447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D</a:t>
            </a:r>
            <a:r>
              <a:rPr lang="en-US" b="1">
                <a:solidFill>
                  <a:schemeClr val="bg1"/>
                </a:solidFill>
              </a:rPr>
              <a:t>omaćim proizvođačima je najlepše u autarkiji – ali ni tu svi ponuđači ne uspevaju da ostanu na tržištu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9234" name="TextBox 27"/>
          <p:cNvSpPr txBox="1">
            <a:spLocks noChangeArrowheads="1"/>
          </p:cNvSpPr>
          <p:nvPr/>
        </p:nvSpPr>
        <p:spPr bwMode="auto">
          <a:xfrm>
            <a:off x="3505200" y="39624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35" name="TextBox 18"/>
          <p:cNvSpPr txBox="1">
            <a:spLocks noChangeArrowheads="1"/>
          </p:cNvSpPr>
          <p:nvPr/>
        </p:nvSpPr>
        <p:spPr bwMode="auto">
          <a:xfrm rot="-2926093">
            <a:off x="3706019" y="2286794"/>
            <a:ext cx="2362200" cy="738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D</a:t>
            </a:r>
            <a:r>
              <a:rPr lang="en-US" b="1">
                <a:solidFill>
                  <a:schemeClr val="bg1"/>
                </a:solidFill>
              </a:rPr>
              <a:t>omaći proizvođači koji su preskupi pri ceni </a:t>
            </a:r>
            <a:r>
              <a:rPr lang="en-GB" b="1">
                <a:solidFill>
                  <a:schemeClr val="bg1"/>
                </a:solidFill>
              </a:rPr>
              <a:t>&gt;3$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2057400" y="5334000"/>
            <a:ext cx="5410200" cy="0"/>
          </a:xfrm>
          <a:prstGeom prst="line">
            <a:avLst/>
          </a:prstGeom>
          <a:noFill/>
          <a:ln w="63500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467600" y="4684713"/>
            <a:ext cx="1447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L</a:t>
            </a:r>
            <a:r>
              <a:rPr lang="en-US" b="1">
                <a:solidFill>
                  <a:schemeClr val="bg1"/>
                </a:solidFill>
              </a:rPr>
              <a:t>inija ponude u svetskoj razmeni </a:t>
            </a:r>
            <a:endParaRPr lang="en-GB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1" grpId="1" animBg="1"/>
      <p:bldP spid="23" grpId="0" animBg="1"/>
      <p:bldP spid="24" grpId="0" animBg="1"/>
      <p:bldP spid="25" grpId="0" animBg="1"/>
      <p:bldP spid="26" grpId="0" animBg="1"/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5"/>
          <p:cNvSpPr>
            <a:spLocks noChangeShapeType="1"/>
          </p:cNvSpPr>
          <p:nvPr/>
        </p:nvSpPr>
        <p:spPr bwMode="auto">
          <a:xfrm flipV="1">
            <a:off x="1524000" y="4343400"/>
            <a:ext cx="1371600" cy="1600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21667" t="4250" r="19167" b="32021"/>
          <a:stretch>
            <a:fillRect/>
          </a:stretch>
        </p:blipFill>
        <p:spPr bwMode="auto">
          <a:xfrm>
            <a:off x="541338" y="41275"/>
            <a:ext cx="8077200" cy="68246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524000" y="5257800"/>
            <a:ext cx="568325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5" name="Freeform 8"/>
          <p:cNvSpPr>
            <a:spLocks/>
          </p:cNvSpPr>
          <p:nvPr/>
        </p:nvSpPr>
        <p:spPr bwMode="auto">
          <a:xfrm>
            <a:off x="1258888" y="4368800"/>
            <a:ext cx="1311275" cy="587375"/>
          </a:xfrm>
          <a:custGeom>
            <a:avLst/>
            <a:gdLst>
              <a:gd name="T0" fmla="*/ 0 w 1311215"/>
              <a:gd name="T1" fmla="*/ 8670 h 586596"/>
              <a:gd name="T2" fmla="*/ 1311455 w 1311215"/>
              <a:gd name="T3" fmla="*/ 0 h 586596"/>
              <a:gd name="T4" fmla="*/ 819657 w 1311215"/>
              <a:gd name="T5" fmla="*/ 589718 h 586596"/>
              <a:gd name="T6" fmla="*/ 43140 w 1311215"/>
              <a:gd name="T7" fmla="*/ 581048 h 586596"/>
              <a:gd name="T8" fmla="*/ 0 60000 65536"/>
              <a:gd name="T9" fmla="*/ 0 60000 65536"/>
              <a:gd name="T10" fmla="*/ 0 60000 65536"/>
              <a:gd name="T11" fmla="*/ 0 60000 65536"/>
              <a:gd name="T12" fmla="*/ 0 w 1311215"/>
              <a:gd name="T13" fmla="*/ 0 h 586596"/>
              <a:gd name="T14" fmla="*/ 1311215 w 1311215"/>
              <a:gd name="T15" fmla="*/ 586596 h 586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215" h="586596">
                <a:moveTo>
                  <a:pt x="0" y="8626"/>
                </a:moveTo>
                <a:lnTo>
                  <a:pt x="1311215" y="0"/>
                </a:lnTo>
                <a:lnTo>
                  <a:pt x="819509" y="586596"/>
                </a:lnTo>
                <a:lnTo>
                  <a:pt x="43132" y="577970"/>
                </a:lnTo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9"/>
          <p:cNvSpPr>
            <a:spLocks/>
          </p:cNvSpPr>
          <p:nvPr/>
        </p:nvSpPr>
        <p:spPr bwMode="auto">
          <a:xfrm>
            <a:off x="3565525" y="4441825"/>
            <a:ext cx="1311275" cy="587375"/>
          </a:xfrm>
          <a:custGeom>
            <a:avLst/>
            <a:gdLst>
              <a:gd name="T0" fmla="*/ 0 w 1311215"/>
              <a:gd name="T1" fmla="*/ 8670 h 586596"/>
              <a:gd name="T2" fmla="*/ 1311455 w 1311215"/>
              <a:gd name="T3" fmla="*/ 0 h 586596"/>
              <a:gd name="T4" fmla="*/ 819657 w 1311215"/>
              <a:gd name="T5" fmla="*/ 589718 h 586596"/>
              <a:gd name="T6" fmla="*/ 43140 w 1311215"/>
              <a:gd name="T7" fmla="*/ 581048 h 586596"/>
              <a:gd name="T8" fmla="*/ 0 60000 65536"/>
              <a:gd name="T9" fmla="*/ 0 60000 65536"/>
              <a:gd name="T10" fmla="*/ 0 60000 65536"/>
              <a:gd name="T11" fmla="*/ 0 60000 65536"/>
              <a:gd name="T12" fmla="*/ 0 w 1311215"/>
              <a:gd name="T13" fmla="*/ 0 h 586596"/>
              <a:gd name="T14" fmla="*/ 1311215 w 1311215"/>
              <a:gd name="T15" fmla="*/ 586596 h 586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215" h="586596">
                <a:moveTo>
                  <a:pt x="0" y="8626"/>
                </a:moveTo>
                <a:lnTo>
                  <a:pt x="1311215" y="0"/>
                </a:lnTo>
                <a:lnTo>
                  <a:pt x="819509" y="586596"/>
                </a:lnTo>
                <a:lnTo>
                  <a:pt x="43132" y="577970"/>
                </a:lnTo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5334000" y="4876800"/>
            <a:ext cx="10668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 rot="-2819644">
            <a:off x="2109788" y="4900613"/>
            <a:ext cx="863600" cy="3492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066800" y="4343400"/>
            <a:ext cx="0" cy="914400"/>
          </a:xfrm>
          <a:prstGeom prst="straightConnector1">
            <a:avLst/>
          </a:prstGeom>
          <a:noFill/>
          <a:ln w="53975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14" name="Right Brace 13"/>
          <p:cNvSpPr>
            <a:spLocks/>
          </p:cNvSpPr>
          <p:nvPr/>
        </p:nvSpPr>
        <p:spPr bwMode="auto">
          <a:xfrm rot="5400000">
            <a:off x="5695157" y="4363243"/>
            <a:ext cx="304800" cy="2551113"/>
          </a:xfrm>
          <a:prstGeom prst="rightBrace">
            <a:avLst>
              <a:gd name="adj1" fmla="val 8331"/>
              <a:gd name="adj2" fmla="val 50000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0" y="5788025"/>
            <a:ext cx="236220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K</a:t>
            </a:r>
            <a:r>
              <a:rPr lang="en-US" b="1">
                <a:solidFill>
                  <a:schemeClr val="bg1"/>
                </a:solidFill>
              </a:rPr>
              <a:t>vota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0252" name="TextBox 17"/>
          <p:cNvSpPr txBox="1">
            <a:spLocks noChangeArrowheads="1"/>
          </p:cNvSpPr>
          <p:nvPr/>
        </p:nvSpPr>
        <p:spPr bwMode="auto">
          <a:xfrm>
            <a:off x="1447800" y="76200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Zašto raste cena kad se uvodi kvota od 30 jedinica? 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10253" name="TextBox 18"/>
          <p:cNvSpPr txBox="1">
            <a:spLocks noChangeArrowheads="1"/>
          </p:cNvSpPr>
          <p:nvPr/>
        </p:nvSpPr>
        <p:spPr bwMode="auto">
          <a:xfrm>
            <a:off x="3505200" y="39624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4565650" y="5318125"/>
            <a:ext cx="25574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2133600" y="5334000"/>
            <a:ext cx="2362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" name="Right Brace 24"/>
          <p:cNvSpPr>
            <a:spLocks/>
          </p:cNvSpPr>
          <p:nvPr/>
        </p:nvSpPr>
        <p:spPr bwMode="auto">
          <a:xfrm rot="5400000">
            <a:off x="3142457" y="4401343"/>
            <a:ext cx="304800" cy="2474913"/>
          </a:xfrm>
          <a:prstGeom prst="rightBrace">
            <a:avLst>
              <a:gd name="adj1" fmla="val 8345"/>
              <a:gd name="adj2" fmla="val 50000"/>
            </a:avLst>
          </a:prstGeom>
          <a:noFill/>
          <a:ln w="635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6000" y="5864225"/>
            <a:ext cx="236220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M</a:t>
            </a:r>
            <a:r>
              <a:rPr lang="en-US" b="1">
                <a:solidFill>
                  <a:schemeClr val="bg1"/>
                </a:solidFill>
              </a:rPr>
              <a:t>anjak na tržištu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7" name="Right Brace 26"/>
          <p:cNvSpPr>
            <a:spLocks/>
          </p:cNvSpPr>
          <p:nvPr/>
        </p:nvSpPr>
        <p:spPr bwMode="auto">
          <a:xfrm rot="5400000">
            <a:off x="3980657" y="3258343"/>
            <a:ext cx="304800" cy="2474913"/>
          </a:xfrm>
          <a:prstGeom prst="rightBrace">
            <a:avLst>
              <a:gd name="adj1" fmla="val 8345"/>
              <a:gd name="adj2" fmla="val 50000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1676400" y="4343400"/>
            <a:ext cx="1198563" cy="144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0" y="4721225"/>
            <a:ext cx="76200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K</a:t>
            </a:r>
            <a:r>
              <a:rPr lang="en-US" b="1">
                <a:solidFill>
                  <a:schemeClr val="bg1"/>
                </a:solidFill>
              </a:rPr>
              <a:t>vota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0261" name="TextBox 29"/>
          <p:cNvSpPr txBox="1">
            <a:spLocks noChangeArrowheads="1"/>
          </p:cNvSpPr>
          <p:nvPr/>
        </p:nvSpPr>
        <p:spPr bwMode="auto">
          <a:xfrm>
            <a:off x="4343400" y="523875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43600" y="1752600"/>
            <a:ext cx="23622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1. Za kvotu od 30 uz slobodnu razmenu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943600" y="2286000"/>
            <a:ext cx="2362200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2. </a:t>
            </a:r>
            <a:r>
              <a:rPr lang="en-GB" b="1">
                <a:solidFill>
                  <a:schemeClr val="bg1"/>
                </a:solidFill>
              </a:rPr>
              <a:t>T</a:t>
            </a:r>
            <a:r>
              <a:rPr lang="en-US" b="1">
                <a:solidFill>
                  <a:schemeClr val="bg1"/>
                </a:solidFill>
              </a:rPr>
              <a:t>ražnja je 70,  a ponuda 40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43600" y="2819400"/>
            <a:ext cx="2362200" cy="738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3. </a:t>
            </a:r>
            <a:r>
              <a:rPr lang="en-GB" b="1">
                <a:solidFill>
                  <a:schemeClr val="bg1"/>
                </a:solidFill>
              </a:rPr>
              <a:t>D</a:t>
            </a:r>
            <a:r>
              <a:rPr lang="en-US" b="1">
                <a:solidFill>
                  <a:schemeClr val="bg1"/>
                </a:solidFill>
              </a:rPr>
              <a:t>omaća – 10,                    </a:t>
            </a:r>
          </a:p>
          <a:p>
            <a:r>
              <a:rPr lang="en-US" b="1">
                <a:solidFill>
                  <a:schemeClr val="bg1"/>
                </a:solidFill>
              </a:rPr>
              <a:t>    kvota    –   30</a:t>
            </a:r>
          </a:p>
          <a:p>
            <a:r>
              <a:rPr lang="en-US" b="1">
                <a:solidFill>
                  <a:schemeClr val="bg1"/>
                </a:solidFill>
              </a:rPr>
              <a:t>    </a:t>
            </a:r>
            <a:r>
              <a:rPr lang="en-GB" b="1">
                <a:solidFill>
                  <a:schemeClr val="bg1"/>
                </a:solidFill>
              </a:rPr>
              <a:t>U</a:t>
            </a:r>
            <a:r>
              <a:rPr lang="en-US" b="1">
                <a:solidFill>
                  <a:schemeClr val="bg1"/>
                </a:solidFill>
              </a:rPr>
              <a:t>kupno -   40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43600" y="3581400"/>
            <a:ext cx="2362200" cy="954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4. Cena raste da bi podstakla proizvođače da povećaju na 20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0266" name="TextBox 34"/>
          <p:cNvSpPr txBox="1">
            <a:spLocks noChangeArrowheads="1"/>
          </p:cNvSpPr>
          <p:nvPr/>
        </p:nvSpPr>
        <p:spPr bwMode="auto">
          <a:xfrm>
            <a:off x="2286000" y="1219200"/>
            <a:ext cx="2362200" cy="954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D</a:t>
            </a:r>
            <a:r>
              <a:rPr lang="en-US" b="1">
                <a:solidFill>
                  <a:schemeClr val="bg1"/>
                </a:solidFill>
              </a:rPr>
              <a:t>omaći će proizvoditi po svetskoj ceni, a uvozni će se kupovati po istoj ceni! 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0267" name="TextBox 35"/>
          <p:cNvSpPr txBox="1">
            <a:spLocks noChangeArrowheads="1"/>
          </p:cNvSpPr>
          <p:nvPr/>
        </p:nvSpPr>
        <p:spPr bwMode="auto">
          <a:xfrm rot="-2926093">
            <a:off x="1323182" y="3833019"/>
            <a:ext cx="2362200" cy="738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</a:t>
            </a:r>
            <a:r>
              <a:rPr lang="en-US" b="1" dirty="0" err="1">
                <a:solidFill>
                  <a:schemeClr val="bg1"/>
                </a:solidFill>
              </a:rPr>
              <a:t>omaći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proizvođači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koji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preskupi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ceni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&gt;1$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5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6"/>
          <p:cNvSpPr>
            <a:spLocks noChangeArrowheads="1"/>
          </p:cNvSpPr>
          <p:nvPr/>
        </p:nvSpPr>
        <p:spPr bwMode="auto">
          <a:xfrm>
            <a:off x="2895600" y="4343400"/>
            <a:ext cx="24384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            </a:t>
            </a:r>
            <a:r>
              <a:rPr lang="en-US" sz="2000" b="1"/>
              <a:t>EKONOMSKA               RENTA</a:t>
            </a:r>
            <a:endParaRPr lang="en-GB" sz="2000" b="1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 flipV="1">
            <a:off x="1524000" y="4343400"/>
            <a:ext cx="1371600" cy="1600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21667" t="4250" r="19167" b="32021"/>
          <a:stretch>
            <a:fillRect/>
          </a:stretch>
        </p:blipFill>
        <p:spPr bwMode="auto">
          <a:xfrm>
            <a:off x="541338" y="41275"/>
            <a:ext cx="8077200" cy="68246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482725" y="5334000"/>
            <a:ext cx="568325" cy="685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0" name="Freeform 8"/>
          <p:cNvSpPr>
            <a:spLocks/>
          </p:cNvSpPr>
          <p:nvPr/>
        </p:nvSpPr>
        <p:spPr bwMode="auto">
          <a:xfrm>
            <a:off x="1258888" y="4368800"/>
            <a:ext cx="1311275" cy="587375"/>
          </a:xfrm>
          <a:custGeom>
            <a:avLst/>
            <a:gdLst>
              <a:gd name="T0" fmla="*/ 0 w 1311215"/>
              <a:gd name="T1" fmla="*/ 8670 h 586596"/>
              <a:gd name="T2" fmla="*/ 1311455 w 1311215"/>
              <a:gd name="T3" fmla="*/ 0 h 586596"/>
              <a:gd name="T4" fmla="*/ 819657 w 1311215"/>
              <a:gd name="T5" fmla="*/ 589718 h 586596"/>
              <a:gd name="T6" fmla="*/ 43140 w 1311215"/>
              <a:gd name="T7" fmla="*/ 581048 h 586596"/>
              <a:gd name="T8" fmla="*/ 0 60000 65536"/>
              <a:gd name="T9" fmla="*/ 0 60000 65536"/>
              <a:gd name="T10" fmla="*/ 0 60000 65536"/>
              <a:gd name="T11" fmla="*/ 0 60000 65536"/>
              <a:gd name="T12" fmla="*/ 0 w 1311215"/>
              <a:gd name="T13" fmla="*/ 0 h 586596"/>
              <a:gd name="T14" fmla="*/ 1311215 w 1311215"/>
              <a:gd name="T15" fmla="*/ 586596 h 586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215" h="586596">
                <a:moveTo>
                  <a:pt x="0" y="8626"/>
                </a:moveTo>
                <a:lnTo>
                  <a:pt x="1311215" y="0"/>
                </a:lnTo>
                <a:lnTo>
                  <a:pt x="819509" y="586596"/>
                </a:lnTo>
                <a:lnTo>
                  <a:pt x="43132" y="577970"/>
                </a:lnTo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Freeform 9"/>
          <p:cNvSpPr>
            <a:spLocks/>
          </p:cNvSpPr>
          <p:nvPr/>
        </p:nvSpPr>
        <p:spPr bwMode="auto">
          <a:xfrm>
            <a:off x="3565525" y="4441825"/>
            <a:ext cx="1311275" cy="587375"/>
          </a:xfrm>
          <a:custGeom>
            <a:avLst/>
            <a:gdLst>
              <a:gd name="T0" fmla="*/ 0 w 1311215"/>
              <a:gd name="T1" fmla="*/ 8670 h 586596"/>
              <a:gd name="T2" fmla="*/ 1311455 w 1311215"/>
              <a:gd name="T3" fmla="*/ 0 h 586596"/>
              <a:gd name="T4" fmla="*/ 819657 w 1311215"/>
              <a:gd name="T5" fmla="*/ 589718 h 586596"/>
              <a:gd name="T6" fmla="*/ 43140 w 1311215"/>
              <a:gd name="T7" fmla="*/ 581048 h 586596"/>
              <a:gd name="T8" fmla="*/ 0 60000 65536"/>
              <a:gd name="T9" fmla="*/ 0 60000 65536"/>
              <a:gd name="T10" fmla="*/ 0 60000 65536"/>
              <a:gd name="T11" fmla="*/ 0 60000 65536"/>
              <a:gd name="T12" fmla="*/ 0 w 1311215"/>
              <a:gd name="T13" fmla="*/ 0 h 586596"/>
              <a:gd name="T14" fmla="*/ 1311215 w 1311215"/>
              <a:gd name="T15" fmla="*/ 586596 h 586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215" h="586596">
                <a:moveTo>
                  <a:pt x="0" y="8626"/>
                </a:moveTo>
                <a:lnTo>
                  <a:pt x="1311215" y="0"/>
                </a:lnTo>
                <a:lnTo>
                  <a:pt x="819509" y="586596"/>
                </a:lnTo>
                <a:lnTo>
                  <a:pt x="43132" y="577970"/>
                </a:lnTo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Oval 10"/>
          <p:cNvSpPr>
            <a:spLocks noChangeArrowheads="1"/>
          </p:cNvSpPr>
          <p:nvPr/>
        </p:nvSpPr>
        <p:spPr bwMode="auto">
          <a:xfrm>
            <a:off x="5334000" y="4876800"/>
            <a:ext cx="10668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3" name="Oval 11"/>
          <p:cNvSpPr>
            <a:spLocks noChangeArrowheads="1"/>
          </p:cNvSpPr>
          <p:nvPr/>
        </p:nvSpPr>
        <p:spPr bwMode="auto">
          <a:xfrm rot="-2819644">
            <a:off x="2109788" y="4900613"/>
            <a:ext cx="863600" cy="3492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762000" y="4343400"/>
            <a:ext cx="0" cy="914400"/>
          </a:xfrm>
          <a:prstGeom prst="straightConnector1">
            <a:avLst/>
          </a:prstGeom>
          <a:noFill/>
          <a:ln w="53975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11275" name="TextBox 18"/>
          <p:cNvSpPr txBox="1">
            <a:spLocks noChangeArrowheads="1"/>
          </p:cNvSpPr>
          <p:nvPr/>
        </p:nvSpPr>
        <p:spPr bwMode="auto">
          <a:xfrm>
            <a:off x="3505200" y="39624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2133600" y="5334000"/>
            <a:ext cx="2557463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2926093">
            <a:off x="5006182" y="2412206"/>
            <a:ext cx="2362200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K</a:t>
            </a:r>
            <a:r>
              <a:rPr lang="en-US" b="1">
                <a:solidFill>
                  <a:schemeClr val="bg1"/>
                </a:solidFill>
              </a:rPr>
              <a:t>riva ponude kada postoji kvota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8" name="Right Brace 17"/>
          <p:cNvSpPr>
            <a:spLocks/>
          </p:cNvSpPr>
          <p:nvPr/>
        </p:nvSpPr>
        <p:spPr bwMode="auto">
          <a:xfrm rot="5400000">
            <a:off x="3182144" y="4553744"/>
            <a:ext cx="304800" cy="2474912"/>
          </a:xfrm>
          <a:prstGeom prst="rightBrace">
            <a:avLst>
              <a:gd name="adj1" fmla="val 8345"/>
              <a:gd name="adj2" fmla="val 5034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9" name="TextBox 29"/>
          <p:cNvSpPr txBox="1">
            <a:spLocks noChangeArrowheads="1"/>
          </p:cNvSpPr>
          <p:nvPr/>
        </p:nvSpPr>
        <p:spPr bwMode="auto">
          <a:xfrm>
            <a:off x="4343400" y="523875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648200" y="1752600"/>
            <a:ext cx="2895600" cy="358140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-2926093">
            <a:off x="1018382" y="4191794"/>
            <a:ext cx="2362200" cy="738187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D</a:t>
            </a:r>
            <a:r>
              <a:rPr lang="en-US" b="1">
                <a:solidFill>
                  <a:schemeClr val="bg1"/>
                </a:solidFill>
              </a:rPr>
              <a:t>omaći proizvođači koji su preskupi pri ceni </a:t>
            </a:r>
            <a:r>
              <a:rPr lang="en-GB" b="1">
                <a:solidFill>
                  <a:schemeClr val="bg1"/>
                </a:solidFill>
              </a:rPr>
              <a:t>&gt;</a:t>
            </a:r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n-GB" b="1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V="1">
            <a:off x="4648200" y="5334000"/>
            <a:ext cx="4267200" cy="0"/>
          </a:xfrm>
          <a:prstGeom prst="line">
            <a:avLst/>
          </a:prstGeom>
          <a:noFill/>
          <a:ln w="1143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89563" y="4733925"/>
            <a:ext cx="2459037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K</a:t>
            </a:r>
            <a:r>
              <a:rPr lang="en-US" b="1">
                <a:solidFill>
                  <a:schemeClr val="bg1"/>
                </a:solidFill>
              </a:rPr>
              <a:t>riva ponude – slobodna trgovina 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71800" y="6019800"/>
            <a:ext cx="76200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kvota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11285" name="TextBox 17"/>
          <p:cNvSpPr txBox="1">
            <a:spLocks noChangeArrowheads="1"/>
          </p:cNvSpPr>
          <p:nvPr/>
        </p:nvSpPr>
        <p:spPr bwMode="auto">
          <a:xfrm>
            <a:off x="1295400" y="3810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Postoje tri krive ponude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11286" name="TextBox 33"/>
          <p:cNvSpPr txBox="1">
            <a:spLocks noChangeArrowheads="1"/>
          </p:cNvSpPr>
          <p:nvPr/>
        </p:nvSpPr>
        <p:spPr bwMode="auto">
          <a:xfrm>
            <a:off x="6477000" y="12954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  <a:r>
              <a:rPr lang="en-US" sz="2400" baseline="-25000">
                <a:solidFill>
                  <a:schemeClr val="bg1"/>
                </a:solidFill>
              </a:rPr>
              <a:t>x- kvota</a:t>
            </a:r>
            <a:endParaRPr lang="en-GB" sz="2400" baseline="-2500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315200" y="47196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  <a:r>
              <a:rPr lang="en-US" sz="2400" baseline="-25000">
                <a:solidFill>
                  <a:schemeClr val="bg1"/>
                </a:solidFill>
              </a:rPr>
              <a:t>x- sl. trg</a:t>
            </a:r>
            <a:endParaRPr lang="en-GB" sz="2400" baseline="-2500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819400" y="4343400"/>
            <a:ext cx="25146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            </a:t>
            </a:r>
            <a:r>
              <a:rPr lang="en-US" sz="2000" b="1"/>
              <a:t>EKONOMSKA               RENTA</a:t>
            </a:r>
            <a:endParaRPr lang="en-GB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8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5" grpId="0"/>
      <p:bldP spid="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GB" dirty="0"/>
              <a:t>K</a:t>
            </a:r>
            <a:r>
              <a:rPr lang="sr-Latn-RS" dirty="0"/>
              <a:t>o prisvaja rentu?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vi-VN" dirty="0"/>
              <a:t>sa kvotom</a:t>
            </a:r>
            <a:r>
              <a:rPr lang="sr-Latn-RS" dirty="0"/>
              <a:t> </a:t>
            </a:r>
            <a:r>
              <a:rPr lang="vi-VN" dirty="0"/>
              <a:t>povezana </a:t>
            </a:r>
            <a:endParaRPr lang="sr-Latn-RS" dirty="0"/>
          </a:p>
          <a:p>
            <a:pPr>
              <a:defRPr/>
            </a:pPr>
            <a:r>
              <a:rPr lang="vi-VN" dirty="0"/>
              <a:t>uvoznih licenci. </a:t>
            </a:r>
            <a:endParaRPr lang="sr-Latn-RS" dirty="0"/>
          </a:p>
          <a:p>
            <a:pPr>
              <a:defRPr/>
            </a:pPr>
            <a:r>
              <a:rPr lang="vi-VN" dirty="0"/>
              <a:t>Ukoliko vlada iznosi </a:t>
            </a:r>
            <a:r>
              <a:rPr lang="sr-Latn-RS" dirty="0"/>
              <a:t>licencu </a:t>
            </a:r>
            <a:r>
              <a:rPr lang="vi-VN" dirty="0"/>
              <a:t>na aukciju </a:t>
            </a:r>
            <a:r>
              <a:rPr lang="sr-Latn-RS" dirty="0"/>
              <a:t> - ona prisvaja rentu </a:t>
            </a:r>
          </a:p>
          <a:p>
            <a:pPr>
              <a:defRPr/>
            </a:pPr>
            <a:r>
              <a:rPr lang="vi-VN" dirty="0"/>
              <a:t>potencijalni uvoznici će verovatno posvetiti veliki</a:t>
            </a:r>
            <a:r>
              <a:rPr lang="sr-Latn-RS" dirty="0"/>
              <a:t> </a:t>
            </a:r>
            <a:r>
              <a:rPr lang="vi-VN" dirty="0"/>
              <a:t>deo svojih napora na lobiranje, pa čak i na podmićivanje zvaničnika vlade da bi dobili</a:t>
            </a:r>
            <a:r>
              <a:rPr lang="sr-Latn-RS" dirty="0"/>
              <a:t> </a:t>
            </a:r>
            <a:r>
              <a:rPr lang="vi-VN" dirty="0"/>
              <a:t>licencu (tzv. </a:t>
            </a:r>
            <a:r>
              <a:rPr lang="sr-Latn-RS" dirty="0"/>
              <a:t>rent seeking - </a:t>
            </a:r>
            <a:r>
              <a:rPr lang="vi-VN" dirty="0"/>
              <a:t>potra</a:t>
            </a:r>
            <a:r>
              <a:rPr lang="sr-Latn-RS" dirty="0"/>
              <a:t>ga</a:t>
            </a:r>
            <a:r>
              <a:rPr lang="vi-VN" dirty="0"/>
              <a:t> za </a:t>
            </a:r>
            <a:r>
              <a:rPr lang="sr-Latn-RS" dirty="0"/>
              <a:t>r</a:t>
            </a:r>
            <a:r>
              <a:rPr lang="vi-VN" dirty="0"/>
              <a:t>entom)</a:t>
            </a:r>
            <a:endParaRPr lang="en-GB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14815" r="25833" b="11852"/>
          <a:stretch>
            <a:fillRect/>
          </a:stretch>
        </p:blipFill>
        <p:spPr bwMode="auto">
          <a:xfrm>
            <a:off x="5856288" y="0"/>
            <a:ext cx="33639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vi-VN" dirty="0"/>
              <a:t>Prema tome, uvozne kvote ne samo što</a:t>
            </a:r>
            <a:r>
              <a:rPr lang="sr-Latn-RS" dirty="0"/>
              <a:t> </a:t>
            </a:r>
            <a:r>
              <a:rPr lang="vi-VN" dirty="0"/>
              <a:t>zamenjuju tržišni mehanizam, </a:t>
            </a:r>
            <a:endParaRPr lang="sr-Latn-RS" dirty="0"/>
          </a:p>
          <a:p>
            <a:pPr>
              <a:defRPr/>
            </a:pPr>
            <a:r>
              <a:rPr lang="vi-VN" dirty="0"/>
              <a:t>nego </a:t>
            </a:r>
            <a:r>
              <a:rPr lang="sr-Latn-RS" dirty="0"/>
              <a:t>još i </a:t>
            </a:r>
            <a:r>
              <a:rPr lang="vi-VN" dirty="0"/>
              <a:t>doprinose rasipanju sa tačke gledišta ekonomije kao celine i sadrže klicu korupcije.</a:t>
            </a:r>
            <a:br>
              <a:rPr lang="vi-VN" dirty="0"/>
            </a:br>
            <a:br>
              <a:rPr lang="vi-VN" dirty="0"/>
            </a:b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 l="21667" t="4250" r="19167" b="32021"/>
          <a:stretch>
            <a:fillRect/>
          </a:stretch>
        </p:blipFill>
        <p:spPr bwMode="auto">
          <a:xfrm>
            <a:off x="541338" y="41275"/>
            <a:ext cx="8077200" cy="68246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39" name="TextBox 17"/>
          <p:cNvSpPr txBox="1">
            <a:spLocks noChangeArrowheads="1"/>
          </p:cNvSpPr>
          <p:nvPr/>
        </p:nvSpPr>
        <p:spPr bwMode="auto">
          <a:xfrm>
            <a:off x="1447800" y="76200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Autarkija – slobodna razmena - kvota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14340" name="Freeform 8"/>
          <p:cNvSpPr>
            <a:spLocks/>
          </p:cNvSpPr>
          <p:nvPr/>
        </p:nvSpPr>
        <p:spPr bwMode="auto">
          <a:xfrm>
            <a:off x="1258888" y="4368800"/>
            <a:ext cx="1311275" cy="587375"/>
          </a:xfrm>
          <a:custGeom>
            <a:avLst/>
            <a:gdLst>
              <a:gd name="T0" fmla="*/ 0 w 1311215"/>
              <a:gd name="T1" fmla="*/ 8670 h 586596"/>
              <a:gd name="T2" fmla="*/ 1311455 w 1311215"/>
              <a:gd name="T3" fmla="*/ 0 h 586596"/>
              <a:gd name="T4" fmla="*/ 819657 w 1311215"/>
              <a:gd name="T5" fmla="*/ 589718 h 586596"/>
              <a:gd name="T6" fmla="*/ 43140 w 1311215"/>
              <a:gd name="T7" fmla="*/ 581048 h 586596"/>
              <a:gd name="T8" fmla="*/ 0 60000 65536"/>
              <a:gd name="T9" fmla="*/ 0 60000 65536"/>
              <a:gd name="T10" fmla="*/ 0 60000 65536"/>
              <a:gd name="T11" fmla="*/ 0 60000 65536"/>
              <a:gd name="T12" fmla="*/ 0 w 1311215"/>
              <a:gd name="T13" fmla="*/ 0 h 586596"/>
              <a:gd name="T14" fmla="*/ 1311215 w 1311215"/>
              <a:gd name="T15" fmla="*/ 586596 h 586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215" h="586596">
                <a:moveTo>
                  <a:pt x="0" y="8626"/>
                </a:moveTo>
                <a:lnTo>
                  <a:pt x="1311215" y="0"/>
                </a:lnTo>
                <a:lnTo>
                  <a:pt x="819509" y="586596"/>
                </a:lnTo>
                <a:lnTo>
                  <a:pt x="43132" y="577970"/>
                </a:lnTo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9"/>
          <p:cNvSpPr>
            <a:spLocks/>
          </p:cNvSpPr>
          <p:nvPr/>
        </p:nvSpPr>
        <p:spPr bwMode="auto">
          <a:xfrm>
            <a:off x="3565525" y="4441825"/>
            <a:ext cx="1311275" cy="587375"/>
          </a:xfrm>
          <a:custGeom>
            <a:avLst/>
            <a:gdLst>
              <a:gd name="T0" fmla="*/ 0 w 1311215"/>
              <a:gd name="T1" fmla="*/ 8670 h 586596"/>
              <a:gd name="T2" fmla="*/ 1311455 w 1311215"/>
              <a:gd name="T3" fmla="*/ 0 h 586596"/>
              <a:gd name="T4" fmla="*/ 819657 w 1311215"/>
              <a:gd name="T5" fmla="*/ 589718 h 586596"/>
              <a:gd name="T6" fmla="*/ 43140 w 1311215"/>
              <a:gd name="T7" fmla="*/ 581048 h 586596"/>
              <a:gd name="T8" fmla="*/ 0 60000 65536"/>
              <a:gd name="T9" fmla="*/ 0 60000 65536"/>
              <a:gd name="T10" fmla="*/ 0 60000 65536"/>
              <a:gd name="T11" fmla="*/ 0 60000 65536"/>
              <a:gd name="T12" fmla="*/ 0 w 1311215"/>
              <a:gd name="T13" fmla="*/ 0 h 586596"/>
              <a:gd name="T14" fmla="*/ 1311215 w 1311215"/>
              <a:gd name="T15" fmla="*/ 586596 h 5865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1215" h="586596">
                <a:moveTo>
                  <a:pt x="0" y="8626"/>
                </a:moveTo>
                <a:lnTo>
                  <a:pt x="1311215" y="0"/>
                </a:lnTo>
                <a:lnTo>
                  <a:pt x="819509" y="586596"/>
                </a:lnTo>
                <a:lnTo>
                  <a:pt x="43132" y="577970"/>
                </a:lnTo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Oval 10"/>
          <p:cNvSpPr>
            <a:spLocks noChangeArrowheads="1"/>
          </p:cNvSpPr>
          <p:nvPr/>
        </p:nvSpPr>
        <p:spPr bwMode="auto">
          <a:xfrm>
            <a:off x="5334000" y="4876800"/>
            <a:ext cx="10668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3" name="Oval 11"/>
          <p:cNvSpPr>
            <a:spLocks noChangeArrowheads="1"/>
          </p:cNvSpPr>
          <p:nvPr/>
        </p:nvSpPr>
        <p:spPr bwMode="auto">
          <a:xfrm rot="-2819644">
            <a:off x="2109788" y="4900613"/>
            <a:ext cx="863600" cy="34925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4" name="TextBox 18"/>
          <p:cNvSpPr txBox="1">
            <a:spLocks noChangeArrowheads="1"/>
          </p:cNvSpPr>
          <p:nvPr/>
        </p:nvSpPr>
        <p:spPr bwMode="auto">
          <a:xfrm>
            <a:off x="3505200" y="39624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130300" y="1811338"/>
            <a:ext cx="5918200" cy="3511550"/>
          </a:xfrm>
          <a:custGeom>
            <a:avLst/>
            <a:gdLst>
              <a:gd name="T0" fmla="*/ 0 w 5917721"/>
              <a:gd name="T1" fmla="*/ 60415 h 3510951"/>
              <a:gd name="T2" fmla="*/ 8630 w 5917721"/>
              <a:gd name="T3" fmla="*/ 3512750 h 3510951"/>
              <a:gd name="T4" fmla="*/ 5919160 w 5917721"/>
              <a:gd name="T5" fmla="*/ 3512750 h 3510951"/>
              <a:gd name="T6" fmla="*/ 25886 w 5917721"/>
              <a:gd name="T7" fmla="*/ 0 h 3510951"/>
              <a:gd name="T8" fmla="*/ 0 60000 65536"/>
              <a:gd name="T9" fmla="*/ 0 60000 65536"/>
              <a:gd name="T10" fmla="*/ 0 60000 65536"/>
              <a:gd name="T11" fmla="*/ 0 60000 65536"/>
              <a:gd name="T12" fmla="*/ 0 w 5917721"/>
              <a:gd name="T13" fmla="*/ 0 h 3510951"/>
              <a:gd name="T14" fmla="*/ 5917721 w 5917721"/>
              <a:gd name="T15" fmla="*/ 3510951 h 3510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7721" h="3510951">
                <a:moveTo>
                  <a:pt x="0" y="60385"/>
                </a:moveTo>
                <a:cubicBezTo>
                  <a:pt x="2876" y="1210574"/>
                  <a:pt x="5751" y="2360762"/>
                  <a:pt x="8627" y="3510951"/>
                </a:cubicBezTo>
                <a:lnTo>
                  <a:pt x="5917721" y="3510951"/>
                </a:lnTo>
                <a:lnTo>
                  <a:pt x="25880" y="0"/>
                </a:lnTo>
              </a:path>
            </a:pathLst>
          </a:custGeom>
          <a:solidFill>
            <a:schemeClr val="accent1">
              <a:alpha val="5215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 noChangeArrowheads="1"/>
          </p:cNvSpPr>
          <p:nvPr/>
        </p:nvSpPr>
        <p:spPr bwMode="auto">
          <a:xfrm>
            <a:off x="1143000" y="1828800"/>
            <a:ext cx="4267200" cy="2514600"/>
          </a:xfrm>
          <a:custGeom>
            <a:avLst/>
            <a:gdLst>
              <a:gd name="T0" fmla="*/ 0 w 5917721"/>
              <a:gd name="T1" fmla="*/ 15890 h 3510951"/>
              <a:gd name="T2" fmla="*/ 2333 w 5917721"/>
              <a:gd name="T3" fmla="*/ 923851 h 3510951"/>
              <a:gd name="T4" fmla="*/ 1599959 w 5917721"/>
              <a:gd name="T5" fmla="*/ 923851 h 3510951"/>
              <a:gd name="T6" fmla="*/ 6997 w 5917721"/>
              <a:gd name="T7" fmla="*/ 0 h 3510951"/>
              <a:gd name="T8" fmla="*/ 0 60000 65536"/>
              <a:gd name="T9" fmla="*/ 0 60000 65536"/>
              <a:gd name="T10" fmla="*/ 0 60000 65536"/>
              <a:gd name="T11" fmla="*/ 0 60000 65536"/>
              <a:gd name="T12" fmla="*/ 0 w 5917721"/>
              <a:gd name="T13" fmla="*/ 0 h 3510951"/>
              <a:gd name="T14" fmla="*/ 5917721 w 5917721"/>
              <a:gd name="T15" fmla="*/ 3510951 h 3510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7721" h="3510951">
                <a:moveTo>
                  <a:pt x="0" y="60385"/>
                </a:moveTo>
                <a:cubicBezTo>
                  <a:pt x="2876" y="1210574"/>
                  <a:pt x="5751" y="2360762"/>
                  <a:pt x="8627" y="3510951"/>
                </a:cubicBezTo>
                <a:lnTo>
                  <a:pt x="5917721" y="3510951"/>
                </a:lnTo>
                <a:lnTo>
                  <a:pt x="25880" y="0"/>
                </a:lnTo>
              </a:path>
            </a:pathLst>
          </a:custGeom>
          <a:solidFill>
            <a:schemeClr val="accent2">
              <a:alpha val="5215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  <p:sp>
        <p:nvSpPr>
          <p:cNvPr id="14347" name="Freeform 34"/>
          <p:cNvSpPr>
            <a:spLocks/>
          </p:cNvSpPr>
          <p:nvPr/>
        </p:nvSpPr>
        <p:spPr bwMode="auto">
          <a:xfrm>
            <a:off x="1165225" y="3381375"/>
            <a:ext cx="2552700" cy="2889250"/>
          </a:xfrm>
          <a:custGeom>
            <a:avLst/>
            <a:gdLst>
              <a:gd name="T0" fmla="*/ 0 w 2553419"/>
              <a:gd name="T1" fmla="*/ 2888054 h 2889849"/>
              <a:gd name="T2" fmla="*/ 2551264 w 2553419"/>
              <a:gd name="T3" fmla="*/ 0 h 2889849"/>
              <a:gd name="T4" fmla="*/ 0 60000 65536"/>
              <a:gd name="T5" fmla="*/ 0 60000 65536"/>
              <a:gd name="T6" fmla="*/ 0 w 2553419"/>
              <a:gd name="T7" fmla="*/ 0 h 2889849"/>
              <a:gd name="T8" fmla="*/ 2553419 w 2553419"/>
              <a:gd name="T9" fmla="*/ 2889849 h 28898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53419" h="2889849">
                <a:moveTo>
                  <a:pt x="0" y="2889849"/>
                </a:moveTo>
                <a:lnTo>
                  <a:pt x="2553419" y="0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648200" y="2438400"/>
          <a:ext cx="3886200" cy="128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338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autarkija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</a:t>
                      </a:r>
                      <a:r>
                        <a:rPr lang="sr-Latn-RS" sz="1000" dirty="0"/>
                        <a:t>lobodna</a:t>
                      </a:r>
                      <a:r>
                        <a:rPr lang="sr-Latn-RS" sz="1000" baseline="0" dirty="0"/>
                        <a:t> razmena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dirty="0"/>
                        <a:t>kvota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38">
                <a:tc>
                  <a:txBody>
                    <a:bodyPr/>
                    <a:lstStyle/>
                    <a:p>
                      <a:r>
                        <a:rPr lang="en-GB" sz="1000" dirty="0"/>
                        <a:t>P</a:t>
                      </a:r>
                      <a:r>
                        <a:rPr lang="sr-Latn-RS" sz="1000" dirty="0"/>
                        <a:t>roizv. višak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dirty="0"/>
                        <a:t>30x3/2=45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dirty="0"/>
                        <a:t>1x10/2=5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dirty="0"/>
                        <a:t>2x20/2=20</a:t>
                      </a:r>
                      <a:endParaRPr lang="en-GB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483">
                <a:tc>
                  <a:txBody>
                    <a:bodyPr/>
                    <a:lstStyle/>
                    <a:p>
                      <a:r>
                        <a:rPr lang="sr-Latn-RS" sz="1000" dirty="0"/>
                        <a:t>Potroš. </a:t>
                      </a:r>
                      <a:r>
                        <a:rPr lang="sr-Latn-RS" sz="1000" baseline="0" dirty="0"/>
                        <a:t>višak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dirty="0"/>
                        <a:t>30x1,5/2</a:t>
                      </a:r>
                    </a:p>
                    <a:p>
                      <a:r>
                        <a:rPr lang="sr-Latn-RS" sz="1000" b="1" dirty="0"/>
                        <a:t>=22,5</a:t>
                      </a:r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000" b="1" dirty="0">
                          <a:solidFill>
                            <a:schemeClr val="bg1"/>
                          </a:solidFill>
                        </a:rPr>
                        <a:t>70x3,5/2 =122,5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000" b="1" dirty="0">
                          <a:solidFill>
                            <a:schemeClr val="bg1"/>
                          </a:solidFill>
                        </a:rPr>
                        <a:t> 50x2,5/2 =62,5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Freeform 36"/>
          <p:cNvSpPr>
            <a:spLocks/>
          </p:cNvSpPr>
          <p:nvPr/>
        </p:nvSpPr>
        <p:spPr bwMode="auto">
          <a:xfrm>
            <a:off x="1143000" y="1828800"/>
            <a:ext cx="2667000" cy="1524000"/>
          </a:xfrm>
          <a:custGeom>
            <a:avLst/>
            <a:gdLst>
              <a:gd name="T0" fmla="*/ 0 w 5917721"/>
              <a:gd name="T1" fmla="*/ 2143 h 3510951"/>
              <a:gd name="T2" fmla="*/ 356 w 5917721"/>
              <a:gd name="T3" fmla="*/ 124643 h 3510951"/>
              <a:gd name="T4" fmla="*/ 244134 w 5917721"/>
              <a:gd name="T5" fmla="*/ 124643 h 3510951"/>
              <a:gd name="T6" fmla="*/ 1068 w 5917721"/>
              <a:gd name="T7" fmla="*/ 0 h 3510951"/>
              <a:gd name="T8" fmla="*/ 0 60000 65536"/>
              <a:gd name="T9" fmla="*/ 0 60000 65536"/>
              <a:gd name="T10" fmla="*/ 0 60000 65536"/>
              <a:gd name="T11" fmla="*/ 0 60000 65536"/>
              <a:gd name="T12" fmla="*/ 0 w 5917721"/>
              <a:gd name="T13" fmla="*/ 0 h 3510951"/>
              <a:gd name="T14" fmla="*/ 5917721 w 5917721"/>
              <a:gd name="T15" fmla="*/ 3510951 h 3510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7721" h="3510951">
                <a:moveTo>
                  <a:pt x="0" y="60385"/>
                </a:moveTo>
                <a:cubicBezTo>
                  <a:pt x="2876" y="1210574"/>
                  <a:pt x="5751" y="2360762"/>
                  <a:pt x="8627" y="3510951"/>
                </a:cubicBezTo>
                <a:lnTo>
                  <a:pt x="5917721" y="3510951"/>
                </a:lnTo>
                <a:lnTo>
                  <a:pt x="25880" y="0"/>
                </a:lnTo>
              </a:path>
            </a:pathLst>
          </a:custGeom>
          <a:solidFill>
            <a:schemeClr val="accent2">
              <a:alpha val="5215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 rot="5400000">
            <a:off x="952500" y="3543300"/>
            <a:ext cx="2971800" cy="2590800"/>
          </a:xfrm>
          <a:custGeom>
            <a:avLst/>
            <a:gdLst>
              <a:gd name="T0" fmla="*/ 0 w 5917721"/>
              <a:gd name="T1" fmla="*/ 17905 h 3510951"/>
              <a:gd name="T2" fmla="*/ 548 w 5917721"/>
              <a:gd name="T3" fmla="*/ 1041027 h 3510951"/>
              <a:gd name="T4" fmla="*/ 376370 w 5917721"/>
              <a:gd name="T5" fmla="*/ 1041027 h 3510951"/>
              <a:gd name="T6" fmla="*/ 1646 w 5917721"/>
              <a:gd name="T7" fmla="*/ 0 h 3510951"/>
              <a:gd name="T8" fmla="*/ 0 60000 65536"/>
              <a:gd name="T9" fmla="*/ 0 60000 65536"/>
              <a:gd name="T10" fmla="*/ 0 60000 65536"/>
              <a:gd name="T11" fmla="*/ 0 60000 65536"/>
              <a:gd name="T12" fmla="*/ 0 w 5917721"/>
              <a:gd name="T13" fmla="*/ 0 h 3510951"/>
              <a:gd name="T14" fmla="*/ 5917721 w 5917721"/>
              <a:gd name="T15" fmla="*/ 3510951 h 3510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7721" h="3510951">
                <a:moveTo>
                  <a:pt x="0" y="60385"/>
                </a:moveTo>
                <a:cubicBezTo>
                  <a:pt x="2876" y="1210574"/>
                  <a:pt x="5751" y="2360762"/>
                  <a:pt x="8627" y="3510951"/>
                </a:cubicBezTo>
                <a:lnTo>
                  <a:pt x="5917721" y="3510951"/>
                </a:lnTo>
                <a:lnTo>
                  <a:pt x="25880" y="0"/>
                </a:lnTo>
              </a:path>
            </a:pathLst>
          </a:custGeom>
          <a:solidFill>
            <a:srgbClr val="FFC000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 rot="5400000">
            <a:off x="1028700" y="4457700"/>
            <a:ext cx="1981200" cy="1752600"/>
          </a:xfrm>
          <a:custGeom>
            <a:avLst/>
            <a:gdLst>
              <a:gd name="T0" fmla="*/ 0 w 5917721"/>
              <a:gd name="T1" fmla="*/ 3749 h 3510951"/>
              <a:gd name="T2" fmla="*/ 108 w 5917721"/>
              <a:gd name="T3" fmla="*/ 218000 h 3510951"/>
              <a:gd name="T4" fmla="*/ 74345 w 5917721"/>
              <a:gd name="T5" fmla="*/ 218000 h 3510951"/>
              <a:gd name="T6" fmla="*/ 325 w 5917721"/>
              <a:gd name="T7" fmla="*/ 0 h 3510951"/>
              <a:gd name="T8" fmla="*/ 0 60000 65536"/>
              <a:gd name="T9" fmla="*/ 0 60000 65536"/>
              <a:gd name="T10" fmla="*/ 0 60000 65536"/>
              <a:gd name="T11" fmla="*/ 0 60000 65536"/>
              <a:gd name="T12" fmla="*/ 0 w 5917721"/>
              <a:gd name="T13" fmla="*/ 0 h 3510951"/>
              <a:gd name="T14" fmla="*/ 5917721 w 5917721"/>
              <a:gd name="T15" fmla="*/ 3510951 h 3510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7721" h="3510951">
                <a:moveTo>
                  <a:pt x="0" y="60385"/>
                </a:moveTo>
                <a:cubicBezTo>
                  <a:pt x="2876" y="1210574"/>
                  <a:pt x="5751" y="2360762"/>
                  <a:pt x="8627" y="3510951"/>
                </a:cubicBezTo>
                <a:lnTo>
                  <a:pt x="5917721" y="3510951"/>
                </a:lnTo>
                <a:lnTo>
                  <a:pt x="25880" y="0"/>
                </a:lnTo>
              </a:path>
            </a:pathLst>
          </a:custGeom>
          <a:solidFill>
            <a:srgbClr val="FFC000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rot="5400000">
            <a:off x="1104900" y="5372100"/>
            <a:ext cx="990600" cy="914400"/>
          </a:xfrm>
          <a:custGeom>
            <a:avLst/>
            <a:gdLst>
              <a:gd name="T0" fmla="*/ 0 w 5917721"/>
              <a:gd name="T1" fmla="*/ 278 h 3510951"/>
              <a:gd name="T2" fmla="*/ 7 w 5917721"/>
              <a:gd name="T3" fmla="*/ 16154 h 3510951"/>
              <a:gd name="T4" fmla="*/ 4647 w 5917721"/>
              <a:gd name="T5" fmla="*/ 16154 h 3510951"/>
              <a:gd name="T6" fmla="*/ 20 w 5917721"/>
              <a:gd name="T7" fmla="*/ 0 h 3510951"/>
              <a:gd name="T8" fmla="*/ 0 60000 65536"/>
              <a:gd name="T9" fmla="*/ 0 60000 65536"/>
              <a:gd name="T10" fmla="*/ 0 60000 65536"/>
              <a:gd name="T11" fmla="*/ 0 60000 65536"/>
              <a:gd name="T12" fmla="*/ 0 w 5917721"/>
              <a:gd name="T13" fmla="*/ 0 h 3510951"/>
              <a:gd name="T14" fmla="*/ 5917721 w 5917721"/>
              <a:gd name="T15" fmla="*/ 3510951 h 35109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7721" h="3510951">
                <a:moveTo>
                  <a:pt x="0" y="60385"/>
                </a:moveTo>
                <a:cubicBezTo>
                  <a:pt x="2876" y="1210574"/>
                  <a:pt x="5751" y="2360762"/>
                  <a:pt x="8627" y="3510951"/>
                </a:cubicBezTo>
                <a:lnTo>
                  <a:pt x="5917721" y="3510951"/>
                </a:lnTo>
                <a:lnTo>
                  <a:pt x="25880" y="0"/>
                </a:lnTo>
              </a:path>
            </a:pathLst>
          </a:custGeom>
          <a:solidFill>
            <a:srgbClr val="FFC000">
              <a:alpha val="5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648200" y="2438400"/>
            <a:ext cx="1981200" cy="1295400"/>
          </a:xfrm>
          <a:prstGeom prst="rect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629400" y="2438400"/>
            <a:ext cx="990600" cy="1295400"/>
          </a:xfrm>
          <a:prstGeom prst="rect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620000" y="2438400"/>
            <a:ext cx="914400" cy="1295400"/>
          </a:xfrm>
          <a:prstGeom prst="rect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14377" name="Straight Arrow Connector 20"/>
          <p:cNvCxnSpPr>
            <a:cxnSpLocks noChangeShapeType="1"/>
          </p:cNvCxnSpPr>
          <p:nvPr/>
        </p:nvCxnSpPr>
        <p:spPr bwMode="auto">
          <a:xfrm flipH="1">
            <a:off x="1600200" y="1600200"/>
            <a:ext cx="1066800" cy="152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378" name="TextBox 21"/>
          <p:cNvSpPr txBox="1">
            <a:spLocks noChangeArrowheads="1"/>
          </p:cNvSpPr>
          <p:nvPr/>
        </p:nvSpPr>
        <p:spPr bwMode="auto">
          <a:xfrm>
            <a:off x="2743200" y="1371600"/>
            <a:ext cx="2057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R</a:t>
            </a:r>
            <a:r>
              <a:rPr lang="en-US" b="1">
                <a:solidFill>
                  <a:srgbClr val="FF0000"/>
                </a:solidFill>
              </a:rPr>
              <a:t>ezervaciona cena R, iznad nje niko ne kupuje!</a:t>
            </a:r>
            <a:endParaRPr lang="en-GB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7" grpId="0" animBg="1"/>
      <p:bldP spid="37" grpId="1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Carinifikacija</a:t>
            </a:r>
            <a:r>
              <a:rPr lang="en-GB" dirty="0"/>
              <a:t> - </a:t>
            </a:r>
            <a:r>
              <a:rPr lang="en-GB" dirty="0" err="1"/>
              <a:t>Tarification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vozne dozvole gore od kvota</a:t>
            </a:r>
          </a:p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sti mehanizam – ali veća korupcija</a:t>
            </a:r>
          </a:p>
          <a:p>
            <a:pPr>
              <a:defRPr/>
            </a:pPr>
            <a:r>
              <a:rPr lang="sr-Latn-RS" dirty="0"/>
              <a:t>zabranjene</a:t>
            </a:r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90600" y="-152400"/>
            <a:ext cx="10134600" cy="7488238"/>
          </a:xfrm>
          <a:noFill/>
        </p:spPr>
      </p:pic>
      <p:sp>
        <p:nvSpPr>
          <p:cNvPr id="320517" name="Line 5"/>
          <p:cNvSpPr>
            <a:spLocks noChangeShapeType="1"/>
          </p:cNvSpPr>
          <p:nvPr/>
        </p:nvSpPr>
        <p:spPr bwMode="auto">
          <a:xfrm>
            <a:off x="1905000" y="4038600"/>
            <a:ext cx="434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0518" name="Line 6"/>
          <p:cNvSpPr>
            <a:spLocks noChangeShapeType="1"/>
          </p:cNvSpPr>
          <p:nvPr/>
        </p:nvSpPr>
        <p:spPr bwMode="auto">
          <a:xfrm>
            <a:off x="2590800" y="3276600"/>
            <a:ext cx="2209800" cy="0"/>
          </a:xfrm>
          <a:prstGeom prst="line">
            <a:avLst/>
          </a:prstGeom>
          <a:noFill/>
          <a:ln w="952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1" name="Rectangle 32"/>
          <p:cNvSpPr>
            <a:spLocks noChangeArrowheads="1"/>
          </p:cNvSpPr>
          <p:nvPr/>
        </p:nvSpPr>
        <p:spPr bwMode="auto">
          <a:xfrm>
            <a:off x="6248400" y="2209800"/>
            <a:ext cx="10668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19" name="Line 7"/>
          <p:cNvSpPr>
            <a:spLocks noChangeShapeType="1"/>
          </p:cNvSpPr>
          <p:nvPr/>
        </p:nvSpPr>
        <p:spPr bwMode="auto">
          <a:xfrm>
            <a:off x="2971800" y="2895600"/>
            <a:ext cx="2209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8400" y="20574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</a:t>
            </a:r>
            <a:r>
              <a:rPr lang="en-US" b="1" dirty="0" err="1">
                <a:solidFill>
                  <a:schemeClr val="bg1"/>
                </a:solidFill>
              </a:rPr>
              <a:t>vozna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kvota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30X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JH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r>
              <a:rPr lang="en-GB" b="1" dirty="0">
                <a:solidFill>
                  <a:schemeClr val="bg1"/>
                </a:solidFill>
              </a:rPr>
              <a:t>E</a:t>
            </a:r>
            <a:r>
              <a:rPr lang="en-US" b="1" dirty="0" err="1">
                <a:solidFill>
                  <a:schemeClr val="bg1"/>
                </a:solidFill>
              </a:rPr>
              <a:t>kvivalentna</a:t>
            </a:r>
            <a:r>
              <a:rPr lang="en-US" b="1" dirty="0">
                <a:solidFill>
                  <a:schemeClr val="bg1"/>
                </a:solidFill>
              </a:rPr>
              <a:t> je </a:t>
            </a:r>
            <a:r>
              <a:rPr lang="en-US" b="1" dirty="0" err="1">
                <a:solidFill>
                  <a:schemeClr val="bg1"/>
                </a:solidFill>
              </a:rPr>
              <a:t>po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učinku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R</a:t>
            </a:r>
            <a:r>
              <a:rPr lang="en-US" b="1" dirty="0" err="1">
                <a:solidFill>
                  <a:schemeClr val="bg1"/>
                </a:solidFill>
              </a:rPr>
              <a:t>astu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domaće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cene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</a:t>
            </a:r>
            <a:r>
              <a:rPr lang="en-US" b="1" dirty="0">
                <a:solidFill>
                  <a:schemeClr val="bg1"/>
                </a:solidFill>
              </a:rPr>
              <a:t> 100%</a:t>
            </a:r>
          </a:p>
          <a:p>
            <a:r>
              <a:rPr lang="en-GB" b="1" dirty="0">
                <a:solidFill>
                  <a:schemeClr val="bg1"/>
                </a:solidFill>
              </a:rPr>
              <a:t>K</a:t>
            </a:r>
            <a:r>
              <a:rPr lang="en-US" b="1" dirty="0" err="1">
                <a:solidFill>
                  <a:schemeClr val="bg1"/>
                </a:solidFill>
              </a:rPr>
              <a:t>ao</a:t>
            </a:r>
            <a:r>
              <a:rPr lang="en-US" b="1" dirty="0">
                <a:solidFill>
                  <a:schemeClr val="bg1"/>
                </a:solidFill>
              </a:rPr>
              <a:t> carina </a:t>
            </a:r>
            <a:r>
              <a:rPr lang="en-US" b="1" dirty="0" err="1">
                <a:solidFill>
                  <a:schemeClr val="bg1"/>
                </a:solidFill>
              </a:rPr>
              <a:t>od</a:t>
            </a:r>
            <a:r>
              <a:rPr lang="en-US" b="1" dirty="0">
                <a:solidFill>
                  <a:schemeClr val="bg1"/>
                </a:solidFill>
              </a:rPr>
              <a:t> 100%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1447800" y="123825"/>
            <a:ext cx="457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Sa pomeranjem naviše krive </a:t>
            </a:r>
            <a:r>
              <a:rPr lang="en-US" b="1" i="1">
                <a:solidFill>
                  <a:schemeClr val="bg1"/>
                </a:solidFill>
              </a:rPr>
              <a:t>DX </a:t>
            </a:r>
            <a:r>
              <a:rPr lang="en-US" b="1">
                <a:solidFill>
                  <a:schemeClr val="bg1"/>
                </a:solidFill>
              </a:rPr>
              <a:t>do </a:t>
            </a:r>
            <a:r>
              <a:rPr lang="en-US" b="1" i="1">
                <a:solidFill>
                  <a:schemeClr val="bg1"/>
                </a:solidFill>
              </a:rPr>
              <a:t>D’X</a:t>
            </a:r>
            <a:r>
              <a:rPr lang="en-US" b="1">
                <a:solidFill>
                  <a:schemeClr val="bg1"/>
                </a:solidFill>
              </a:rPr>
              <a:t>, </a:t>
            </a:r>
            <a:r>
              <a:rPr lang="en-US" b="1" i="1">
                <a:solidFill>
                  <a:schemeClr val="bg1"/>
                </a:solidFill>
              </a:rPr>
              <a:t>data uvozna kvota </a:t>
            </a:r>
            <a:r>
              <a:rPr lang="en-US" b="1">
                <a:solidFill>
                  <a:schemeClr val="bg1"/>
                </a:solidFill>
              </a:rPr>
              <a:t>od 30X (</a:t>
            </a:r>
            <a:r>
              <a:rPr lang="en-US" b="1" i="1">
                <a:solidFill>
                  <a:schemeClr val="bg1"/>
                </a:solidFill>
              </a:rPr>
              <a:t>J’H’</a:t>
            </a:r>
            <a:r>
              <a:rPr lang="en-US" b="1">
                <a:solidFill>
                  <a:schemeClr val="bg1"/>
                </a:solidFill>
              </a:rPr>
              <a:t>) će kao</a:t>
            </a:r>
          </a:p>
          <a:p>
            <a:r>
              <a:rPr lang="en-US" b="1">
                <a:solidFill>
                  <a:schemeClr val="bg1"/>
                </a:solidFill>
              </a:rPr>
              <a:t>rezultat imati da se domaća cena X penje na </a:t>
            </a:r>
            <a:r>
              <a:rPr lang="en-US" b="1" i="1">
                <a:solidFill>
                  <a:schemeClr val="bg1"/>
                </a:solidFill>
              </a:rPr>
              <a:t>PX </a:t>
            </a:r>
            <a:r>
              <a:rPr lang="en-US" b="1">
                <a:solidFill>
                  <a:schemeClr val="bg1"/>
                </a:solidFill>
              </a:rPr>
              <a:t>= 2,50$,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4800600" y="990600"/>
            <a:ext cx="2209800" cy="228600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1447800" y="3276600"/>
            <a:ext cx="1066800" cy="106680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86600" y="304800"/>
            <a:ext cx="1447800" cy="9540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L</a:t>
            </a:r>
            <a:r>
              <a:rPr lang="en-US" b="1">
                <a:solidFill>
                  <a:schemeClr val="bg1"/>
                </a:solidFill>
              </a:rPr>
              <a:t>inija ponude pri delovanju kvote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1524000" y="3200400"/>
            <a:ext cx="1066800" cy="106680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1801488" y="2895600"/>
            <a:ext cx="1094112" cy="106680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7" grpId="0" animBg="1"/>
      <p:bldP spid="320518" grpId="0" animBg="1"/>
      <p:bldP spid="320519" grpId="0" animBg="1"/>
      <p:bldP spid="18" grpId="0"/>
      <p:bldP spid="48134" grpId="0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431925"/>
          </a:xfrm>
        </p:spPr>
        <p:txBody>
          <a:bodyPr/>
          <a:lstStyle/>
          <a:p>
            <a:r>
              <a:rPr lang="en-GB" dirty="0"/>
              <a:t>U</a:t>
            </a:r>
            <a:r>
              <a:rPr lang="sr-Latn-RS" dirty="0"/>
              <a:t> Švajcarskoj </a:t>
            </a:r>
            <a:r>
              <a:rPr lang="en-GB" dirty="0" err="1"/>
              <a:t>uvode</a:t>
            </a:r>
            <a:r>
              <a:rPr lang="en-GB" dirty="0"/>
              <a:t> </a:t>
            </a:r>
            <a:r>
              <a:rPr lang="en-GB" dirty="0" err="1"/>
              <a:t>carine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sr-Latn-RS" dirty="0"/>
              <a:t>R</a:t>
            </a:r>
            <a:r>
              <a:rPr lang="en-GB" dirty="0"/>
              <a:t>-</a:t>
            </a:r>
            <a:r>
              <a:rPr lang="en-GB" dirty="0" err="1"/>
              <a:t>intenzivnu</a:t>
            </a:r>
            <a:r>
              <a:rPr lang="en-GB" dirty="0"/>
              <a:t> </a:t>
            </a:r>
            <a:r>
              <a:rPr lang="en-GB" dirty="0" err="1"/>
              <a:t>robu</a:t>
            </a:r>
            <a:br>
              <a:rPr lang="en-GB" dirty="0"/>
            </a:br>
            <a:r>
              <a:rPr lang="sr-Latn-RS" dirty="0"/>
              <a:t>dobija ... rad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To je razlog zašto</a:t>
            </a:r>
            <a:br>
              <a:rPr lang="vi-VN" dirty="0"/>
            </a:br>
            <a:r>
              <a:rPr lang="vi-VN" dirty="0"/>
              <a:t>sindikati u industrijskim zemljama u opštem slučaju preferiraju uvođenje carina. </a:t>
            </a:r>
            <a:endParaRPr lang="sr-Latn-RS" dirty="0"/>
          </a:p>
          <a:p>
            <a:r>
              <a:rPr lang="sr-Latn-RS" dirty="0"/>
              <a:t>S</a:t>
            </a:r>
            <a:r>
              <a:rPr lang="vi-VN" dirty="0"/>
              <a:t>manjenje zarada vlasnika kapitala premašuje dobitke rada pa zemlja kao celina</a:t>
            </a:r>
            <a:r>
              <a:rPr lang="sr-Latn-RS" dirty="0"/>
              <a:t> </a:t>
            </a:r>
            <a:r>
              <a:rPr lang="vi-VN" dirty="0"/>
              <a:t>gubi. </a:t>
            </a:r>
            <a:endParaRPr lang="sr-Latn-RS" dirty="0"/>
          </a:p>
          <a:p>
            <a:r>
              <a:rPr lang="vi-VN" sz="2000" dirty="0"/>
              <a:t>Stolper–Semjuelsonova teorema je uvek tačna za slučaj male zemlje i obično je</a:t>
            </a:r>
            <a:r>
              <a:rPr lang="sr-Latn-RS" sz="2000" dirty="0"/>
              <a:t> </a:t>
            </a:r>
            <a:r>
              <a:rPr lang="vi-VN" sz="2000" dirty="0"/>
              <a:t>tačna i za velike zemlje</a:t>
            </a:r>
            <a:r>
              <a:rPr lang="sr-Latn-RS" sz="2000" dirty="0"/>
              <a:t> (</a:t>
            </a:r>
            <a:r>
              <a:rPr lang="vi-VN" sz="2000" dirty="0"/>
              <a:t>njihova </a:t>
            </a:r>
            <a:r>
              <a:rPr lang="sr-Latn-RS" sz="2000" dirty="0"/>
              <a:t>razmena </a:t>
            </a:r>
            <a:r>
              <a:rPr lang="vi-VN" sz="2000" dirty="0"/>
              <a:t>utiče na svetske cene</a:t>
            </a:r>
            <a:r>
              <a:rPr lang="sr-Latn-RS" sz="2000" dirty="0"/>
              <a:t>)</a:t>
            </a:r>
            <a:r>
              <a:rPr lang="vi-VN" sz="2000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3691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vi-VN" dirty="0"/>
            </a:br>
            <a:endParaRPr lang="en-GB" dirty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370" t="-226" r="9277" b="30469"/>
          <a:stretch>
            <a:fillRect/>
          </a:stretch>
        </p:blipFill>
        <p:spPr>
          <a:xfrm>
            <a:off x="304800" y="1828800"/>
            <a:ext cx="6248400" cy="4110038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48300" y="0"/>
            <a:ext cx="3695700" cy="4114800"/>
          </a:xfrm>
        </p:spPr>
        <p:txBody>
          <a:bodyPr/>
          <a:lstStyle/>
          <a:p>
            <a:pPr>
              <a:defRPr/>
            </a:pPr>
            <a:r>
              <a:rPr lang="vi-VN" dirty="0"/>
              <a:t>Ukoliko vlada takođe da na aukciju</a:t>
            </a:r>
            <a:br>
              <a:rPr lang="vi-VN" dirty="0"/>
            </a:br>
            <a:r>
              <a:rPr lang="vi-VN" dirty="0"/>
              <a:t>uvoznu licencu na konkurentskom tržištu, najviša ponuda će biti 30$ </a:t>
            </a:r>
            <a:endParaRPr lang="sr-Latn-RS" dirty="0"/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Tada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uvozna</a:t>
            </a:r>
            <a:r>
              <a:rPr lang="en-GB" dirty="0"/>
              <a:t> </a:t>
            </a:r>
            <a:r>
              <a:rPr lang="en-GB" dirty="0" err="1"/>
              <a:t>kvota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30X </a:t>
            </a:r>
            <a:r>
              <a:rPr lang="en-GB" dirty="0" err="1"/>
              <a:t>biti</a:t>
            </a:r>
            <a:r>
              <a:rPr lang="en-GB" dirty="0"/>
              <a:t> u </a:t>
            </a:r>
            <a:r>
              <a:rPr lang="en-GB" dirty="0" err="1"/>
              <a:t>svakom</a:t>
            </a:r>
            <a:r>
              <a:rPr lang="en-GB" dirty="0"/>
              <a:t> </a:t>
            </a:r>
            <a:r>
              <a:rPr lang="en-GB" dirty="0" err="1"/>
              <a:t>pogledu</a:t>
            </a:r>
            <a:r>
              <a:rPr lang="en-GB" dirty="0"/>
              <a:t> </a:t>
            </a:r>
            <a:r>
              <a:rPr lang="en-GB" dirty="0" err="1"/>
              <a:t>ekvivalentna</a:t>
            </a:r>
            <a:br>
              <a:rPr lang="en-GB" dirty="0"/>
            </a:br>
            <a:r>
              <a:rPr lang="en-GB" dirty="0"/>
              <a:t>„</a:t>
            </a:r>
            <a:r>
              <a:rPr lang="en-GB" dirty="0" err="1"/>
              <a:t>implicitnoj</a:t>
            </a:r>
            <a:r>
              <a:rPr lang="en-GB" dirty="0"/>
              <a:t>” </a:t>
            </a:r>
            <a:r>
              <a:rPr lang="en-GB" dirty="0" err="1"/>
              <a:t>uvoznoj</a:t>
            </a:r>
            <a:r>
              <a:rPr lang="en-GB" dirty="0"/>
              <a:t> </a:t>
            </a:r>
            <a:r>
              <a:rPr lang="en-GB" dirty="0" err="1"/>
              <a:t>carini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100 </a:t>
            </a:r>
            <a:r>
              <a:rPr lang="en-GB" dirty="0" err="1"/>
              <a:t>procenata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057400" y="4543425"/>
            <a:ext cx="1828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458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/>
              <a:t>Važne razlike između carine i kvote vide se kada poraste tražnja</a:t>
            </a:r>
            <a:endParaRPr lang="en-US" sz="2800" dirty="0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60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 l="14630" b="28284"/>
          <a:stretch>
            <a:fillRect/>
          </a:stretch>
        </p:blipFill>
        <p:spPr bwMode="auto">
          <a:xfrm>
            <a:off x="762000" y="1905000"/>
            <a:ext cx="7285038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2514600" y="4800600"/>
            <a:ext cx="1860550" cy="1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2819400" y="4419600"/>
            <a:ext cx="1860550" cy="1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4419600" y="4800600"/>
            <a:ext cx="9461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5638800" y="4429125"/>
            <a:ext cx="2209800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Carina, ista cena, ista domaća proizvodnja</a:t>
            </a:r>
            <a:endParaRPr lang="en-US"/>
          </a:p>
        </p:txBody>
      </p:sp>
      <p:sp>
        <p:nvSpPr>
          <p:cNvPr id="18441" name="TextBox 42"/>
          <p:cNvSpPr txBox="1">
            <a:spLocks noChangeArrowheads="1"/>
          </p:cNvSpPr>
          <p:nvPr/>
        </p:nvSpPr>
        <p:spPr bwMode="auto">
          <a:xfrm>
            <a:off x="4876800" y="3886200"/>
            <a:ext cx="2971800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Kvota – cene rastu, domaća proizvodnja raste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-1630363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0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Troškovi i koristi od carine</a:t>
            </a:r>
            <a:br>
              <a:rPr lang="en-US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0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 b="32021"/>
          <a:stretch>
            <a:fillRect/>
          </a:stretch>
        </p:blipFill>
        <p:spPr bwMode="auto">
          <a:xfrm>
            <a:off x="0" y="533400"/>
            <a:ext cx="9144000" cy="487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460" name="Line 8"/>
          <p:cNvSpPr>
            <a:spLocks noChangeShapeType="1"/>
          </p:cNvSpPr>
          <p:nvPr/>
        </p:nvSpPr>
        <p:spPr bwMode="auto">
          <a:xfrm>
            <a:off x="23622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TextBox 20"/>
          <p:cNvSpPr txBox="1">
            <a:spLocks noChangeArrowheads="1"/>
          </p:cNvSpPr>
          <p:nvPr/>
        </p:nvSpPr>
        <p:spPr bwMode="auto">
          <a:xfrm>
            <a:off x="304800" y="4267200"/>
            <a:ext cx="1676400" cy="738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Cena na slobodnom tržištu</a:t>
            </a:r>
            <a:endParaRPr lang="en-US"/>
          </a:p>
        </p:txBody>
      </p:sp>
      <p:sp>
        <p:nvSpPr>
          <p:cNvPr id="19462" name="TextBox 23"/>
          <p:cNvSpPr txBox="1">
            <a:spLocks noChangeArrowheads="1"/>
          </p:cNvSpPr>
          <p:nvPr/>
        </p:nvSpPr>
        <p:spPr bwMode="auto">
          <a:xfrm>
            <a:off x="2362200" y="38100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1.8</a:t>
            </a:r>
          </a:p>
        </p:txBody>
      </p:sp>
      <p:sp>
        <p:nvSpPr>
          <p:cNvPr id="19463" name="TextBox 24"/>
          <p:cNvSpPr txBox="1">
            <a:spLocks noChangeArrowheads="1"/>
          </p:cNvSpPr>
          <p:nvPr/>
        </p:nvSpPr>
        <p:spPr bwMode="auto">
          <a:xfrm>
            <a:off x="3962400" y="38862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0.4</a:t>
            </a:r>
          </a:p>
        </p:txBody>
      </p:sp>
      <p:sp>
        <p:nvSpPr>
          <p:cNvPr id="19464" name="TextBox 25"/>
          <p:cNvSpPr txBox="1">
            <a:spLocks noChangeArrowheads="1"/>
          </p:cNvSpPr>
          <p:nvPr/>
        </p:nvSpPr>
        <p:spPr bwMode="auto">
          <a:xfrm>
            <a:off x="2895600" y="39624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19465" name="TextBox 26"/>
          <p:cNvSpPr txBox="1">
            <a:spLocks noChangeArrowheads="1"/>
          </p:cNvSpPr>
          <p:nvPr/>
        </p:nvSpPr>
        <p:spPr bwMode="auto">
          <a:xfrm>
            <a:off x="5257800" y="38862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19466" name="TextBox 27"/>
          <p:cNvSpPr txBox="1">
            <a:spLocks noChangeArrowheads="1"/>
          </p:cNvSpPr>
          <p:nvPr/>
        </p:nvSpPr>
        <p:spPr bwMode="auto">
          <a:xfrm>
            <a:off x="1295400" y="838200"/>
            <a:ext cx="594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Kvote na </a:t>
            </a:r>
            <a:r>
              <a:rPr lang="sr-Latn-CS" sz="2000" b="1">
                <a:solidFill>
                  <a:srgbClr val="FF0000"/>
                </a:solidFill>
              </a:rPr>
              <a:t>šećer u SAD- gubitak potrošačevog viška – 2.6  milijardi USD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086600" y="12192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prosečan Amerikanac trošio</a:t>
            </a:r>
          </a:p>
          <a:p>
            <a:r>
              <a:rPr lang="pl-PL">
                <a:solidFill>
                  <a:srgbClr val="FF0000"/>
                </a:solidFill>
              </a:rPr>
              <a:t>oko 8,83 dolara više na šećer nego što je to činio u odsustvu kvote.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468" name="Right Triangle 34"/>
          <p:cNvSpPr>
            <a:spLocks noChangeArrowheads="1"/>
          </p:cNvSpPr>
          <p:nvPr/>
        </p:nvSpPr>
        <p:spPr bwMode="auto">
          <a:xfrm>
            <a:off x="5867400" y="2057400"/>
            <a:ext cx="1219200" cy="609600"/>
          </a:xfrm>
          <a:prstGeom prst="rtTriangl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934200" y="29718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>
                <a:solidFill>
                  <a:srgbClr val="FF0000"/>
                </a:solidFill>
              </a:rPr>
              <a:t>U SAD ima </a:t>
            </a:r>
            <a:r>
              <a:rPr lang="en-US">
                <a:solidFill>
                  <a:srgbClr val="FF0000"/>
                </a:solidFill>
              </a:rPr>
              <a:t>oko 9.700 radnih </a:t>
            </a:r>
            <a:r>
              <a:rPr lang="sr-Latn-CS">
                <a:solidFill>
                  <a:srgbClr val="FF0000"/>
                </a:solidFill>
              </a:rPr>
              <a:t>mesta u ovoj grani - </a:t>
            </a:r>
            <a:r>
              <a:rPr lang="en-US">
                <a:solidFill>
                  <a:srgbClr val="FF0000"/>
                </a:solidFill>
              </a:rPr>
              <a:t>znači da svako </a:t>
            </a:r>
            <a:endParaRPr lang="sr-Latn-CS">
              <a:solidFill>
                <a:srgbClr val="FF0000"/>
              </a:solidFill>
            </a:endParaRPr>
          </a:p>
          <a:p>
            <a:pPr algn="ctr"/>
            <a:r>
              <a:rPr lang="en-US">
                <a:solidFill>
                  <a:srgbClr val="FF0000"/>
                </a:solidFill>
              </a:rPr>
              <a:t>sačuvano radno mesto </a:t>
            </a:r>
            <a:endParaRPr lang="sr-Latn-CS">
              <a:solidFill>
                <a:srgbClr val="FF0000"/>
              </a:solidFill>
            </a:endParaRPr>
          </a:p>
          <a:p>
            <a:pPr algn="ctr"/>
            <a:r>
              <a:rPr lang="en-US">
                <a:solidFill>
                  <a:srgbClr val="FF0000"/>
                </a:solidFill>
              </a:rPr>
              <a:t>u industriji šećera košta</a:t>
            </a:r>
            <a:r>
              <a:rPr lang="sr-Latn-CS">
                <a:solidFill>
                  <a:srgbClr val="FF0000"/>
                </a:solidFill>
              </a:rPr>
              <a:t>SAD </a:t>
            </a:r>
            <a:r>
              <a:rPr lang="en-US">
                <a:solidFill>
                  <a:srgbClr val="FF0000"/>
                </a:solidFill>
              </a:rPr>
              <a:t>oko 258.000</a:t>
            </a:r>
            <a:r>
              <a:rPr lang="sr-Latn-CS">
                <a:solidFill>
                  <a:srgbClr val="FF0000"/>
                </a:solidFill>
              </a:rPr>
              <a:t>$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Razlika izmedju carine i kvote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20574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sr-Latn-CS" sz="1600" dirty="0"/>
              <a:t>1 . </a:t>
            </a:r>
            <a:r>
              <a:rPr lang="en-US" sz="2800" dirty="0" err="1"/>
              <a:t>uvozna</a:t>
            </a:r>
            <a:r>
              <a:rPr lang="en-US" sz="2800" dirty="0"/>
              <a:t> </a:t>
            </a:r>
            <a:r>
              <a:rPr lang="en-US" sz="2800" dirty="0" err="1"/>
              <a:t>kvota</a:t>
            </a:r>
            <a:r>
              <a:rPr lang="en-US" sz="2800" dirty="0"/>
              <a:t> u </a:t>
            </a:r>
            <a:r>
              <a:rPr lang="en-US" sz="2800" dirty="0" err="1"/>
              <a:t>potpunosti</a:t>
            </a:r>
            <a:r>
              <a:rPr lang="en-US" sz="2800" dirty="0"/>
              <a:t> </a:t>
            </a:r>
            <a:r>
              <a:rPr lang="en-US" sz="2800" dirty="0" err="1"/>
              <a:t>zamenjuje</a:t>
            </a:r>
            <a:r>
              <a:rPr lang="en-US" sz="2800" dirty="0"/>
              <a:t> </a:t>
            </a:r>
            <a:r>
              <a:rPr lang="en-US" sz="2800" dirty="0" err="1"/>
              <a:t>tržišni</a:t>
            </a:r>
            <a:r>
              <a:rPr lang="en-US" sz="2800" dirty="0"/>
              <a:t> </a:t>
            </a:r>
            <a:r>
              <a:rPr lang="en-US" sz="2800" dirty="0" err="1"/>
              <a:t>mehanizam</a:t>
            </a:r>
            <a:r>
              <a:rPr lang="en-US" sz="2800" dirty="0"/>
              <a:t> </a:t>
            </a:r>
            <a:endParaRPr lang="sr-Latn-RS" sz="2800" dirty="0"/>
          </a:p>
          <a:p>
            <a:pPr>
              <a:defRPr/>
            </a:pPr>
            <a:endParaRPr lang="sr-Latn-RS" sz="2800" dirty="0"/>
          </a:p>
          <a:p>
            <a:pPr>
              <a:defRPr/>
            </a:pPr>
            <a:r>
              <a:rPr lang="en-US" sz="2800" dirty="0"/>
              <a:t>a ne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jednostavno</a:t>
            </a:r>
            <a:r>
              <a:rPr lang="sr-Latn-CS" sz="2800" dirty="0"/>
              <a:t>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menja</a:t>
            </a:r>
            <a:r>
              <a:rPr lang="en-US" sz="2800" dirty="0"/>
              <a:t> </a:t>
            </a:r>
            <a:r>
              <a:rPr lang="en-US" sz="2800" dirty="0" err="1"/>
              <a:t>njegov</a:t>
            </a:r>
            <a:r>
              <a:rPr lang="en-US" sz="2800" dirty="0"/>
              <a:t> </a:t>
            </a:r>
            <a:r>
              <a:rPr lang="en-US" sz="2800" dirty="0" err="1"/>
              <a:t>uticaj</a:t>
            </a:r>
            <a:r>
              <a:rPr lang="en-US" sz="2800" dirty="0"/>
              <a:t> (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čini</a:t>
            </a:r>
            <a:r>
              <a:rPr lang="en-US" sz="2800" dirty="0"/>
              <a:t> </a:t>
            </a:r>
            <a:r>
              <a:rPr lang="en-US" sz="2800" dirty="0" err="1"/>
              <a:t>uvozna</a:t>
            </a:r>
            <a:r>
              <a:rPr lang="en-US" sz="2800" dirty="0"/>
              <a:t> carina).</a:t>
            </a:r>
            <a:endParaRPr lang="sr-Latn-CS" sz="2800" dirty="0"/>
          </a:p>
          <a:p>
            <a:pPr>
              <a:defRPr/>
            </a:pPr>
            <a:endParaRPr lang="sr-Latn-CS" sz="1800" dirty="0"/>
          </a:p>
          <a:p>
            <a:pPr>
              <a:defRPr/>
            </a:pPr>
            <a:endParaRPr lang="sr-Latn-CS" sz="1800" dirty="0"/>
          </a:p>
          <a:p>
            <a:pPr>
              <a:defRPr/>
            </a:pPr>
            <a:endParaRPr lang="sr-Latn-CS" sz="1800" dirty="0"/>
          </a:p>
          <a:p>
            <a:pPr>
              <a:buFont typeface="+mj-lt"/>
              <a:buAutoNum type="arabicPeriod"/>
              <a:defRPr/>
            </a:pPr>
            <a:endParaRPr lang="sr-Latn-CS" sz="1800" dirty="0"/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/>
              </a:rPr>
              <a:t>Druga važna razlika</a:t>
            </a:r>
            <a:r>
              <a:rPr lang="sr-Latn-CS">
                <a:effectLst/>
              </a:rPr>
              <a:t> - korupcija</a:t>
            </a:r>
            <a:endParaRPr lang="en-US">
              <a:effectLst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Druga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važna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razlika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između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uvozne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kvote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uvozne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carine</a:t>
            </a:r>
            <a:r>
              <a:rPr lang="en-US" sz="2000" dirty="0">
                <a:effectLst/>
              </a:rPr>
              <a:t> je u tome </a:t>
            </a:r>
            <a:r>
              <a:rPr lang="en-US" sz="2000" dirty="0" err="1">
                <a:effectLst/>
              </a:rPr>
              <a:t>da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kvotom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povezana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raspodela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uvoznih</a:t>
            </a:r>
            <a:r>
              <a:rPr lang="sr-Latn-CS" sz="2000" dirty="0">
                <a:effectLst/>
              </a:rPr>
              <a:t> dozvola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Ukoliko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vlada</a:t>
            </a:r>
            <a:r>
              <a:rPr lang="en-US" sz="2000" dirty="0">
                <a:effectLst/>
              </a:rPr>
              <a:t> ne </a:t>
            </a:r>
            <a:r>
              <a:rPr lang="sr-Latn-CS" sz="2000" dirty="0">
                <a:effectLst/>
              </a:rPr>
              <a:t>pravi aukciju dozvola </a:t>
            </a:r>
            <a:r>
              <a:rPr lang="en-US" sz="2000" dirty="0" err="1">
                <a:effectLst/>
              </a:rPr>
              <a:t>firme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prisvajaju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monopolski</a:t>
            </a:r>
            <a:r>
              <a:rPr lang="en-US" sz="2000" dirty="0">
                <a:effectLst/>
              </a:rPr>
              <a:t> profit.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lobiranje</a:t>
            </a:r>
            <a:r>
              <a:rPr lang="en-US" sz="2000" dirty="0">
                <a:effectLst/>
              </a:rPr>
              <a:t>, pa </a:t>
            </a:r>
            <a:r>
              <a:rPr lang="en-US" sz="2000" dirty="0" err="1">
                <a:effectLst/>
              </a:rPr>
              <a:t>čak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podmićivanje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zvaničnika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vlade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</a:t>
            </a:r>
            <a:r>
              <a:rPr lang="en-US" sz="2000" dirty="0">
                <a:effectLst/>
              </a:rPr>
              <a:t> bi </a:t>
            </a:r>
            <a:r>
              <a:rPr lang="en-US" sz="2000" dirty="0" err="1">
                <a:effectLst/>
              </a:rPr>
              <a:t>dobili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uvoznu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dozvolu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tzv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aktivnosti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potrazi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rentom</a:t>
            </a:r>
            <a:r>
              <a:rPr lang="en-US" sz="2000" dirty="0">
                <a:effectLst/>
              </a:rPr>
              <a:t>). 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uvozne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kvote</a:t>
            </a:r>
            <a:r>
              <a:rPr lang="en-US" sz="2000" dirty="0">
                <a:effectLst/>
              </a:rPr>
              <a:t> </a:t>
            </a:r>
            <a:r>
              <a:rPr lang="sr-Latn-CS" sz="2000" dirty="0">
                <a:effectLst/>
              </a:rPr>
              <a:t>dakle </a:t>
            </a:r>
            <a:r>
              <a:rPr lang="en-US" sz="2000" dirty="0" err="1">
                <a:effectLst/>
              </a:rPr>
              <a:t>sadrže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klicu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korupcije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tj</a:t>
            </a:r>
            <a:r>
              <a:rPr lang="en-US" sz="2000" dirty="0">
                <a:effectLst/>
              </a:rPr>
              <a:t>.  </a:t>
            </a:r>
            <a:r>
              <a:rPr lang="en-US" sz="2000" dirty="0" err="1">
                <a:effectLst/>
              </a:rPr>
              <a:t>Javlja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moralni</a:t>
            </a:r>
            <a:r>
              <a:rPr lang="en-US" sz="2000" dirty="0">
                <a:effectLst/>
              </a:rPr>
              <a:t> hazard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Zašto proizvođači više vole kvote?</a:t>
            </a:r>
            <a:endParaRPr lang="en-US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9067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>
                <a:effectLst/>
              </a:rPr>
              <a:t>uvozna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kvota</a:t>
            </a:r>
            <a:r>
              <a:rPr lang="en-US" sz="2800" b="1" dirty="0">
                <a:effectLst/>
              </a:rPr>
              <a:t> </a:t>
            </a:r>
            <a:r>
              <a:rPr lang="en-US" sz="2800" b="1" i="1" dirty="0" err="1">
                <a:effectLst/>
              </a:rPr>
              <a:t>sa</a:t>
            </a:r>
            <a:r>
              <a:rPr lang="en-US" sz="2800" b="1" i="1" dirty="0">
                <a:effectLst/>
              </a:rPr>
              <a:t> </a:t>
            </a:r>
            <a:r>
              <a:rPr lang="en-US" sz="2800" b="1" i="1" dirty="0" err="1">
                <a:effectLst/>
              </a:rPr>
              <a:t>sigurnošću</a:t>
            </a:r>
            <a:r>
              <a:rPr lang="en-US" sz="2800" b="1" i="1" dirty="0">
                <a:effectLst/>
              </a:rPr>
              <a:t> </a:t>
            </a:r>
            <a:r>
              <a:rPr lang="sr-Latn-CS" sz="2800" b="1" i="1" dirty="0">
                <a:effectLst/>
              </a:rPr>
              <a:t> </a:t>
            </a:r>
            <a:r>
              <a:rPr lang="en-US" sz="2800" b="1" dirty="0" err="1">
                <a:effectLst/>
              </a:rPr>
              <a:t>ograničava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uvoz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na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određen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nivo</a:t>
            </a:r>
            <a:r>
              <a:rPr lang="en-US" sz="2800" b="1" dirty="0">
                <a:effectLst/>
              </a:rPr>
              <a:t> </a:t>
            </a:r>
            <a:endParaRPr lang="sr-Latn-CS" sz="2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b="1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err="1">
                <a:effectLst/>
              </a:rPr>
              <a:t>dok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efekat</a:t>
            </a:r>
            <a:r>
              <a:rPr lang="sr-Latn-CS" b="1" dirty="0">
                <a:effectLst/>
              </a:rPr>
              <a:t> </a:t>
            </a:r>
            <a:r>
              <a:rPr lang="en-US" b="1" dirty="0" err="1">
                <a:effectLst/>
              </a:rPr>
              <a:t>uvozne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carine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trgovinu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može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biti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neizvestan</a:t>
            </a:r>
            <a:r>
              <a:rPr lang="en-US" b="1" dirty="0">
                <a:effectLst/>
              </a:rPr>
              <a:t>.</a:t>
            </a:r>
            <a:endParaRPr lang="sr-Latn-CS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800" b="1" i="1" dirty="0">
                <a:effectLst/>
              </a:rPr>
              <a:t>Stranci -</a:t>
            </a:r>
            <a:r>
              <a:rPr lang="en-US" sz="2800" b="1" i="1" dirty="0" err="1">
                <a:effectLst/>
              </a:rPr>
              <a:t>izvoznici</a:t>
            </a:r>
            <a:r>
              <a:rPr lang="en-US" sz="2800" b="1" i="1" dirty="0">
                <a:effectLst/>
              </a:rPr>
              <a:t> </a:t>
            </a:r>
            <a:r>
              <a:rPr lang="sr-Latn-CS" sz="2800" b="1" i="1" dirty="0">
                <a:effectLst/>
              </a:rPr>
              <a:t> </a:t>
            </a:r>
            <a:r>
              <a:rPr lang="en-US" sz="2800" b="1" dirty="0" err="1">
                <a:effectLst/>
              </a:rPr>
              <a:t>mogu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apsorbuju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carinu</a:t>
            </a:r>
            <a:r>
              <a:rPr lang="en-US" sz="2800" b="1" dirty="0">
                <a:effectLst/>
              </a:rPr>
              <a:t>, </a:t>
            </a:r>
            <a:r>
              <a:rPr lang="en-US" sz="2800" b="1" dirty="0" err="1">
                <a:effectLst/>
              </a:rPr>
              <a:t>povećanjem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efikasnosti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ili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prihvatajući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niže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profite</a:t>
            </a:r>
            <a:r>
              <a:rPr lang="en-US" sz="2800" b="1" dirty="0">
                <a:effectLst/>
              </a:rPr>
              <a:t>. </a:t>
            </a:r>
            <a:endParaRPr lang="sr-Latn-CS" sz="2800" b="1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>
                <a:effectLst/>
              </a:rPr>
              <a:t>Kao</a:t>
            </a:r>
            <a:r>
              <a:rPr lang="sr-Latn-CS" b="1" dirty="0">
                <a:effectLst/>
              </a:rPr>
              <a:t> </a:t>
            </a:r>
            <a:r>
              <a:rPr lang="en-US" b="1" dirty="0" err="1">
                <a:effectLst/>
              </a:rPr>
              <a:t>rezultat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svega</a:t>
            </a:r>
            <a:r>
              <a:rPr lang="en-US" b="1" dirty="0">
                <a:effectLst/>
              </a:rPr>
              <a:t> toga, </a:t>
            </a:r>
            <a:r>
              <a:rPr lang="en-US" b="1" dirty="0" err="1">
                <a:effectLst/>
              </a:rPr>
              <a:t>stvarno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smanjenje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uvoz</a:t>
            </a:r>
            <a:r>
              <a:rPr lang="sr-Latn-RS" b="1" dirty="0">
                <a:effectLst/>
              </a:rPr>
              <a:t>a</a:t>
            </a:r>
            <a:r>
              <a:rPr lang="en-US" b="1" dirty="0">
                <a:effectLst/>
              </a:rPr>
              <a:t> </a:t>
            </a:r>
            <a:r>
              <a:rPr lang="sr-Latn-CS" b="1" dirty="0">
                <a:effectLst/>
              </a:rPr>
              <a:t>usled rasta carina </a:t>
            </a:r>
            <a:r>
              <a:rPr lang="en-US" b="1" dirty="0" err="1">
                <a:effectLst/>
              </a:rPr>
              <a:t>može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biti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manje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od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očekivanog</a:t>
            </a:r>
            <a:r>
              <a:rPr lang="sr-Latn-RS" b="1" dirty="0">
                <a:effectLst/>
              </a:rPr>
              <a:t>!!!!</a:t>
            </a:r>
            <a:r>
              <a:rPr lang="en-US" b="1" dirty="0">
                <a:effectLst/>
              </a:rPr>
              <a:t> </a:t>
            </a:r>
            <a:endParaRPr lang="sr-Latn-CS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uvozna kvota je manje </a:t>
            </a:r>
            <a:r>
              <a:rPr lang="vi-VN" dirty="0"/>
              <a:t>„vidljiva”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vi-VN" dirty="0"/>
              <a:t>pošto su uvozne kvote restriktivnije od ekvivalentnih </a:t>
            </a:r>
            <a:r>
              <a:rPr lang="en-US" dirty="0"/>
              <a:t>carina, </a:t>
            </a:r>
            <a:r>
              <a:rPr lang="en-US" dirty="0" err="1"/>
              <a:t>društvo</a:t>
            </a:r>
            <a:r>
              <a:rPr lang="en-US" dirty="0"/>
              <a:t> bi, u </a:t>
            </a:r>
            <a:r>
              <a:rPr lang="en-US" dirty="0" err="1"/>
              <a:t>načelu</a:t>
            </a:r>
            <a:r>
              <a:rPr lang="en-US" dirty="0"/>
              <a:t>,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odupre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naporima</a:t>
            </a: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Urugvajska runda – </a:t>
            </a:r>
            <a:r>
              <a:rPr lang="sr-Latn-CS" dirty="0" err="1"/>
              <a:t>tarifikacija</a:t>
            </a:r>
            <a:r>
              <a:rPr lang="sr-Latn-CS" dirty="0"/>
              <a:t> </a:t>
            </a:r>
          </a:p>
          <a:p>
            <a:pPr>
              <a:defRPr/>
            </a:pPr>
            <a:r>
              <a:rPr lang="sr-Latn-CS" dirty="0"/>
              <a:t> ili – </a:t>
            </a:r>
            <a:r>
              <a:rPr lang="sr-Latn-CS" dirty="0" err="1"/>
              <a:t>carinifikacija</a:t>
            </a:r>
            <a:r>
              <a:rPr lang="sr-Latn-CS" dirty="0"/>
              <a:t> (što je isto)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Ostale mere </a:t>
            </a:r>
            <a:br>
              <a:rPr lang="sr-Latn-CS" dirty="0"/>
            </a:br>
            <a:r>
              <a:rPr lang="sr-Latn-CS" dirty="0"/>
              <a:t>VER – dobrovoljno ograničenje izvoza</a:t>
            </a:r>
            <a:endParaRPr lang="en-US" dirty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b="1"/>
          </a:p>
          <a:p>
            <a:pPr eaLnBrk="1" hangingPunct="1">
              <a:defRPr/>
            </a:pPr>
            <a:endParaRPr lang="en-US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2590800"/>
            <a:ext cx="7543800" cy="40386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Pretnjom o još većem ograničenju</a:t>
            </a:r>
          </a:p>
          <a:p>
            <a:pPr eaLnBrk="1" hangingPunct="1">
              <a:defRPr/>
            </a:pPr>
            <a:r>
              <a:rPr lang="sr-Latn-CS" dirty="0"/>
              <a:t>Zemlja se natera da smanji izvoz</a:t>
            </a:r>
          </a:p>
          <a:p>
            <a:pPr eaLnBrk="1" hangingPunct="1">
              <a:defRPr/>
            </a:pPr>
            <a:r>
              <a:rPr lang="sr-Latn-CS" dirty="0"/>
              <a:t>Nisu efikasne kao kvote</a:t>
            </a:r>
          </a:p>
          <a:p>
            <a:pPr eaLnBrk="1" hangingPunct="1">
              <a:defRPr/>
            </a:pPr>
            <a:r>
              <a:rPr lang="sr-Latn-CS" dirty="0"/>
              <a:t>Jer izvoznici nerado napuštaju dobro tržište</a:t>
            </a:r>
          </a:p>
          <a:p>
            <a:pPr eaLnBrk="1" hangingPunct="1">
              <a:defRPr/>
            </a:pPr>
            <a:r>
              <a:rPr lang="sr-Latn-CS" dirty="0"/>
              <a:t>A dobijenu “kvotu” popunjavaju kvalitetnijim proizvodima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U</a:t>
            </a:r>
            <a:r>
              <a:rPr lang="sr-Latn-RS" dirty="0"/>
              <a:t>rugvajska runda – VER zabranjen od 1999.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Prodavali skuplje modele – zaradili bogatstvo </a:t>
            </a:r>
          </a:p>
          <a:p>
            <a:pPr eaLnBrk="1" hangingPunct="1">
              <a:defRPr/>
            </a:pPr>
            <a:r>
              <a:rPr lang="sr-Latn-CS" dirty="0"/>
              <a:t>Veruje se da je upravo iz tog profita finansirano preseljenje</a:t>
            </a:r>
          </a:p>
          <a:p>
            <a:pPr eaLnBrk="1" hangingPunct="1">
              <a:defRPr/>
            </a:pPr>
            <a:r>
              <a:rPr lang="sr-Latn-CS" dirty="0"/>
              <a:t>Japanci preselili firme u SAD</a:t>
            </a:r>
          </a:p>
          <a:p>
            <a:pPr eaLnBrk="1" hangingPunct="1">
              <a:defRPr/>
            </a:pPr>
            <a:endParaRPr lang="sr-Latn-C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By American, 1933</a:t>
            </a:r>
          </a:p>
          <a:p>
            <a:pPr lvl="1">
              <a:defRPr/>
            </a:pPr>
            <a:r>
              <a:rPr lang="sr-Latn-CS" dirty="0"/>
              <a:t>12% povoljnije za Amerikance, 50% za odbranu </a:t>
            </a:r>
          </a:p>
          <a:p>
            <a:pPr>
              <a:defRPr/>
            </a:pPr>
            <a:r>
              <a:rPr lang="sr-Latn-CS" dirty="0"/>
              <a:t>Kupujte hrvatsku robu</a:t>
            </a:r>
          </a:p>
          <a:p>
            <a:pPr>
              <a:defRPr/>
            </a:pPr>
            <a:r>
              <a:rPr lang="sr-Latn-CS" dirty="0"/>
              <a:t>Kupujte srpsku robu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VER nije efikasan kao carine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</a:t>
            </a:r>
            <a:r>
              <a:rPr lang="sr-Latn-RS" dirty="0"/>
              <a:t>zvoznici nerado smanjuju izvoz </a:t>
            </a:r>
          </a:p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amenjuju skupljim modelima</a:t>
            </a:r>
          </a:p>
          <a:p>
            <a:pPr>
              <a:defRPr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VER se pravi samo sa glavnim izvoznicima</a:t>
            </a:r>
          </a:p>
          <a:p>
            <a:pPr>
              <a:defRPr/>
            </a:pPr>
            <a:r>
              <a:rPr lang="en-GB" dirty="0"/>
              <a:t>D</a:t>
            </a:r>
            <a:r>
              <a:rPr lang="sr-Latn-RS" dirty="0"/>
              <a:t>rugima ostaju otvorena vrata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r-Latn-RS" sz="3600" dirty="0"/>
            </a:br>
            <a:br>
              <a:rPr lang="en-GB" sz="3600" dirty="0"/>
            </a:br>
            <a:endParaRPr lang="en-GB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Ko to primenjuje, da li znate?</a:t>
            </a:r>
          </a:p>
          <a:p>
            <a:r>
              <a:rPr lang="en-GB" b="1" dirty="0">
                <a:hlinkClick r:id="rId2"/>
              </a:rPr>
              <a:t>US Imposes 266% Duty on Some Chinese Steel Imports – WSJ</a:t>
            </a:r>
            <a:endParaRPr lang="en-GB" b="1" dirty="0"/>
          </a:p>
          <a:p>
            <a:endParaRPr lang="en-GB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42128" t="41389" r="35621" b="23592"/>
          <a:stretch>
            <a:fillRect/>
          </a:stretch>
        </p:blipFill>
        <p:spPr bwMode="auto">
          <a:xfrm>
            <a:off x="228600" y="1828800"/>
            <a:ext cx="464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 bwMode="auto">
          <a:xfrm>
            <a:off x="1295400" y="2133600"/>
            <a:ext cx="2667000" cy="2590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981200" y="2438400"/>
            <a:ext cx="1219200" cy="23622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590800" y="2667000"/>
            <a:ext cx="762000" cy="32004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1371600" y="228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/>
              <a:t>prohibitivna (ili </a:t>
            </a:r>
            <a:r>
              <a:rPr lang="sr-Latn-RS" sz="3600" b="1" dirty="0"/>
              <a:t>z</a:t>
            </a:r>
            <a:r>
              <a:rPr lang="vi-VN" sz="3600" b="1" dirty="0"/>
              <a:t>aštitna)</a:t>
            </a:r>
            <a:r>
              <a:rPr lang="sr-Latn-RS" sz="3600" b="1" dirty="0"/>
              <a:t> </a:t>
            </a:r>
            <a:r>
              <a:rPr lang="vi-VN" sz="3600" b="1" dirty="0"/>
              <a:t>carina</a:t>
            </a:r>
            <a:r>
              <a:rPr lang="vi-VN" sz="3600" dirty="0"/>
              <a:t>. </a:t>
            </a:r>
            <a:br>
              <a:rPr lang="vi-VN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68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karteli</a:t>
            </a:r>
            <a:r>
              <a:rPr lang="en-US"/>
              <a:t>  </a:t>
            </a:r>
            <a:br>
              <a:rPr lang="en-US"/>
            </a:br>
            <a:endParaRPr 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/>
              <a:t>OPEC</a:t>
            </a:r>
            <a:endParaRPr lang="en-US"/>
          </a:p>
        </p:txBody>
      </p:sp>
      <p:pic>
        <p:nvPicPr>
          <p:cNvPr id="28676" name="Picture 5" descr="historic_oil_pr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74676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5486400" y="2454275"/>
            <a:ext cx="2951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barel = 158.987295 lit</a:t>
            </a:r>
            <a:r>
              <a:rPr lang="sr-Latn-C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ara</a:t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>
                <a:effectLst/>
              </a:rPr>
              <a:t>damping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000" b="1" dirty="0" err="1">
                <a:effectLst/>
              </a:rPr>
              <a:t>Predatorski</a:t>
            </a:r>
            <a:r>
              <a:rPr lang="sr-Latn-C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Grabežljivi</a:t>
            </a:r>
            <a:r>
              <a:rPr lang="en-US" sz="2000" b="1" dirty="0">
                <a:effectLst/>
              </a:rPr>
              <a:t> damping </a:t>
            </a:r>
            <a:r>
              <a:rPr lang="sr-Latn-CS" sz="2000" b="1" dirty="0">
                <a:effectLst/>
              </a:rPr>
              <a:t>– cilj je uništiti konkurenta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effectLst/>
              </a:rPr>
              <a:t>Sporadični</a:t>
            </a:r>
            <a:r>
              <a:rPr lang="en-US" sz="2000" b="1" dirty="0">
                <a:effectLst/>
              </a:rPr>
              <a:t> damping </a:t>
            </a:r>
            <a:r>
              <a:rPr lang="en-US" sz="2000" dirty="0" err="1">
                <a:effectLst/>
              </a:rPr>
              <a:t>predstavlja</a:t>
            </a:r>
            <a:r>
              <a:rPr lang="en-US" sz="2000" dirty="0">
                <a:effectLst/>
              </a:rPr>
              <a:t> </a:t>
            </a:r>
            <a:r>
              <a:rPr lang="en-US" sz="2000" i="1" dirty="0" err="1">
                <a:effectLst/>
              </a:rPr>
              <a:t>povremenu</a:t>
            </a:r>
            <a:r>
              <a:rPr lang="sr-Latn-CS" sz="2000" i="1" dirty="0">
                <a:effectLst/>
              </a:rPr>
              <a:t> </a:t>
            </a:r>
            <a:r>
              <a:rPr lang="en-US" sz="2000" i="1" dirty="0">
                <a:effectLst/>
              </a:rPr>
              <a:t> </a:t>
            </a:r>
            <a:r>
              <a:rPr lang="en-US" sz="2000" dirty="0" err="1">
                <a:effectLst/>
              </a:rPr>
              <a:t>prodaju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</a:t>
            </a:r>
            <a:r>
              <a:rPr lang="en-US" sz="2000" dirty="0">
                <a:effectLst/>
              </a:rPr>
              <a:t> bi se </a:t>
            </a:r>
            <a:r>
              <a:rPr lang="en-US" sz="2000" dirty="0" err="1">
                <a:effectLst/>
              </a:rPr>
              <a:t>rasteretili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nepredviđeni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privremeni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viškovi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bez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obaranja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domaće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cene</a:t>
            </a:r>
            <a:r>
              <a:rPr lang="en-US" sz="2000" dirty="0">
                <a:effectLst/>
              </a:rPr>
              <a:t>.</a:t>
            </a: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err="1">
                <a:effectLst/>
              </a:rPr>
              <a:t>antidamping</a:t>
            </a:r>
            <a:r>
              <a:rPr lang="en-US" sz="2000" i="1" dirty="0">
                <a:effectLst/>
              </a:rPr>
              <a:t> </a:t>
            </a:r>
            <a:r>
              <a:rPr lang="en-US" sz="2000" dirty="0" err="1">
                <a:effectLst/>
              </a:rPr>
              <a:t>dažbin</a:t>
            </a:r>
            <a:r>
              <a:rPr lang="sr-Latn-CS" sz="2000" dirty="0">
                <a:effectLst/>
              </a:rPr>
              <a:t>e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0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effectLst/>
              </a:rPr>
              <a:t>koristi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koje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potrošači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imaju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niže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cene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mogu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stvarnosti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</a:t>
            </a:r>
            <a:r>
              <a:rPr lang="sr-Latn-C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prevaziđu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moguće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gubitke</a:t>
            </a:r>
            <a:r>
              <a:rPr lang="en-US" sz="2000" dirty="0">
                <a:effectLst/>
              </a:rPr>
              <a:t> u </a:t>
            </a:r>
            <a:r>
              <a:rPr lang="en-US" sz="2000" dirty="0" err="1">
                <a:effectLst/>
              </a:rPr>
              <a:t>proizvodnji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domaćih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proizvođača</a:t>
            </a:r>
            <a:r>
              <a:rPr lang="en-US" sz="2000" dirty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Damping tužba na srpski način</a:t>
            </a:r>
            <a:endParaRPr 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“Njihova je roba jeftinija od naše, pa da ih tužimo...”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 je vršio damping?</a:t>
            </a:r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effectLst/>
              </a:rPr>
              <a:t>Japan je bio </a:t>
            </a:r>
            <a:r>
              <a:rPr lang="en-US" sz="1800" b="1" dirty="0" err="1">
                <a:effectLst/>
              </a:rPr>
              <a:t>optuživan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za</a:t>
            </a:r>
            <a:r>
              <a:rPr lang="en-US" sz="1800" b="1" dirty="0">
                <a:effectLst/>
              </a:rPr>
              <a:t> damping </a:t>
            </a:r>
            <a:r>
              <a:rPr lang="en-US" sz="1800" b="1" dirty="0" err="1">
                <a:effectLst/>
              </a:rPr>
              <a:t>čelika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televizora</a:t>
            </a:r>
            <a:endParaRPr lang="en-U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effectLst/>
              </a:rPr>
              <a:t>u </a:t>
            </a:r>
            <a:r>
              <a:rPr lang="en-US" sz="1800" b="1" dirty="0" err="1">
                <a:effectLst/>
              </a:rPr>
              <a:t>Sjedinjenim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Državama</a:t>
            </a:r>
            <a:r>
              <a:rPr lang="en-US" sz="1800" b="1" dirty="0">
                <a:effectLst/>
              </a:rPr>
              <a:t>, </a:t>
            </a: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effectLst/>
              </a:rPr>
              <a:t>a </a:t>
            </a:r>
            <a:r>
              <a:rPr lang="en-US" sz="1800" b="1" dirty="0" err="1">
                <a:effectLst/>
              </a:rPr>
              <a:t>Evropska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Unija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za</a:t>
            </a:r>
            <a:r>
              <a:rPr lang="en-US" sz="1800" b="1" dirty="0">
                <a:effectLst/>
              </a:rPr>
              <a:t> damping </a:t>
            </a:r>
            <a:r>
              <a:rPr lang="en-US" sz="1800" b="1" dirty="0" err="1">
                <a:effectLst/>
              </a:rPr>
              <a:t>automobila</a:t>
            </a:r>
            <a:r>
              <a:rPr lang="en-US" sz="1800" b="1" dirty="0">
                <a:effectLst/>
              </a:rPr>
              <a:t>, </a:t>
            </a:r>
            <a:r>
              <a:rPr lang="en-US" sz="1800" b="1" dirty="0" err="1">
                <a:effectLst/>
              </a:rPr>
              <a:t>čelika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drugih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proizvoda</a:t>
            </a:r>
            <a:r>
              <a:rPr lang="en-US" sz="1800" b="1" dirty="0">
                <a:effectLst/>
              </a:rPr>
              <a:t>. </a:t>
            </a: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effectLst/>
              </a:rPr>
              <a:t>E</a:t>
            </a:r>
            <a:r>
              <a:rPr lang="sr-Latn-CS" sz="1800" b="1" dirty="0">
                <a:effectLst/>
              </a:rPr>
              <a:t>U </a:t>
            </a:r>
            <a:r>
              <a:rPr lang="en-US" sz="1800" b="1" dirty="0">
                <a:effectLst/>
              </a:rPr>
              <a:t>program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podrške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farmerima</a:t>
            </a:r>
            <a:r>
              <a:rPr lang="en-US" sz="1800" b="1" dirty="0">
                <a:effectLst/>
              </a:rPr>
              <a:t>.</a:t>
            </a: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Kada</a:t>
            </a:r>
            <a:r>
              <a:rPr lang="en-US" sz="1800" b="1" dirty="0">
                <a:effectLst/>
              </a:rPr>
              <a:t> se damping </a:t>
            </a:r>
            <a:r>
              <a:rPr lang="en-US" sz="1800" b="1" dirty="0" err="1">
                <a:effectLst/>
              </a:rPr>
              <a:t>dokaže</a:t>
            </a:r>
            <a:r>
              <a:rPr lang="en-US" sz="1800" b="1" dirty="0">
                <a:effectLst/>
              </a:rPr>
              <a:t>, firma </a:t>
            </a:r>
            <a:r>
              <a:rPr lang="en-US" sz="1800" b="1" dirty="0" err="1">
                <a:effectLst/>
              </a:rPr>
              <a:t>ili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zemlja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koje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ga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vrše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obično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>
                <a:effectLst/>
              </a:rPr>
              <a:t>se </a:t>
            </a:r>
            <a:r>
              <a:rPr lang="en-US" sz="1800" b="1" dirty="0" err="1">
                <a:effectLst/>
              </a:rPr>
              <a:t>odlučuju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za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podizanje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svoje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cene</a:t>
            </a:r>
            <a:r>
              <a:rPr lang="en-US" sz="1800" b="1" dirty="0">
                <a:effectLst/>
              </a:rPr>
              <a:t> </a:t>
            </a: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effectLst/>
              </a:rPr>
              <a:t>2001, 97 </a:t>
            </a:r>
            <a:r>
              <a:rPr lang="en-US" sz="1800" b="1" dirty="0" err="1">
                <a:effectLst/>
              </a:rPr>
              <a:t>zemalja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>
                <a:effectLst/>
              </a:rPr>
              <a:t>(</a:t>
            </a:r>
            <a:r>
              <a:rPr lang="en-US" sz="1800" b="1" dirty="0" err="1">
                <a:effectLst/>
              </a:rPr>
              <a:t>računajući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Evropsku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Uniju</a:t>
            </a:r>
            <a:r>
              <a:rPr lang="en-US" sz="1800" b="1" dirty="0">
                <a:effectLst/>
              </a:rPr>
              <a:t> 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kao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pojedinačnog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člana</a:t>
            </a:r>
            <a:r>
              <a:rPr lang="en-US" sz="1800" b="1" dirty="0">
                <a:effectLst/>
              </a:rPr>
              <a:t>) </a:t>
            </a:r>
            <a:r>
              <a:rPr lang="en-US" sz="1800" b="1" dirty="0" err="1">
                <a:effectLst/>
              </a:rPr>
              <a:t>imalo</a:t>
            </a:r>
            <a:r>
              <a:rPr lang="en-US" sz="1800" b="1" dirty="0">
                <a:effectLst/>
              </a:rPr>
              <a:t> je </a:t>
            </a:r>
            <a:r>
              <a:rPr lang="en-US" sz="1800" b="1" dirty="0" err="1">
                <a:effectLst/>
              </a:rPr>
              <a:t>zakone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protiv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dampinga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>
                <a:effectLst/>
              </a:rPr>
              <a:t>(</a:t>
            </a:r>
            <a:r>
              <a:rPr lang="en-US" sz="1800" b="1" dirty="0" err="1">
                <a:effectLst/>
              </a:rPr>
              <a:t>uključujući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mnoge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zemlje</a:t>
            </a:r>
            <a:r>
              <a:rPr lang="en-US" sz="1800" b="1" dirty="0">
                <a:effectLst/>
              </a:rPr>
              <a:t> u </a:t>
            </a:r>
            <a:r>
              <a:rPr lang="en-US" sz="1800" b="1" dirty="0" err="1">
                <a:effectLst/>
              </a:rPr>
              <a:t>razvoju</a:t>
            </a:r>
            <a:r>
              <a:rPr lang="en-US" sz="1800" b="1" dirty="0">
                <a:effectLst/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44444" r="24583" b="25926"/>
          <a:stretch>
            <a:fillRect/>
          </a:stretch>
        </p:blipFill>
        <p:spPr bwMode="auto">
          <a:xfrm>
            <a:off x="457200" y="1143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subvencije</a:t>
            </a:r>
            <a:endParaRPr lang="en-US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447800"/>
            <a:ext cx="9144000" cy="5661025"/>
          </a:xfrm>
          <a:noFill/>
        </p:spPr>
      </p:pic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6096000" y="3810000"/>
            <a:ext cx="2667000" cy="609600"/>
          </a:xfrm>
          <a:prstGeom prst="ellipse">
            <a:avLst/>
          </a:prstGeom>
          <a:noFill/>
          <a:ln w="4127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6248400" y="5257800"/>
            <a:ext cx="2590800" cy="609600"/>
          </a:xfrm>
          <a:prstGeom prst="ellipse">
            <a:avLst/>
          </a:prstGeom>
          <a:noFill/>
          <a:ln w="4127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l="38333" t="31111" r="25000" b="26666"/>
          <a:stretch>
            <a:fillRect/>
          </a:stretch>
        </p:blipFill>
        <p:spPr bwMode="auto">
          <a:xfrm>
            <a:off x="1752600" y="1600200"/>
            <a:ext cx="670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Oval 4"/>
          <p:cNvSpPr>
            <a:spLocks noChangeArrowheads="1"/>
          </p:cNvSpPr>
          <p:nvPr/>
        </p:nvSpPr>
        <p:spPr bwMode="auto">
          <a:xfrm>
            <a:off x="5943600" y="3124200"/>
            <a:ext cx="2514600" cy="381000"/>
          </a:xfrm>
          <a:prstGeom prst="ellipse">
            <a:avLst/>
          </a:prstGeom>
          <a:noFill/>
          <a:ln w="4127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5867400" y="3886200"/>
            <a:ext cx="2514600" cy="381000"/>
          </a:xfrm>
          <a:prstGeom prst="ellipse">
            <a:avLst/>
          </a:prstGeom>
          <a:noFill/>
          <a:ln w="4127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3" name="Content Placeholder 3" descr="CIN79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0"/>
            <a:ext cx="6781800" cy="6858000"/>
          </a:xfrm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66800" y="4495800"/>
            <a:ext cx="1219200" cy="381000"/>
          </a:xfrm>
          <a:prstGeom prst="ellips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66800" y="5661025"/>
            <a:ext cx="1219200" cy="381000"/>
          </a:xfrm>
          <a:prstGeom prst="ellips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90600" y="6096000"/>
            <a:ext cx="1600200" cy="381000"/>
          </a:xfrm>
          <a:prstGeom prst="ellips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914400"/>
            <a:ext cx="586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CAIRNS- http://cairnsgroup.org/Pages/map/index.aspx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7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6868" name="Picture 5" descr="11-12-nyc-farm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09538"/>
            <a:ext cx="8305800" cy="70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Primaoci subvencija	</a:t>
            </a:r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CS" sz="2000" dirty="0"/>
              <a:t>“Princ Albert II od </a:t>
            </a:r>
            <a:r>
              <a:rPr lang="sr-Latn-CS" sz="2000" dirty="0" err="1"/>
              <a:t>Monaka</a:t>
            </a:r>
            <a:r>
              <a:rPr lang="sr-Latn-CS" sz="2000" dirty="0"/>
              <a:t> - 300.000 EUR godišnje za svoju farmu u Francuskoj,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CS" sz="2000" dirty="0"/>
              <a:t>a engleska kraljica 546.000 EUR (u 2003.).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CS" sz="2000" dirty="0"/>
              <a:t>Tri najveća korisnika poljoprivredne pomoći u Holandiji su velike kompanije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Filip Moris (1,46 miliona EUR),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 err="1"/>
              <a:t>Royal</a:t>
            </a:r>
            <a:r>
              <a:rPr lang="sr-Latn-CS" sz="2000" dirty="0"/>
              <a:t> </a:t>
            </a:r>
            <a:r>
              <a:rPr lang="sr-Latn-CS" sz="2000" dirty="0" err="1"/>
              <a:t>Dutch</a:t>
            </a:r>
            <a:r>
              <a:rPr lang="sr-Latn-CS" sz="2000" dirty="0"/>
              <a:t> Shell (660.000 EUR)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dirty="0"/>
              <a:t> i Van </a:t>
            </a:r>
            <a:r>
              <a:rPr lang="sr-Latn-CS" sz="2000" dirty="0" err="1"/>
              <a:t>Drie</a:t>
            </a:r>
            <a:r>
              <a:rPr lang="sr-Latn-CS" sz="2000" dirty="0"/>
              <a:t>, </a:t>
            </a:r>
            <a:r>
              <a:rPr lang="sr-Latn-CS" sz="2000" dirty="0" err="1"/>
              <a:t>agroindustrijska</a:t>
            </a:r>
            <a:r>
              <a:rPr lang="sr-Latn-CS" sz="2000" dirty="0"/>
              <a:t> kompanija (745.000 EUR)…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Latn-C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CS" sz="2000" dirty="0"/>
              <a:t>.“ Pošto na poljoprivredni sektor otpada gotovo polovina budžeta EU, jasno je o kojim se sumama radi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Ekonomisti analiziraju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r>
              <a:rPr lang="sr-Latn-RS" dirty="0"/>
              <a:t>Da li Kina zaista sprovodi damping?</a:t>
            </a:r>
          </a:p>
          <a:p>
            <a:r>
              <a:rPr lang="sr-Latn-RS" dirty="0"/>
              <a:t>Srbija: oni proizvode jeftinije pa tražimo zaštitu od dampinga ...</a:t>
            </a:r>
          </a:p>
          <a:p>
            <a:r>
              <a:rPr lang="sr-Latn-RS" dirty="0"/>
              <a:t>SAD – preko </a:t>
            </a:r>
            <a:r>
              <a:rPr lang="en-GB" dirty="0"/>
              <a:t> 260</a:t>
            </a:r>
            <a:r>
              <a:rPr lang="sr-Latn-RS" dirty="0"/>
              <a:t>%, koja je u tom slučaju predviđena</a:t>
            </a:r>
          </a:p>
          <a:p>
            <a:r>
              <a:rPr lang="en-GB" dirty="0"/>
              <a:t>"This is a slap on the wrist,”</a:t>
            </a:r>
            <a:r>
              <a:rPr lang="sr-Latn-RS" dirty="0"/>
              <a:t> kažu u 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7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Srbija – 100 evra po hektaru</a:t>
            </a:r>
            <a:endParaRPr 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/>
              <a:t>250.000 </a:t>
            </a:r>
            <a:r>
              <a:rPr lang="en-US" sz="1800" b="1" dirty="0" err="1"/>
              <a:t>hektara</a:t>
            </a:r>
            <a:r>
              <a:rPr lang="en-US" sz="1800" b="1" dirty="0"/>
              <a:t> </a:t>
            </a:r>
            <a:r>
              <a:rPr lang="en-US" sz="1800" b="1" dirty="0" err="1"/>
              <a:t>vojvođanskih</a:t>
            </a:r>
            <a:r>
              <a:rPr lang="en-US" sz="1800" b="1" dirty="0"/>
              <a:t> </a:t>
            </a:r>
            <a:r>
              <a:rPr lang="en-US" sz="1800" b="1" dirty="0" err="1"/>
              <a:t>oranica</a:t>
            </a:r>
            <a:r>
              <a:rPr lang="en-US" sz="1800" b="1" dirty="0"/>
              <a:t>.</a:t>
            </a:r>
            <a:endParaRPr lang="sr-Latn-CS" sz="1800" b="1" dirty="0"/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/>
              <a:t>Delta </a:t>
            </a:r>
            <a:r>
              <a:rPr lang="en-US" sz="1800" b="1" dirty="0" err="1"/>
              <a:t>holiding</a:t>
            </a:r>
            <a:r>
              <a:rPr lang="sr-Latn-RS" sz="1800" b="1" dirty="0"/>
              <a:t>  </a:t>
            </a:r>
            <a:r>
              <a:rPr lang="en-US" sz="1800" b="1" dirty="0"/>
              <a:t>  </a:t>
            </a:r>
            <a:r>
              <a:rPr lang="sr-Latn-CS" sz="1800" b="1" dirty="0"/>
              <a:t>25000ha *100</a:t>
            </a:r>
            <a:r>
              <a:rPr lang="sr-Latn-CS" sz="1800" b="1" dirty="0">
                <a:cs typeface="Tahoma" pitchFamily="34" charset="0"/>
              </a:rPr>
              <a:t>€=2.500.000 €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/>
              <a:t>MK </a:t>
            </a:r>
            <a:r>
              <a:rPr lang="en-US" sz="1800" b="1" dirty="0" err="1"/>
              <a:t>Komerc</a:t>
            </a:r>
            <a:r>
              <a:rPr lang="sr-Latn-CS" sz="1800" b="1" dirty="0"/>
              <a:t>        </a:t>
            </a:r>
            <a:r>
              <a:rPr lang="en-US" sz="1800" b="1" dirty="0"/>
              <a:t> </a:t>
            </a:r>
            <a:r>
              <a:rPr lang="sr-Latn-CS" sz="1800" b="1" dirty="0"/>
              <a:t>22700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/>
              <a:t>Matijević</a:t>
            </a:r>
            <a:r>
              <a:rPr lang="en-US" sz="1800" b="1" dirty="0"/>
              <a:t>.</a:t>
            </a:r>
            <a:r>
              <a:rPr lang="sr-Latn-CS" sz="1800" b="1" dirty="0"/>
              <a:t>            12000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/>
              <a:t>Nicović</a:t>
            </a:r>
            <a:r>
              <a:rPr lang="en-US" sz="1800" b="1" dirty="0"/>
              <a:t>, </a:t>
            </a:r>
            <a:r>
              <a:rPr lang="sr-Latn-CS" sz="1800" b="1" dirty="0"/>
              <a:t>              </a:t>
            </a:r>
            <a:r>
              <a:rPr lang="en-US" sz="1800" b="1" dirty="0"/>
              <a:t>30.000 . </a:t>
            </a:r>
            <a:endParaRPr lang="sr-Latn-CS" sz="1800" b="1" dirty="0"/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Latn-CS" sz="1800" b="1" dirty="0"/>
              <a:t> </a:t>
            </a:r>
            <a:r>
              <a:rPr lang="en-US" sz="1800" b="1" dirty="0" err="1"/>
              <a:t>zrenjaninski</a:t>
            </a:r>
            <a:r>
              <a:rPr lang="en-US" sz="1800" b="1" dirty="0"/>
              <a:t> “</a:t>
            </a:r>
            <a:r>
              <a:rPr lang="en-US" sz="1800" b="1" dirty="0" err="1"/>
              <a:t>Dijamant</a:t>
            </a:r>
            <a:r>
              <a:rPr lang="en-US" sz="1800" b="1" dirty="0"/>
              <a:t>” </a:t>
            </a:r>
            <a:r>
              <a:rPr lang="en-US" sz="1800" b="1" dirty="0" err="1"/>
              <a:t>koji</a:t>
            </a:r>
            <a:r>
              <a:rPr lang="en-US" sz="1800" b="1" dirty="0"/>
              <a:t> </a:t>
            </a:r>
            <a:r>
              <a:rPr lang="en-US" sz="1800" b="1" dirty="0" err="1"/>
              <a:t>kontroliše</a:t>
            </a:r>
            <a:r>
              <a:rPr lang="en-US" sz="1800" b="1" dirty="0"/>
              <a:t> </a:t>
            </a:r>
            <a:r>
              <a:rPr lang="en-US" sz="1800" b="1" dirty="0" err="1"/>
              <a:t>hrvatska</a:t>
            </a:r>
            <a:r>
              <a:rPr lang="en-US" sz="1800" b="1" dirty="0"/>
              <a:t> </a:t>
            </a:r>
            <a:r>
              <a:rPr lang="en-US" sz="1800" b="1" dirty="0" err="1"/>
              <a:t>kompanija</a:t>
            </a:r>
            <a:r>
              <a:rPr lang="en-US" sz="1800" b="1" dirty="0"/>
              <a:t> “Agrokor” </a:t>
            </a:r>
            <a:r>
              <a:rPr lang="en-US" sz="1800" b="1" dirty="0" err="1"/>
              <a:t>Ivice</a:t>
            </a:r>
            <a:r>
              <a:rPr lang="en-US" sz="1800" b="1" dirty="0"/>
              <a:t> </a:t>
            </a:r>
            <a:r>
              <a:rPr lang="en-US" sz="1800" b="1" dirty="0" err="1"/>
              <a:t>Todorića</a:t>
            </a:r>
            <a:r>
              <a:rPr lang="en-US" sz="1800" b="1" dirty="0"/>
              <a:t>. </a:t>
            </a:r>
            <a:endParaRPr lang="sr-Latn-R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Latn-CS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/>
              <a:t>Irski</a:t>
            </a:r>
            <a:r>
              <a:rPr lang="en-US" sz="1800" b="1" dirty="0"/>
              <a:t> </a:t>
            </a:r>
            <a:r>
              <a:rPr lang="en-US" sz="1800" b="1" dirty="0" err="1"/>
              <a:t>investicioni</a:t>
            </a:r>
            <a:r>
              <a:rPr lang="en-US" sz="1800" b="1" dirty="0"/>
              <a:t> fond „Baltic Property Investment” u </a:t>
            </a:r>
            <a:r>
              <a:rPr lang="en-US" sz="1800" b="1" dirty="0" err="1"/>
              <a:t>svojim</a:t>
            </a:r>
            <a:r>
              <a:rPr lang="en-US" sz="1800" b="1" dirty="0"/>
              <a:t> </a:t>
            </a:r>
            <a:r>
              <a:rPr lang="en-US" sz="1800" b="1" dirty="0" err="1"/>
              <a:t>rukama</a:t>
            </a:r>
            <a:r>
              <a:rPr lang="en-US" sz="1800" b="1" dirty="0"/>
              <a:t> </a:t>
            </a:r>
            <a:r>
              <a:rPr lang="en-US" sz="1800" b="1" dirty="0" err="1"/>
              <a:t>već</a:t>
            </a:r>
            <a:r>
              <a:rPr lang="en-US" sz="1800" b="1" dirty="0"/>
              <a:t> </a:t>
            </a:r>
            <a:r>
              <a:rPr lang="en-US" sz="1800" b="1" dirty="0" err="1"/>
              <a:t>ima</a:t>
            </a:r>
            <a:r>
              <a:rPr lang="en-US" sz="1800" b="1" dirty="0"/>
              <a:t> tri </a:t>
            </a:r>
            <a:r>
              <a:rPr lang="en-US" sz="1800" b="1" dirty="0" err="1"/>
              <a:t>kombinata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oko</a:t>
            </a:r>
            <a:r>
              <a:rPr lang="en-US" sz="1800" b="1" dirty="0"/>
              <a:t>  10.000 </a:t>
            </a:r>
            <a:r>
              <a:rPr lang="en-US" sz="1800" b="1" dirty="0" err="1"/>
              <a:t>hektara</a:t>
            </a:r>
            <a:r>
              <a:rPr lang="en-US" sz="1800" b="1" dirty="0"/>
              <a:t> </a:t>
            </a:r>
            <a:r>
              <a:rPr lang="en-US" sz="1800" b="1" dirty="0" err="1"/>
              <a:t>zemlje</a:t>
            </a:r>
            <a:r>
              <a:rPr lang="en-US" sz="1800" b="1" dirty="0"/>
              <a:t>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/>
              <a:t>Ko je protiv subvencija?</a:t>
            </a:r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400" dirty="0"/>
              <a:t>grupa Cairns, u kojoj su </a:t>
            </a:r>
            <a:r>
              <a:rPr lang="en-US" sz="2400" dirty="0" err="1"/>
              <a:t>Kanada</a:t>
            </a:r>
            <a:r>
              <a:rPr lang="en-US" sz="2400" dirty="0"/>
              <a:t>, </a:t>
            </a:r>
            <a:r>
              <a:rPr lang="en-US" sz="2400" dirty="0" err="1"/>
              <a:t>Australija</a:t>
            </a:r>
            <a:r>
              <a:rPr lang="en-US" sz="2400" dirty="0"/>
              <a:t>, Novi </a:t>
            </a:r>
            <a:r>
              <a:rPr lang="en-US" sz="2400" dirty="0" err="1"/>
              <a:t>Zeland</a:t>
            </a:r>
            <a:r>
              <a:rPr lang="en-US" sz="2400" dirty="0"/>
              <a:t>, </a:t>
            </a:r>
            <a:r>
              <a:rPr lang="sr-Latn-CS" sz="2400" dirty="0"/>
              <a:t>Argentina, Brazil, Meksiko, Filipini, Tajland, 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sr-Latn-C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dirty="0"/>
              <a:t>politički zgodno pretvarati se da zaštita poljoprivrede u bogatim zemljama šteti siromašnim državama Afrike.” (Bhagwati, 2005).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b="1" dirty="0"/>
              <a:t>A ko je bio protiv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b="1" dirty="0"/>
              <a:t>(a to nisu bili mali evropski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b="1" dirty="0"/>
              <a:t> poljoprivrednici) …</a:t>
            </a:r>
            <a:endParaRPr lang="en-US" sz="2400" dirty="0"/>
          </a:p>
        </p:txBody>
      </p:sp>
      <p:pic>
        <p:nvPicPr>
          <p:cNvPr id="39940" name="Content Placeholder 3" descr="CIN79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621088"/>
            <a:ext cx="32004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066800" y="762000"/>
            <a:ext cx="7391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Subencije</a:t>
            </a:r>
          </a:p>
          <a:p>
            <a:endParaRPr lang="en-US" sz="3600"/>
          </a:p>
          <a:p>
            <a:r>
              <a:rPr lang="en-GB" sz="3200"/>
              <a:t>Airbus</a:t>
            </a:r>
            <a:r>
              <a:rPr lang="en-US" sz="3200"/>
              <a:t> </a:t>
            </a:r>
          </a:p>
          <a:p>
            <a:r>
              <a:rPr lang="en-GB" sz="3200"/>
              <a:t>Japan</a:t>
            </a:r>
            <a:r>
              <a:rPr lang="en-US" sz="3200"/>
              <a:t> - </a:t>
            </a:r>
            <a:r>
              <a:rPr lang="en-GB" sz="3200"/>
              <a:t>Ministry of International Trade and Industry (MITI) </a:t>
            </a:r>
            <a:r>
              <a:rPr lang="en-US" sz="3200"/>
              <a:t>kompjuterskoj i </a:t>
            </a:r>
            <a:r>
              <a:rPr lang="en-GB" sz="3200"/>
              <a:t>high-tech industri</a:t>
            </a:r>
            <a:r>
              <a:rPr lang="en-US" sz="3200"/>
              <a:t>ji </a:t>
            </a:r>
            <a:r>
              <a:rPr lang="en-GB" sz="3200"/>
              <a:t> </a:t>
            </a:r>
            <a:endParaRPr lang="en-US" sz="3200"/>
          </a:p>
          <a:p>
            <a:r>
              <a:rPr lang="en-GB" sz="3200"/>
              <a:t>2010, WTO </a:t>
            </a:r>
            <a:r>
              <a:rPr lang="en-US" sz="3200"/>
              <a:t>presudila da i </a:t>
            </a:r>
            <a:r>
              <a:rPr lang="en-GB" sz="3200"/>
              <a:t>Airbus </a:t>
            </a:r>
            <a:r>
              <a:rPr lang="en-US" sz="3200"/>
              <a:t>i </a:t>
            </a:r>
            <a:r>
              <a:rPr lang="en-GB" sz="3200"/>
              <a:t>Boeing </a:t>
            </a:r>
            <a:r>
              <a:rPr lang="en-US" sz="3200"/>
              <a:t>nelegalno subvencionišu </a:t>
            </a:r>
          </a:p>
          <a:p>
            <a:r>
              <a:rPr lang="en-GB" sz="3200"/>
              <a:t>2011</a:t>
            </a:r>
            <a:r>
              <a:rPr lang="en-US" sz="3200"/>
              <a:t> - </a:t>
            </a:r>
            <a:r>
              <a:rPr lang="en-GB" sz="3200"/>
              <a:t>Airbus </a:t>
            </a:r>
            <a:r>
              <a:rPr lang="en-US" sz="3200"/>
              <a:t>objavio da je prestao </a:t>
            </a:r>
          </a:p>
          <a:p>
            <a:r>
              <a:rPr lang="en-US" sz="3200"/>
              <a:t>ali </a:t>
            </a:r>
            <a:r>
              <a:rPr lang="en-GB" sz="3200"/>
              <a:t>Boeing </a:t>
            </a:r>
            <a:r>
              <a:rPr lang="en-US" sz="3200"/>
              <a:t>osporava optužbe</a:t>
            </a:r>
            <a:endParaRPr lang="en-GB" sz="32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12713"/>
            <a:ext cx="86439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0" name="Rectangle 6"/>
          <p:cNvSpPr>
            <a:spLocks noGrp="1" noChangeArrowheads="1"/>
          </p:cNvSpPr>
          <p:nvPr>
            <p:ph type="title"/>
          </p:nvPr>
        </p:nvSpPr>
        <p:spPr>
          <a:xfrm>
            <a:off x="2743200" y="-2286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>
                <a:solidFill>
                  <a:schemeClr val="bg1"/>
                </a:solidFill>
              </a:rPr>
              <a:t>Subvencije </a:t>
            </a:r>
            <a:r>
              <a:rPr lang="sr-Latn-CS">
                <a:solidFill>
                  <a:schemeClr val="bg1"/>
                </a:solidFill>
              </a:rPr>
              <a:t>na izvoz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3832" name="Line 8"/>
          <p:cNvSpPr>
            <a:spLocks noChangeShapeType="1"/>
          </p:cNvSpPr>
          <p:nvPr/>
        </p:nvSpPr>
        <p:spPr bwMode="auto">
          <a:xfrm>
            <a:off x="2514600" y="2209800"/>
            <a:ext cx="1981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3834" name="AutoShape 10"/>
          <p:cNvSpPr>
            <a:spLocks noChangeArrowheads="1"/>
          </p:cNvSpPr>
          <p:nvPr/>
        </p:nvSpPr>
        <p:spPr bwMode="auto">
          <a:xfrm>
            <a:off x="2438400" y="1905000"/>
            <a:ext cx="685800" cy="304800"/>
          </a:xfrm>
          <a:prstGeom prst="rtTriangle">
            <a:avLst/>
          </a:prstGeom>
          <a:solidFill>
            <a:srgbClr val="FF0000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835" name="AutoShape 11"/>
          <p:cNvSpPr>
            <a:spLocks noChangeArrowheads="1"/>
          </p:cNvSpPr>
          <p:nvPr/>
        </p:nvSpPr>
        <p:spPr bwMode="auto">
          <a:xfrm flipH="1">
            <a:off x="4160838" y="1905000"/>
            <a:ext cx="381000" cy="304800"/>
          </a:xfrm>
          <a:prstGeom prst="rtTriangle">
            <a:avLst/>
          </a:prstGeom>
          <a:solidFill>
            <a:srgbClr val="FF0000">
              <a:alpha val="3294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667000" y="7620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po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cenama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iznad</a:t>
            </a:r>
            <a:r>
              <a:rPr lang="en-US" i="1" dirty="0">
                <a:solidFill>
                  <a:srgbClr val="FF0000"/>
                </a:solidFill>
              </a:rPr>
              <a:t> 3$ (</a:t>
            </a:r>
            <a:r>
              <a:rPr lang="en-US" i="1" dirty="0" err="1">
                <a:solidFill>
                  <a:srgbClr val="FF0000"/>
                </a:solidFill>
              </a:rPr>
              <a:t>tačka</a:t>
            </a:r>
            <a:r>
              <a:rPr lang="en-US" i="1" dirty="0">
                <a:solidFill>
                  <a:srgbClr val="FF0000"/>
                </a:solidFill>
              </a:rPr>
              <a:t> E),</a:t>
            </a:r>
            <a:r>
              <a:rPr lang="sr-Latn-CS" i="1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Zemlja</a:t>
            </a:r>
            <a:r>
              <a:rPr lang="pl-PL" dirty="0">
                <a:solidFill>
                  <a:srgbClr val="FF0000"/>
                </a:solidFill>
              </a:rPr>
              <a:t> 2 postaje </a:t>
            </a:r>
            <a:r>
              <a:rPr lang="pl-PL" dirty="0" err="1">
                <a:solidFill>
                  <a:srgbClr val="FF0000"/>
                </a:solidFill>
              </a:rPr>
              <a:t>izvoznik</a:t>
            </a:r>
            <a:r>
              <a:rPr lang="pl-PL" dirty="0">
                <a:solidFill>
                  <a:srgbClr val="FF0000"/>
                </a:solidFill>
              </a:rPr>
              <a:t>, a </a:t>
            </a:r>
            <a:r>
              <a:rPr lang="pl-PL" dirty="0" err="1">
                <a:solidFill>
                  <a:srgbClr val="FF0000"/>
                </a:solidFill>
              </a:rPr>
              <a:t>ne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uvoznik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/>
              <a:t>proizvoda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41993" name="Rectangle 14"/>
          <p:cNvSpPr>
            <a:spLocks noChangeArrowheads="1"/>
          </p:cNvSpPr>
          <p:nvPr/>
        </p:nvSpPr>
        <p:spPr bwMode="auto">
          <a:xfrm>
            <a:off x="2057400" y="1981200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-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41994" name="Rectangle 15"/>
          <p:cNvSpPr>
            <a:spLocks noChangeArrowheads="1"/>
          </p:cNvSpPr>
          <p:nvPr/>
        </p:nvSpPr>
        <p:spPr bwMode="auto">
          <a:xfrm>
            <a:off x="2209800" y="2133600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-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41995" name="Rectangle 16"/>
          <p:cNvSpPr>
            <a:spLocks noChangeArrowheads="1"/>
          </p:cNvSpPr>
          <p:nvPr/>
        </p:nvSpPr>
        <p:spPr bwMode="auto">
          <a:xfrm>
            <a:off x="2362200" y="2286000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-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41996" name="Rectangle 17"/>
          <p:cNvSpPr>
            <a:spLocks noChangeArrowheads="1"/>
          </p:cNvSpPr>
          <p:nvPr/>
        </p:nvSpPr>
        <p:spPr bwMode="auto">
          <a:xfrm>
            <a:off x="4300538" y="1905000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-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14600" y="1520825"/>
            <a:ext cx="2057400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/>
              <a:t>Izvoz  - 30</a:t>
            </a:r>
            <a:endParaRPr lang="en-US" dirty="0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438400" y="1905000"/>
            <a:ext cx="1981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24200" y="2282825"/>
            <a:ext cx="1066800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/>
              <a:t>Izvoz- 15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1600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sr-Latn-RS" dirty="0">
                <a:solidFill>
                  <a:schemeClr val="bg1"/>
                </a:solidFill>
              </a:rPr>
              <a:t>ez subvencija, cena je3,5$ - izvozi 15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22098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Sa subvencijama, prozvođač dobija cenu</a:t>
            </a:r>
          </a:p>
          <a:p>
            <a:r>
              <a:rPr lang="sr-Latn-RS" dirty="0">
                <a:solidFill>
                  <a:schemeClr val="bg1"/>
                </a:solidFill>
              </a:rPr>
              <a:t>od 4$!!!! – izvozi 30 jedinica  </a:t>
            </a:r>
          </a:p>
          <a:p>
            <a:endParaRPr lang="sr-Latn-R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              </a:t>
            </a: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sr-Latn-RS" dirty="0">
                <a:solidFill>
                  <a:schemeClr val="bg1"/>
                </a:solidFill>
              </a:rPr>
              <a:t>roizvođači dobijaju: </a:t>
            </a:r>
            <a:r>
              <a:rPr lang="sr-Latn-RS" i="1" dirty="0">
                <a:solidFill>
                  <a:schemeClr val="bg1"/>
                </a:solidFill>
              </a:rPr>
              <a:t>a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r>
              <a:rPr lang="sr-Latn-RS" i="1" dirty="0">
                <a:solidFill>
                  <a:schemeClr val="bg1"/>
                </a:solidFill>
              </a:rPr>
              <a:t>+b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r>
              <a:rPr lang="sr-Latn-RS" i="1" dirty="0">
                <a:solidFill>
                  <a:schemeClr val="bg1"/>
                </a:solidFill>
              </a:rPr>
              <a:t>+c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</a:p>
          <a:p>
            <a:r>
              <a:rPr lang="sr-Latn-RS" i="1" dirty="0">
                <a:solidFill>
                  <a:schemeClr val="bg1"/>
                </a:solidFill>
              </a:rPr>
              <a:t>              </a:t>
            </a:r>
            <a:r>
              <a:rPr lang="en-GB" i="1" dirty="0" err="1">
                <a:solidFill>
                  <a:schemeClr val="bg1"/>
                </a:solidFill>
              </a:rPr>
              <a:t>Potro</a:t>
            </a:r>
            <a:r>
              <a:rPr lang="sr-Latn-RS" i="1" dirty="0">
                <a:solidFill>
                  <a:schemeClr val="bg1"/>
                </a:solidFill>
              </a:rPr>
              <a:t>šači gube:a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r>
              <a:rPr lang="sr-Latn-RS" i="1" dirty="0">
                <a:solidFill>
                  <a:schemeClr val="bg1"/>
                </a:solidFill>
              </a:rPr>
              <a:t>+b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endParaRPr lang="sr-Latn-RS" i="1" dirty="0">
              <a:solidFill>
                <a:schemeClr val="bg1"/>
              </a:solidFill>
            </a:endParaRPr>
          </a:p>
          <a:p>
            <a:r>
              <a:rPr lang="sr-Latn-RS" i="1" dirty="0">
                <a:solidFill>
                  <a:schemeClr val="bg1"/>
                </a:solidFill>
              </a:rPr>
              <a:t>              Subvencije: b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r>
              <a:rPr lang="sr-Latn-RS" i="1" dirty="0">
                <a:solidFill>
                  <a:schemeClr val="bg1"/>
                </a:solidFill>
              </a:rPr>
              <a:t>+c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r>
              <a:rPr lang="sr-Latn-RS" i="1" dirty="0">
                <a:solidFill>
                  <a:schemeClr val="bg1"/>
                </a:solidFill>
              </a:rPr>
              <a:t>+d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endParaRPr lang="sr-Latn-RS" i="1" dirty="0">
              <a:solidFill>
                <a:schemeClr val="bg1"/>
              </a:solidFill>
            </a:endParaRPr>
          </a:p>
          <a:p>
            <a:endParaRPr lang="sr-Latn-RS" i="1" dirty="0">
              <a:solidFill>
                <a:schemeClr val="bg1"/>
              </a:solidFill>
            </a:endParaRPr>
          </a:p>
          <a:p>
            <a:endParaRPr lang="sr-Latn-RS" i="1" dirty="0">
              <a:solidFill>
                <a:schemeClr val="bg1"/>
              </a:solidFill>
            </a:endParaRPr>
          </a:p>
          <a:p>
            <a:endParaRPr lang="sr-Latn-RS" i="1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N</a:t>
            </a:r>
            <a:r>
              <a:rPr lang="sr-Latn-RS" i="1" dirty="0">
                <a:solidFill>
                  <a:schemeClr val="bg1"/>
                </a:solidFill>
              </a:rPr>
              <a:t>iko ne dobija, tj. zemlja gubi: b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  <a:r>
              <a:rPr lang="sr-Latn-RS" i="1" dirty="0">
                <a:solidFill>
                  <a:schemeClr val="bg1"/>
                </a:solidFill>
              </a:rPr>
              <a:t>+d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</a:p>
          <a:p>
            <a:endParaRPr lang="en-GB" i="1" dirty="0">
              <a:solidFill>
                <a:schemeClr val="bg1"/>
              </a:solidFill>
            </a:endParaRPr>
          </a:p>
          <a:p>
            <a:endParaRPr lang="en-GB" i="1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8600" y="2895600"/>
            <a:ext cx="2286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91400" y="3124200"/>
            <a:ext cx="169652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153400" y="2895600"/>
            <a:ext cx="2286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696200" y="3124200"/>
            <a:ext cx="169652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391400" y="3276600"/>
            <a:ext cx="3048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2" grpId="0" animBg="1"/>
      <p:bldP spid="333834" grpId="0" animBg="1"/>
      <p:bldP spid="333835" grpId="0" animBg="1"/>
      <p:bldP spid="20" grpId="0" animBg="1"/>
      <p:bldP spid="21" grpId="0" animBg="1"/>
      <p:bldP spid="18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12713"/>
            <a:ext cx="86439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2587625"/>
            <a:ext cx="3429000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Domaći potrošači gube a</a:t>
            </a:r>
            <a:r>
              <a:rPr lang="en-US"/>
              <a:t>’</a:t>
            </a:r>
            <a:r>
              <a:rPr lang="sr-Latn-CS"/>
              <a:t>+b</a:t>
            </a:r>
            <a:r>
              <a:rPr lang="en-US"/>
              <a:t>’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7800" y="2971800"/>
            <a:ext cx="3429000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Proizvođači dobijaju a</a:t>
            </a:r>
            <a:r>
              <a:rPr lang="en-US"/>
              <a:t>’</a:t>
            </a:r>
            <a:r>
              <a:rPr lang="sr-Latn-CS"/>
              <a:t>+b</a:t>
            </a:r>
            <a:r>
              <a:rPr lang="en-US"/>
              <a:t>’</a:t>
            </a:r>
            <a:r>
              <a:rPr lang="sr-Latn-CS"/>
              <a:t>+c</a:t>
            </a:r>
            <a:r>
              <a:rPr lang="en-US"/>
              <a:t>’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72200" y="3352800"/>
            <a:ext cx="2590800" cy="307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/>
              <a:t>Gubitak blagostanja b</a:t>
            </a:r>
            <a:r>
              <a:rPr lang="en-US"/>
              <a:t>’</a:t>
            </a:r>
            <a:r>
              <a:rPr lang="sr-Latn-CS"/>
              <a:t>+d</a:t>
            </a:r>
            <a:r>
              <a:rPr lang="en-US"/>
              <a:t>’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38400" y="1905000"/>
            <a:ext cx="2133600" cy="304800"/>
          </a:xfrm>
          <a:prstGeom prst="rect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Necarinske barijere u razvijenim zemljam </a:t>
            </a:r>
            <a:endParaRPr lang="en-GB" dirty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175260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VER </a:t>
            </a:r>
          </a:p>
          <a:p>
            <a:r>
              <a:rPr lang="en-GB"/>
              <a:t>A</a:t>
            </a:r>
            <a:r>
              <a:rPr lang="en-US"/>
              <a:t>ntidamping mere </a:t>
            </a:r>
          </a:p>
          <a:p>
            <a:r>
              <a:rPr lang="en-GB"/>
              <a:t>T</a:t>
            </a:r>
            <a:r>
              <a:rPr lang="en-US"/>
              <a:t>ennička i druga regulativa (mleko, švajcarska, čokolade)</a:t>
            </a:r>
          </a:p>
          <a:p>
            <a:r>
              <a:rPr lang="en-US"/>
              <a:t>kompenzatorne dažbnie</a:t>
            </a:r>
            <a:endParaRPr lang="en-GB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 l="39999" t="60741" r="25000" b="5927"/>
          <a:stretch>
            <a:fillRect/>
          </a:stretch>
        </p:blipFill>
        <p:spPr bwMode="auto">
          <a:xfrm>
            <a:off x="1524000" y="30480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4376738" y="4267200"/>
            <a:ext cx="381000" cy="228600"/>
          </a:xfrm>
          <a:prstGeom prst="ellipse">
            <a:avLst/>
          </a:prstGeom>
          <a:noFill/>
          <a:ln w="317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5334000" y="4267200"/>
            <a:ext cx="381000" cy="228600"/>
          </a:xfrm>
          <a:prstGeom prst="ellipse">
            <a:avLst/>
          </a:prstGeom>
          <a:noFill/>
          <a:ln w="317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039" name="Oval 6"/>
          <p:cNvSpPr>
            <a:spLocks noChangeArrowheads="1"/>
          </p:cNvSpPr>
          <p:nvPr/>
        </p:nvSpPr>
        <p:spPr bwMode="auto">
          <a:xfrm>
            <a:off x="4343400" y="5105400"/>
            <a:ext cx="381000" cy="228600"/>
          </a:xfrm>
          <a:prstGeom prst="ellipse">
            <a:avLst/>
          </a:prstGeom>
          <a:noFill/>
          <a:ln w="317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ffectLst/>
              </a:rPr>
              <a:t>Politička ekonomija protekcionizma</a:t>
            </a:r>
            <a:br>
              <a:rPr lang="en-US" sz="4000">
                <a:effectLst/>
              </a:rPr>
            </a:br>
            <a:endParaRPr lang="en-US" sz="4000">
              <a:effectLst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borba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interesnih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grupa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r>
              <a:rPr lang="en-US" dirty="0" err="1">
                <a:effectLst/>
              </a:rPr>
              <a:t>da</a:t>
            </a:r>
            <a:r>
              <a:rPr lang="en-US" dirty="0">
                <a:effectLst/>
              </a:rPr>
              <a:t> bi se </a:t>
            </a:r>
            <a:r>
              <a:rPr lang="en-US" i="1" dirty="0" err="1">
                <a:effectLst/>
              </a:rPr>
              <a:t>zaštiti</a:t>
            </a:r>
            <a:r>
              <a:rPr lang="sr-Latn-CS" i="1" dirty="0" err="1">
                <a:effectLst/>
              </a:rPr>
              <a:t>le</a:t>
            </a:r>
            <a:r>
              <a:rPr lang="sr-Latn-CS" i="1" dirty="0">
                <a:effectLst/>
              </a:rPr>
              <a:t> plate u zemlji</a:t>
            </a:r>
          </a:p>
          <a:p>
            <a:pPr lvl="1" eaLnBrk="1" hangingPunct="1">
              <a:defRPr/>
            </a:pPr>
            <a:r>
              <a:rPr lang="sr-Latn-CS" i="1" dirty="0"/>
              <a:t>d</a:t>
            </a:r>
            <a:r>
              <a:rPr lang="en-US" i="1" dirty="0"/>
              <a:t>a bi se </a:t>
            </a:r>
            <a:r>
              <a:rPr lang="en-US" i="1" dirty="0" err="1"/>
              <a:t>sa</a:t>
            </a:r>
            <a:r>
              <a:rPr lang="sr-Latn-CS" i="1" dirty="0"/>
              <a:t>čuvao profit</a:t>
            </a:r>
            <a:endParaRPr lang="en-US" i="1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2800" dirty="0"/>
              <a:t>Pogrešni argumenti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/>
              <a:t>Zaštit</a:t>
            </a:r>
            <a:r>
              <a:rPr lang="sr-Latn-CS" i="1" dirty="0"/>
              <a:t>a d</a:t>
            </a:r>
            <a:r>
              <a:rPr lang="en-US" i="1" dirty="0" err="1"/>
              <a:t>omaći</a:t>
            </a:r>
            <a:r>
              <a:rPr lang="sr-Latn-CS" i="1" dirty="0"/>
              <a:t>h</a:t>
            </a:r>
            <a:r>
              <a:rPr lang="en-US" i="1" dirty="0"/>
              <a:t> </a:t>
            </a:r>
            <a:r>
              <a:rPr lang="en-US" i="1" dirty="0" err="1"/>
              <a:t>rad</a:t>
            </a:r>
            <a:r>
              <a:rPr lang="sr-Latn-CS" i="1" dirty="0"/>
              <a:t>nika </a:t>
            </a:r>
            <a:r>
              <a:rPr lang="en-US" i="1" dirty="0" err="1"/>
              <a:t>od</a:t>
            </a:r>
            <a:r>
              <a:rPr lang="en-US" i="1" dirty="0"/>
              <a:t> </a:t>
            </a:r>
            <a:r>
              <a:rPr lang="en-US" i="1" dirty="0" err="1"/>
              <a:t>jeftinog</a:t>
            </a:r>
            <a:r>
              <a:rPr lang="en-US" i="1" dirty="0"/>
              <a:t> </a:t>
            </a:r>
            <a:r>
              <a:rPr lang="en-US" i="1" dirty="0" err="1"/>
              <a:t>stranog</a:t>
            </a:r>
            <a:r>
              <a:rPr lang="en-US" i="1" dirty="0"/>
              <a:t> </a:t>
            </a:r>
            <a:r>
              <a:rPr lang="en-US" i="1" dirty="0" err="1"/>
              <a:t>rada</a:t>
            </a:r>
            <a:r>
              <a:rPr lang="en-US" i="1" dirty="0"/>
              <a:t>. </a:t>
            </a:r>
            <a:endParaRPr lang="sr-Latn-CS" i="1" dirty="0"/>
          </a:p>
          <a:p>
            <a:pPr lvl="1">
              <a:defRPr/>
            </a:pPr>
            <a:r>
              <a:rPr lang="sr-Latn-CS" i="1" dirty="0"/>
              <a:t>Ovo je HOS: ima statički deo- veća produktivnost štiti supi rad</a:t>
            </a:r>
          </a:p>
          <a:p>
            <a:pPr lvl="1">
              <a:defRPr/>
            </a:pPr>
            <a:r>
              <a:rPr lang="sr-Latn-CS" i="1" dirty="0"/>
              <a:t>Dinamički – svi gube ako se zabrani razmena</a:t>
            </a:r>
          </a:p>
          <a:p>
            <a:pPr>
              <a:defRPr/>
            </a:pPr>
            <a:r>
              <a:rPr lang="sr-Latn-CS" i="1" dirty="0"/>
              <a:t>Naučna carina – ona koja izjednačava domaću i uvoznu cenu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sz="1800" dirty="0"/>
              <a:t>Sporni argumenti</a:t>
            </a:r>
            <a:endParaRPr lang="en-US" sz="1800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>
                <a:effectLst/>
              </a:rPr>
              <a:t>zaštita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neophodna</a:t>
            </a:r>
            <a:r>
              <a:rPr lang="en-US" sz="2400" dirty="0">
                <a:effectLst/>
              </a:rPr>
              <a:t>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(1) </a:t>
            </a:r>
            <a:r>
              <a:rPr lang="en-US" sz="2400" dirty="0" err="1">
                <a:effectLst/>
              </a:rPr>
              <a:t>radi</a:t>
            </a:r>
            <a:r>
              <a:rPr lang="sr-Latn-CS" sz="2400" dirty="0">
                <a:effectLst/>
              </a:rPr>
              <a:t> </a:t>
            </a:r>
            <a:r>
              <a:rPr lang="en-US" sz="2400" dirty="0" err="1">
                <a:effectLst/>
              </a:rPr>
              <a:t>smanjivanja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domaće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nezaposlenosti</a:t>
            </a:r>
            <a:r>
              <a:rPr lang="en-US" sz="2400" dirty="0">
                <a:effectLst/>
              </a:rPr>
              <a:t>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(2) </a:t>
            </a:r>
            <a:r>
              <a:rPr lang="en-US" sz="2400" dirty="0" err="1">
                <a:effectLst/>
              </a:rPr>
              <a:t>radi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ozdravljenja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platnog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bilansa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zemlje</a:t>
            </a:r>
            <a:r>
              <a:rPr lang="en-US" sz="2400" dirty="0">
                <a:effectLst/>
              </a:rPr>
              <a:t> </a:t>
            </a: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Latn-CS" sz="24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Međutim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ovo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argumenti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prilog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zaštite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tipa</a:t>
            </a:r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 err="1">
                <a:effectLst/>
              </a:rPr>
              <a:t>prosjak</a:t>
            </a:r>
            <a:r>
              <a:rPr lang="en-US" sz="2400" b="1" i="1" dirty="0">
                <a:effectLst/>
              </a:rPr>
              <a:t> je </a:t>
            </a:r>
            <a:r>
              <a:rPr lang="en-US" sz="2400" b="1" i="1" dirty="0" err="1">
                <a:effectLst/>
              </a:rPr>
              <a:t>tvoj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komšija</a:t>
            </a:r>
            <a:r>
              <a:rPr lang="en-US" sz="2400" i="1" dirty="0">
                <a:effectLst/>
              </a:rPr>
              <a:t> </a:t>
            </a:r>
            <a:r>
              <a:rPr lang="sr-Latn-CS" sz="2400" i="1" dirty="0">
                <a:effectLst/>
              </a:rPr>
              <a:t>– </a:t>
            </a:r>
            <a:r>
              <a:rPr lang="sr-Latn-CS" sz="2400" b="1" i="1" dirty="0" err="1">
                <a:effectLst/>
              </a:rPr>
              <a:t>siromašenja</a:t>
            </a:r>
            <a:r>
              <a:rPr lang="sr-Latn-CS" sz="2400" b="1" i="1" dirty="0">
                <a:effectLst/>
              </a:rPr>
              <a:t> sopstvenih suseda – </a:t>
            </a:r>
            <a:r>
              <a:rPr lang="sr-Latn-CS" sz="2400" b="1" i="1" dirty="0" err="1">
                <a:effectLst/>
              </a:rPr>
              <a:t>beggar</a:t>
            </a:r>
            <a:r>
              <a:rPr lang="sr-Latn-CS" sz="2400" b="1" i="1" dirty="0">
                <a:effectLst/>
              </a:rPr>
              <a:t> </a:t>
            </a:r>
            <a:r>
              <a:rPr lang="sr-Latn-CS" sz="2400" b="1" i="1" dirty="0" err="1">
                <a:effectLst/>
              </a:rPr>
              <a:t>thy</a:t>
            </a:r>
            <a:r>
              <a:rPr lang="sr-Latn-CS" sz="2400" b="1" i="1" dirty="0">
                <a:effectLst/>
              </a:rPr>
              <a:t> </a:t>
            </a:r>
            <a:r>
              <a:rPr lang="sr-Latn-CS" sz="2400" b="1" i="1" dirty="0" err="1">
                <a:effectLst/>
              </a:rPr>
              <a:t>neighbour</a:t>
            </a:r>
            <a:r>
              <a:rPr lang="sr-Latn-CS" sz="2400" i="1" dirty="0">
                <a:effectLst/>
              </a:rPr>
              <a:t> </a:t>
            </a:r>
            <a:r>
              <a:rPr lang="en-US" sz="2400" dirty="0" err="1">
                <a:effectLst/>
              </a:rPr>
              <a:t>jer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ona</a:t>
            </a:r>
            <a:r>
              <a:rPr lang="en-US" sz="2400" dirty="0">
                <a:effectLst/>
              </a:rPr>
              <a:t> se </a:t>
            </a:r>
            <a:r>
              <a:rPr lang="en-US" sz="2400" dirty="0" err="1">
                <a:effectLst/>
              </a:rPr>
              <a:t>zasniva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šteti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drugih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zemalja</a:t>
            </a:r>
            <a:r>
              <a:rPr lang="en-US" sz="2400" dirty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 flipH="1">
            <a:off x="1143000" y="4724400"/>
            <a:ext cx="3429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>
                <a:effectLst/>
              </a:rPr>
              <a:t>Uslovno dobri arugmenti </a:t>
            </a:r>
            <a:r>
              <a:rPr lang="en-US" sz="4000">
                <a:effectLst/>
              </a:rPr>
              <a:t>Argument mlade industrije</a:t>
            </a:r>
            <a:br>
              <a:rPr lang="en-US" sz="4000" b="0">
                <a:effectLst/>
              </a:rPr>
            </a:br>
            <a:endParaRPr lang="en-US" sz="4000" b="0">
              <a:effectLst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effectLst/>
              </a:rPr>
              <a:t>Argument je </a:t>
            </a:r>
            <a:r>
              <a:rPr lang="en-US" sz="1800" b="1" dirty="0" err="1">
                <a:effectLst/>
              </a:rPr>
              <a:t>korektan</a:t>
            </a:r>
            <a:r>
              <a:rPr lang="en-US" sz="1800" b="1" dirty="0">
                <a:effectLst/>
              </a:rPr>
              <a:t>, </a:t>
            </a:r>
            <a:r>
              <a:rPr lang="en-US" sz="1800" b="1" dirty="0" err="1">
                <a:effectLst/>
              </a:rPr>
              <a:t>ali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zahteva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nekoliko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važnih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ograda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koje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>
                <a:effectLst/>
              </a:rPr>
              <a:t>mu, </a:t>
            </a:r>
            <a:r>
              <a:rPr lang="en-US" sz="1800" b="1" dirty="0" err="1">
                <a:effectLst/>
              </a:rPr>
              <a:t>uzete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zajedno</a:t>
            </a:r>
            <a:r>
              <a:rPr lang="en-US" sz="1800" b="1" dirty="0">
                <a:effectLst/>
              </a:rPr>
              <a:t>, </a:t>
            </a:r>
            <a:r>
              <a:rPr lang="en-US" sz="1800" b="1" dirty="0" err="1">
                <a:effectLst/>
              </a:rPr>
              <a:t>oduzimaju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veći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deo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smisla</a:t>
            </a:r>
            <a:r>
              <a:rPr lang="en-US" sz="1800" b="1" dirty="0">
                <a:effectLst/>
              </a:rPr>
              <a:t>.</a:t>
            </a: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>
                <a:effectLst/>
              </a:rPr>
              <a:t>može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biti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teško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da</a:t>
            </a:r>
            <a:r>
              <a:rPr lang="en-US" sz="1800" b="1" dirty="0">
                <a:effectLst/>
              </a:rPr>
              <a:t> se </a:t>
            </a:r>
            <a:r>
              <a:rPr lang="en-US" sz="1800" b="1" dirty="0" err="1">
                <a:effectLst/>
              </a:rPr>
              <a:t>identifikuje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industrija</a:t>
            </a: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1800" b="1" dirty="0">
                <a:effectLst/>
              </a:rPr>
              <a:t>Kada prestaje zaštita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>
                <a:effectLst/>
              </a:rPr>
              <a:t>Subvencija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za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proizvodnju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takođe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>
                <a:effectLst/>
              </a:rPr>
              <a:t>je </a:t>
            </a:r>
            <a:r>
              <a:rPr lang="en-US" sz="1800" b="1" dirty="0" err="1">
                <a:effectLst/>
              </a:rPr>
              <a:t>direktniji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oblik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pomoći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lakše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ju</a:t>
            </a:r>
            <a:r>
              <a:rPr lang="en-US" sz="1800" b="1" dirty="0">
                <a:effectLst/>
              </a:rPr>
              <a:t> je </a:t>
            </a:r>
            <a:r>
              <a:rPr lang="en-US" sz="1800" b="1" dirty="0" err="1">
                <a:effectLst/>
              </a:rPr>
              <a:t>otkloniti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nego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uvoznu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carinu</a:t>
            </a:r>
            <a:r>
              <a:rPr lang="en-US" sz="1800" b="1" dirty="0">
                <a:effectLst/>
              </a:rPr>
              <a:t>. </a:t>
            </a: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1800" b="1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>
                <a:effectLst/>
              </a:rPr>
              <a:t>Jedna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praktična</a:t>
            </a:r>
            <a:r>
              <a:rPr lang="sr-Latn-C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teškoća</a:t>
            </a:r>
            <a:r>
              <a:rPr lang="en-US" sz="1800" b="1" dirty="0">
                <a:effectLst/>
              </a:rPr>
              <a:t> je u tome </a:t>
            </a:r>
            <a:r>
              <a:rPr lang="en-US" sz="1800" b="1" dirty="0" err="1">
                <a:effectLst/>
              </a:rPr>
              <a:t>da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subvencija</a:t>
            </a:r>
            <a:r>
              <a:rPr lang="en-US" sz="1800" b="1" dirty="0">
                <a:effectLst/>
              </a:rPr>
              <a:t> </a:t>
            </a:r>
            <a:r>
              <a:rPr lang="sr-Latn-CS" sz="1800" b="1" dirty="0">
                <a:effectLst/>
              </a:rPr>
              <a:t>porazumeva državne rashode  a carine – ne.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Š</a:t>
            </a:r>
            <a:r>
              <a:rPr lang="sr-Latn-RS" dirty="0"/>
              <a:t>ta nam kaže Stolper Samuelsonova teorema?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Č</a:t>
            </a:r>
            <a:r>
              <a:rPr lang="sr-Latn-RS" dirty="0"/>
              <a:t>elik je kapitalno inteznivan</a:t>
            </a:r>
            <a:endParaRPr lang="en-GB" dirty="0"/>
          </a:p>
          <a:p>
            <a:r>
              <a:rPr lang="en-GB" dirty="0"/>
              <a:t>U SAD </a:t>
            </a:r>
            <a:r>
              <a:rPr lang="sr-Latn-RS" dirty="0"/>
              <a:t>će carina na čelik povećati dohodak retkog faktora </a:t>
            </a:r>
          </a:p>
          <a:p>
            <a:r>
              <a:rPr lang="en-GB" dirty="0"/>
              <a:t>R</a:t>
            </a:r>
            <a:r>
              <a:rPr lang="sr-Latn-RS" dirty="0"/>
              <a:t>adnici dobijaju </a:t>
            </a:r>
          </a:p>
          <a:p>
            <a:r>
              <a:rPr lang="en-GB" dirty="0"/>
              <a:t>D</a:t>
            </a:r>
            <a:r>
              <a:rPr lang="sr-Latn-RS" dirty="0"/>
              <a:t>ok traje zaštita</a:t>
            </a:r>
          </a:p>
          <a:p>
            <a:endParaRPr lang="sr-Latn-R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6892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i="1" dirty="0"/>
            </a:b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stiče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sz="2800" dirty="0"/>
              <a:t>Zaštitom dobijaju prozivođači i gube potrošači, ali...</a:t>
            </a:r>
          </a:p>
          <a:p>
            <a:pPr>
              <a:defRPr/>
            </a:pPr>
            <a:r>
              <a:rPr lang="vi-VN" sz="2800" dirty="0"/>
              <a:t>pošto je proizvođača malo </a:t>
            </a:r>
            <a:r>
              <a:rPr lang="pl-PL" sz="2800" dirty="0"/>
              <a:t>postoji jak podsticaj za lobiranjem</a:t>
            </a:r>
          </a:p>
          <a:p>
            <a:pPr>
              <a:defRPr/>
            </a:pPr>
            <a:endParaRPr lang="sr-Latn-CS" sz="2800" dirty="0"/>
          </a:p>
          <a:p>
            <a:pPr>
              <a:defRPr/>
            </a:pPr>
            <a:r>
              <a:rPr lang="en-US" sz="2800" dirty="0" err="1"/>
              <a:t>svaki</a:t>
            </a:r>
            <a:r>
              <a:rPr lang="en-US" sz="2800" dirty="0"/>
              <a:t> </a:t>
            </a:r>
            <a:r>
              <a:rPr lang="sr-Latn-CS" sz="2800" dirty="0"/>
              <a:t>potrošač </a:t>
            </a:r>
            <a:r>
              <a:rPr lang="en-US" sz="2800" dirty="0" err="1"/>
              <a:t>gubi</a:t>
            </a:r>
            <a:r>
              <a:rPr lang="en-US" sz="2800" dirty="0"/>
              <a:t> </a:t>
            </a:r>
            <a:r>
              <a:rPr lang="en-US" sz="2800" dirty="0" err="1"/>
              <a:t>veoma</a:t>
            </a:r>
            <a:r>
              <a:rPr lang="en-US" sz="2800" dirty="0"/>
              <a:t> </a:t>
            </a:r>
            <a:r>
              <a:rPr lang="en-US" sz="2800" dirty="0" err="1"/>
              <a:t>malo</a:t>
            </a:r>
            <a:r>
              <a:rPr lang="en-US" sz="2800" dirty="0"/>
              <a:t> </a:t>
            </a:r>
            <a:r>
              <a:rPr lang="en-US" sz="2800" dirty="0" err="1"/>
              <a:t>usled</a:t>
            </a:r>
            <a:r>
              <a:rPr lang="en-US" sz="2800" dirty="0"/>
              <a:t> </a:t>
            </a:r>
            <a:r>
              <a:rPr lang="en-US" sz="2800" dirty="0" err="1"/>
              <a:t>zaštite</a:t>
            </a:r>
            <a:r>
              <a:rPr lang="en-US" sz="2800" dirty="0"/>
              <a:t>, </a:t>
            </a:r>
            <a:r>
              <a:rPr lang="sr-Latn-CS" sz="2800" dirty="0"/>
              <a:t>te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/>
              <a:t>verovatno</a:t>
            </a:r>
            <a:r>
              <a:rPr lang="en-US" sz="2800" dirty="0"/>
              <a:t>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sr-Latn-CS" sz="2800" dirty="0"/>
              <a:t> </a:t>
            </a:r>
            <a:r>
              <a:rPr lang="en-US" sz="2800" dirty="0"/>
              <a:t>se </a:t>
            </a:r>
            <a:r>
              <a:rPr lang="en-US" sz="2800" dirty="0" err="1"/>
              <a:t>oni</a:t>
            </a:r>
            <a:r>
              <a:rPr lang="en-US" sz="2800" dirty="0"/>
              <a:t> </a:t>
            </a:r>
            <a:r>
              <a:rPr lang="en-US" sz="2800" dirty="0" err="1"/>
              <a:t>efikasno</a:t>
            </a:r>
            <a:r>
              <a:rPr lang="en-US" sz="2800" dirty="0"/>
              <a:t> </a:t>
            </a:r>
            <a:r>
              <a:rPr lang="en-US" sz="2800" dirty="0" err="1"/>
              <a:t>organizovati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stiče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err="1"/>
              <a:t>radno</a:t>
            </a:r>
            <a:r>
              <a:rPr lang="en-US" sz="1800" dirty="0"/>
              <a:t> </a:t>
            </a:r>
            <a:r>
              <a:rPr lang="en-US" sz="1800" dirty="0" err="1"/>
              <a:t>intenzivne</a:t>
            </a:r>
            <a:endParaRPr lang="sr-Latn-CS" sz="1800" dirty="0"/>
          </a:p>
          <a:p>
            <a:pPr>
              <a:defRPr/>
            </a:pPr>
            <a:r>
              <a:rPr lang="en-US" sz="1800" dirty="0" err="1"/>
              <a:t>visoko</a:t>
            </a:r>
            <a:r>
              <a:rPr lang="en-US" sz="1800" dirty="0"/>
              <a:t> </a:t>
            </a:r>
            <a:r>
              <a:rPr lang="en-US" sz="1800" dirty="0" err="1"/>
              <a:t>organizovane</a:t>
            </a:r>
            <a:r>
              <a:rPr lang="en-US" sz="1800" dirty="0"/>
              <a:t> (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je </a:t>
            </a:r>
            <a:r>
              <a:rPr lang="en-US" sz="1800" dirty="0" err="1"/>
              <a:t>automobilska</a:t>
            </a:r>
            <a:r>
              <a:rPr lang="en-US" sz="1800" dirty="0"/>
              <a:t> </a:t>
            </a:r>
            <a:r>
              <a:rPr lang="en-US" sz="1800" dirty="0" err="1"/>
              <a:t>industrija</a:t>
            </a:r>
            <a:r>
              <a:rPr lang="en-US" sz="1800" dirty="0"/>
              <a:t>)</a:t>
            </a:r>
            <a:endParaRPr lang="sr-Latn-CS" sz="1800" dirty="0"/>
          </a:p>
          <a:p>
            <a:pPr>
              <a:defRPr/>
            </a:pPr>
            <a:r>
              <a:rPr lang="vi-VN" sz="1800" dirty="0"/>
              <a:t>industrije koje proizvode</a:t>
            </a:r>
            <a:r>
              <a:rPr lang="sr-Latn-CS" sz="1800" dirty="0"/>
              <a:t> </a:t>
            </a:r>
            <a:r>
              <a:rPr lang="en-US" sz="1800" dirty="0" err="1"/>
              <a:t>artikle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potrošače</a:t>
            </a:r>
            <a:endParaRPr lang="en-US" sz="1800" dirty="0"/>
          </a:p>
          <a:p>
            <a:pPr>
              <a:defRPr/>
            </a:pP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zaštite</a:t>
            </a:r>
            <a:r>
              <a:rPr lang="en-US" sz="1800" dirty="0"/>
              <a:t> </a:t>
            </a:r>
            <a:r>
              <a:rPr lang="en-US" sz="1800" dirty="0" err="1"/>
              <a:t>imaju</a:t>
            </a:r>
            <a:r>
              <a:rPr lang="en-US" sz="1800" dirty="0"/>
              <a:t> </a:t>
            </a:r>
            <a:r>
              <a:rPr lang="en-US" sz="1800" dirty="0" err="1"/>
              <a:t>geografski</a:t>
            </a:r>
            <a:r>
              <a:rPr lang="en-US" sz="1800" dirty="0"/>
              <a:t> </a:t>
            </a:r>
            <a:r>
              <a:rPr lang="en-US" sz="1800" dirty="0" err="1"/>
              <a:t>decentralizovane</a:t>
            </a:r>
            <a:r>
              <a:rPr lang="en-US" sz="1800" dirty="0"/>
              <a:t> </a:t>
            </a:r>
            <a:r>
              <a:rPr lang="en-US" sz="1800" dirty="0" err="1"/>
              <a:t>nego</a:t>
            </a:r>
            <a:r>
              <a:rPr lang="en-US" sz="1800" dirty="0"/>
              <a:t> </a:t>
            </a:r>
            <a:r>
              <a:rPr lang="sr-Latn-CS" sz="1800" dirty="0"/>
              <a:t>regionalne </a:t>
            </a:r>
            <a:r>
              <a:rPr lang="en-US" sz="1800" dirty="0" err="1"/>
              <a:t>industrije</a:t>
            </a:r>
            <a:endParaRPr lang="sr-Latn-CS" sz="1800" dirty="0"/>
          </a:p>
          <a:p>
            <a:pPr>
              <a:defRPr/>
            </a:pPr>
            <a:r>
              <a:rPr lang="en-US" sz="1800" i="1" dirty="0" err="1"/>
              <a:t>za</a:t>
            </a:r>
            <a:r>
              <a:rPr lang="en-US" sz="1800" i="1" dirty="0"/>
              <a:t> </a:t>
            </a:r>
            <a:r>
              <a:rPr lang="en-US" sz="1800" i="1" dirty="0" err="1"/>
              <a:t>jednu</a:t>
            </a:r>
            <a:r>
              <a:rPr lang="en-US" sz="1800" i="1" dirty="0"/>
              <a:t> </a:t>
            </a:r>
            <a:r>
              <a:rPr lang="en-US" sz="1800" i="1" dirty="0" err="1"/>
              <a:t>industriju</a:t>
            </a:r>
            <a:r>
              <a:rPr lang="en-US" sz="1800" i="1" dirty="0"/>
              <a:t> je </a:t>
            </a:r>
            <a:r>
              <a:rPr lang="en-US" sz="1800" i="1" dirty="0" err="1"/>
              <a:t>verovatnije</a:t>
            </a:r>
            <a:r>
              <a:rPr lang="en-US" sz="1800" i="1" dirty="0"/>
              <a:t> </a:t>
            </a:r>
            <a:r>
              <a:rPr lang="en-US" sz="1800" i="1" dirty="0" err="1"/>
              <a:t>da</a:t>
            </a:r>
            <a:r>
              <a:rPr lang="en-US" sz="1800" i="1" dirty="0"/>
              <a:t> </a:t>
            </a:r>
            <a:r>
              <a:rPr lang="en-US" sz="1800" i="1" dirty="0" err="1"/>
              <a:t>će</a:t>
            </a:r>
            <a:r>
              <a:rPr lang="en-US" sz="1800" i="1" dirty="0"/>
              <a:t> </a:t>
            </a:r>
            <a:r>
              <a:rPr lang="en-US" sz="1800" i="1" dirty="0" err="1"/>
              <a:t>biti</a:t>
            </a:r>
            <a:r>
              <a:rPr lang="en-US" sz="1800" i="1" dirty="0"/>
              <a:t> </a:t>
            </a:r>
            <a:r>
              <a:rPr lang="en-US" sz="1800" i="1" dirty="0" err="1"/>
              <a:t>zaštićena</a:t>
            </a:r>
            <a:r>
              <a:rPr lang="en-US" sz="1800" i="1" dirty="0"/>
              <a:t> </a:t>
            </a:r>
            <a:r>
              <a:rPr lang="en-US" sz="1800" i="1" dirty="0" err="1"/>
              <a:t>ukoliko</a:t>
            </a:r>
            <a:r>
              <a:rPr lang="sr-Latn-CS" sz="1800" i="1" dirty="0"/>
              <a:t> </a:t>
            </a:r>
            <a:r>
              <a:rPr lang="vi-VN" sz="1800" dirty="0"/>
              <a:t>je i u prošlosti bila zaštićena. </a:t>
            </a:r>
            <a:endParaRPr lang="sr-Latn-CS" sz="1800" dirty="0"/>
          </a:p>
          <a:p>
            <a:pPr>
              <a:defRPr/>
            </a:pPr>
            <a:r>
              <a:rPr lang="pl-PL" sz="1800" dirty="0"/>
              <a:t>Lakše </a:t>
            </a:r>
            <a:r>
              <a:rPr lang="en-US" sz="1800" dirty="0"/>
              <a:t>one </a:t>
            </a:r>
            <a:r>
              <a:rPr lang="en-US" sz="1800" dirty="0" err="1"/>
              <a:t>industrije</a:t>
            </a:r>
            <a:r>
              <a:rPr lang="en-US" sz="1800" dirty="0"/>
              <a:t> </a:t>
            </a:r>
            <a:r>
              <a:rPr lang="en-US" sz="1800" dirty="0" err="1"/>
              <a:t>kojima</a:t>
            </a:r>
            <a:r>
              <a:rPr lang="en-US" sz="1800" dirty="0"/>
              <a:t> </a:t>
            </a:r>
            <a:r>
              <a:rPr lang="en-US" sz="1800" dirty="0" err="1"/>
              <a:t>konkurišu</a:t>
            </a:r>
            <a:r>
              <a:rPr lang="en-US" sz="1800" dirty="0"/>
              <a:t> </a:t>
            </a:r>
            <a:r>
              <a:rPr lang="en-US" sz="1800" dirty="0" err="1"/>
              <a:t>proizvodi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zemalja</a:t>
            </a:r>
            <a:r>
              <a:rPr lang="en-US" sz="1800" dirty="0"/>
              <a:t> u </a:t>
            </a:r>
            <a:r>
              <a:rPr lang="en-US" sz="1800" dirty="0" err="1"/>
              <a:t>razvoju</a:t>
            </a:r>
            <a:endParaRPr lang="en-US" sz="1800" dirty="0"/>
          </a:p>
          <a:p>
            <a:pPr>
              <a:defRPr/>
            </a:pPr>
            <a:r>
              <a:rPr lang="vi-VN" sz="1800" dirty="0"/>
              <a:t>Industrija koja danas uživa najveću zaštitu u</a:t>
            </a:r>
            <a:r>
              <a:rPr lang="sr-Latn-CS" sz="1800" dirty="0"/>
              <a:t> </a:t>
            </a:r>
            <a:r>
              <a:rPr lang="en-US" sz="1800" dirty="0" err="1"/>
              <a:t>Sjedinjenim</a:t>
            </a:r>
            <a:r>
              <a:rPr lang="en-US" sz="1800" dirty="0"/>
              <a:t> </a:t>
            </a:r>
            <a:r>
              <a:rPr lang="en-US" sz="1800" dirty="0" err="1"/>
              <a:t>Državama</a:t>
            </a:r>
            <a:r>
              <a:rPr lang="en-US" sz="1800" dirty="0"/>
              <a:t> </a:t>
            </a:r>
            <a:r>
              <a:rPr lang="en-US" sz="1800" dirty="0" err="1"/>
              <a:t>jeste</a:t>
            </a:r>
            <a:r>
              <a:rPr lang="en-US" sz="1800" dirty="0"/>
              <a:t> </a:t>
            </a:r>
            <a:r>
              <a:rPr lang="en-US" sz="1800" dirty="0" err="1"/>
              <a:t>industrija</a:t>
            </a:r>
            <a:r>
              <a:rPr lang="en-US" sz="1800" dirty="0"/>
              <a:t> </a:t>
            </a:r>
            <a:r>
              <a:rPr lang="en-US" sz="1800" dirty="0" err="1"/>
              <a:t>tekstila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odeće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1488" y="-239713"/>
            <a:ext cx="10086976" cy="73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2175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2227" name="Straight Arrow Connector 3"/>
          <p:cNvCxnSpPr>
            <a:cxnSpLocks noChangeShapeType="1"/>
          </p:cNvCxnSpPr>
          <p:nvPr/>
        </p:nvCxnSpPr>
        <p:spPr bwMode="auto">
          <a:xfrm>
            <a:off x="4724400" y="1066800"/>
            <a:ext cx="381000" cy="304800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52228" name="Straight Arrow Connector 5"/>
          <p:cNvCxnSpPr>
            <a:cxnSpLocks noChangeShapeType="1"/>
          </p:cNvCxnSpPr>
          <p:nvPr/>
        </p:nvCxnSpPr>
        <p:spPr bwMode="auto">
          <a:xfrm>
            <a:off x="5867400" y="1066800"/>
            <a:ext cx="381000" cy="304800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52229" name="Straight Arrow Connector 6"/>
          <p:cNvCxnSpPr>
            <a:cxnSpLocks noChangeShapeType="1"/>
          </p:cNvCxnSpPr>
          <p:nvPr/>
        </p:nvCxnSpPr>
        <p:spPr bwMode="auto">
          <a:xfrm>
            <a:off x="8382000" y="1066800"/>
            <a:ext cx="381000" cy="304800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52230" name="Oval 7"/>
          <p:cNvSpPr>
            <a:spLocks noChangeArrowheads="1"/>
          </p:cNvSpPr>
          <p:nvPr/>
        </p:nvSpPr>
        <p:spPr bwMode="auto">
          <a:xfrm>
            <a:off x="4724400" y="2482850"/>
            <a:ext cx="838200" cy="4572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Oval 10"/>
          <p:cNvSpPr>
            <a:spLocks noChangeArrowheads="1"/>
          </p:cNvSpPr>
          <p:nvPr/>
        </p:nvSpPr>
        <p:spPr bwMode="auto">
          <a:xfrm>
            <a:off x="4724400" y="3429000"/>
            <a:ext cx="838200" cy="4572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5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37083" t="32593" r="22917" b="24445"/>
          <a:stretch>
            <a:fillRect/>
          </a:stretch>
        </p:blipFill>
        <p:spPr bwMode="auto">
          <a:xfrm>
            <a:off x="838200" y="13716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77200" cy="1431925"/>
          </a:xfrm>
        </p:spPr>
        <p:txBody>
          <a:bodyPr/>
          <a:lstStyle/>
          <a:p>
            <a:pPr eaLnBrk="1" hangingPunct="1"/>
            <a:r>
              <a:rPr lang="en-US" sz="4000">
                <a:effectLst/>
              </a:rPr>
              <a:t>Teorij</a:t>
            </a:r>
            <a:r>
              <a:rPr lang="sr-Latn-CS" sz="4000">
                <a:effectLst/>
              </a:rPr>
              <a:t>a </a:t>
            </a:r>
            <a:r>
              <a:rPr lang="en-US" sz="4000">
                <a:effectLst/>
              </a:rPr>
              <a:t>igara</a:t>
            </a:r>
            <a:r>
              <a:rPr lang="sr-Latn-CS" sz="4000">
                <a:effectLst/>
              </a:rPr>
              <a:t>, s</a:t>
            </a:r>
            <a:r>
              <a:rPr lang="en-US" sz="4000">
                <a:effectLst/>
              </a:rPr>
              <a:t>trateška trgovina i industrijske politike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ffectLst/>
              </a:rPr>
              <a:t>Strateška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trgovinska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politika</a:t>
            </a: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en-US" dirty="0" err="1">
                <a:effectLst/>
              </a:rPr>
              <a:t>slično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argumentima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prilog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mladih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industrija</a:t>
            </a:r>
            <a:r>
              <a:rPr lang="en-US" dirty="0">
                <a:effectLst/>
              </a:rPr>
              <a:t> </a:t>
            </a:r>
            <a:endParaRPr lang="sr-Latn-CS" dirty="0">
              <a:effectLst/>
            </a:endParaRPr>
          </a:p>
          <a:p>
            <a:pPr eaLnBrk="1" hangingPunct="1">
              <a:defRPr/>
            </a:pPr>
            <a:r>
              <a:rPr lang="sr-Latn-CS" dirty="0">
                <a:effectLst/>
              </a:rPr>
              <a:t>Prave je </a:t>
            </a:r>
            <a:r>
              <a:rPr lang="en-US" dirty="0" err="1">
                <a:effectLst/>
              </a:rPr>
              <a:t>industrijske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zemlje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kako</a:t>
            </a:r>
            <a:r>
              <a:rPr lang="en-US" dirty="0">
                <a:effectLst/>
              </a:rPr>
              <a:t> bi </a:t>
            </a:r>
            <a:r>
              <a:rPr lang="en-US" dirty="0" err="1">
                <a:effectLst/>
              </a:rPr>
              <a:t>stekle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komparativnu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prednost</a:t>
            </a:r>
            <a:r>
              <a:rPr lang="sr-Latn-CS" dirty="0">
                <a:effectLst/>
              </a:rPr>
              <a:t> </a:t>
            </a:r>
            <a:r>
              <a:rPr lang="en-US" dirty="0" err="1">
                <a:effectLst/>
              </a:rPr>
              <a:t>ključnim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industrijama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visoke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tehnologije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/>
              </a:rPr>
              <a:t>Primeri strateške trgovine i </a:t>
            </a:r>
            <a:r>
              <a:rPr lang="en-US" b="0">
                <a:effectLst/>
              </a:rPr>
              <a:t>industrijske politike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2800">
                <a:effectLst/>
              </a:rPr>
              <a:t>Japan 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>
                <a:effectLst/>
              </a:rPr>
              <a:t>industrij</a:t>
            </a:r>
            <a:r>
              <a:rPr lang="sr-Latn-CS" sz="2400">
                <a:effectLst/>
              </a:rPr>
              <a:t>a</a:t>
            </a:r>
            <a:r>
              <a:rPr lang="en-US" sz="2400">
                <a:effectLst/>
              </a:rPr>
              <a:t> čelika</a:t>
            </a:r>
            <a:r>
              <a:rPr lang="sr-Latn-CS" sz="2400">
                <a:effectLst/>
              </a:rPr>
              <a:t> </a:t>
            </a:r>
            <a:r>
              <a:rPr lang="en-US" sz="2400">
                <a:effectLst/>
              </a:rPr>
              <a:t>tokom 1950-tih, </a:t>
            </a:r>
            <a:endParaRPr lang="sr-Latn-CS" sz="240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>
                <a:effectLst/>
              </a:rPr>
              <a:t>poluprovodnika tokom 1970-tih i 1980-tih </a:t>
            </a:r>
            <a:endParaRPr lang="sr-Latn-CS" sz="240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i="1">
                <a:effectLst/>
              </a:rPr>
              <a:t>Concorde </a:t>
            </a:r>
            <a:r>
              <a:rPr lang="en-US" sz="2800">
                <a:effectLst/>
              </a:rPr>
              <a:t>(supersonični putnički avion) tokom 1970-tih</a:t>
            </a:r>
            <a:endParaRPr lang="sr-Latn-CS" sz="280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i="1">
                <a:effectLst/>
              </a:rPr>
              <a:t>Airbus </a:t>
            </a:r>
            <a:r>
              <a:rPr lang="en-US" sz="2800">
                <a:effectLst/>
              </a:rPr>
              <a:t>od 1970-tih u</a:t>
            </a:r>
            <a:r>
              <a:rPr lang="sr-Latn-CS" sz="2800">
                <a:effectLst/>
              </a:rPr>
              <a:t> </a:t>
            </a:r>
            <a:r>
              <a:rPr lang="en-US" sz="2800">
                <a:effectLst/>
              </a:rPr>
              <a:t>Evropi. </a:t>
            </a:r>
            <a:endParaRPr lang="sr-Latn-CS" sz="280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r-Latn-CS" sz="280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effectLst/>
              </a:rPr>
              <a:t>Poluprovodnici u Japanu obično se daju kao udžbenički primer uspešne trgovinske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effectLst/>
              </a:rPr>
              <a:t>i industrijske politike.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U Evropi, </a:t>
            </a:r>
            <a:r>
              <a:rPr lang="en-US" i="1">
                <a:effectLst/>
              </a:rPr>
              <a:t>Concorde </a:t>
            </a:r>
            <a:r>
              <a:rPr lang="en-US">
                <a:effectLst/>
              </a:rPr>
              <a:t>je bio tehnološki podvig, ali je predstavljao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ekonomsku katastrofu, </a:t>
            </a:r>
            <a:endParaRPr lang="sr-Latn-CS">
              <a:effectLst/>
            </a:endParaRPr>
          </a:p>
          <a:p>
            <a:pPr eaLnBrk="1" hangingPunct="1">
              <a:defRPr/>
            </a:pPr>
            <a:r>
              <a:rPr lang="en-US">
                <a:effectLst/>
              </a:rPr>
              <a:t>a industrija </a:t>
            </a:r>
            <a:r>
              <a:rPr lang="en-US" i="1">
                <a:effectLst/>
              </a:rPr>
              <a:t>Airbus </a:t>
            </a:r>
            <a:r>
              <a:rPr lang="en-US">
                <a:effectLst/>
              </a:rPr>
              <a:t>ne bi preživela bez stalnih, veoma značajnih</a:t>
            </a:r>
            <a:r>
              <a:rPr lang="sr-Latn-CS">
                <a:effectLst/>
              </a:rPr>
              <a:t> </a:t>
            </a:r>
            <a:r>
              <a:rPr lang="en-US">
                <a:effectLst/>
              </a:rPr>
              <a:t>subvencija države.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1800" b="0" i="1">
                <a:effectLst/>
              </a:rPr>
              <a:t>Ako </a:t>
            </a:r>
            <a:r>
              <a:rPr lang="en-US" sz="1800" b="0" i="1">
                <a:effectLst/>
              </a:rPr>
              <a:t>Boeing</a:t>
            </a:r>
            <a:r>
              <a:rPr lang="en-US" sz="1800" b="0">
                <a:effectLst/>
              </a:rPr>
              <a:t>, prvi stupi na tržište</a:t>
            </a:r>
            <a:r>
              <a:rPr lang="sr-Latn-CS" sz="1800" b="0">
                <a:effectLst/>
              </a:rPr>
              <a:t>, ostvariće </a:t>
            </a:r>
            <a:r>
              <a:rPr lang="en-US" sz="1800" b="0">
                <a:effectLst/>
              </a:rPr>
              <a:t>profit od</a:t>
            </a:r>
            <a:r>
              <a:rPr lang="sr-Latn-CS" sz="1800" b="0">
                <a:effectLst/>
              </a:rPr>
              <a:t> </a:t>
            </a:r>
            <a:r>
              <a:rPr lang="en-US" sz="1800" b="0">
                <a:effectLst/>
              </a:rPr>
              <a:t>100 miliona dolara. </a:t>
            </a:r>
            <a:r>
              <a:rPr lang="en-US" sz="1800" b="0" i="1">
                <a:effectLst/>
              </a:rPr>
              <a:t>Airbus </a:t>
            </a:r>
            <a:r>
              <a:rPr lang="en-US" sz="1800" b="0">
                <a:effectLst/>
              </a:rPr>
              <a:t>je sada trajno isključen sa tržišta jer ne bi mogao da ostvari</a:t>
            </a:r>
            <a:br>
              <a:rPr lang="en-US" sz="1800" b="0">
                <a:effectLst/>
              </a:rPr>
            </a:br>
            <a:r>
              <a:rPr lang="en-US" sz="1800" b="0">
                <a:effectLst/>
              </a:rPr>
              <a:t>profit.</a:t>
            </a:r>
            <a:br>
              <a:rPr lang="en-US" sz="1800" b="0">
                <a:effectLst/>
              </a:rPr>
            </a:br>
            <a:endParaRPr lang="en-US" sz="1800" b="0">
              <a:effectLst/>
            </a:endParaRPr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57200" y="1752600"/>
            <a:ext cx="9753600" cy="4221163"/>
          </a:xfrm>
          <a:noFill/>
        </p:spPr>
      </p:pic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7391400" y="4038600"/>
            <a:ext cx="1752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1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27233</TotalTime>
  <Words>3622</Words>
  <Application>Microsoft Office PowerPoint</Application>
  <PresentationFormat>On-screen Show (4:3)</PresentationFormat>
  <Paragraphs>602</Paragraphs>
  <Slides>104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1" baseType="lpstr">
      <vt:lpstr>Arial</vt:lpstr>
      <vt:lpstr>Arial Unicode MS</vt:lpstr>
      <vt:lpstr>Calibri</vt:lpstr>
      <vt:lpstr>Tahoma</vt:lpstr>
      <vt:lpstr>Verdana</vt:lpstr>
      <vt:lpstr>Wingdings</vt:lpstr>
      <vt:lpstr>Shimmer</vt:lpstr>
      <vt:lpstr>Poglavlje 8:Ograničenja u razmeni : carine  • uticaj carine na potrošače i proizvođače  • troškovi i koristi od carina u maloj i velikoj zemlji  • optimalna carina i odmazda  • značenje i važnost strukture carina  </vt:lpstr>
      <vt:lpstr>Uticaj carine na opštu ravnotežu u maloj zemlji</vt:lpstr>
      <vt:lpstr>PowerPoint Presentation</vt:lpstr>
      <vt:lpstr>Ovo važi ako vlada koristi carinske prihode da bi subvencionisala javnu potrošnju </vt:lpstr>
      <vt:lpstr>Stolper Samjuelson</vt:lpstr>
      <vt:lpstr>U Švajcarskoj uvode carine na R-intenzivnu robu dobija ... rad</vt:lpstr>
      <vt:lpstr>  </vt:lpstr>
      <vt:lpstr>Ekonomisti analiziraju</vt:lpstr>
      <vt:lpstr>Šta nam kaže Stolper Samuelsonova teorema?</vt:lpstr>
      <vt:lpstr>PowerPoint Presentation</vt:lpstr>
      <vt:lpstr>Kineski čelik je preplavio svet</vt:lpstr>
      <vt:lpstr>PowerPoint Presentation</vt:lpstr>
      <vt:lpstr>Kina - 46.3% EU – 14-16% SAD -260%</vt:lpstr>
      <vt:lpstr>slobodna trgovina maksimizira autput u celom svetu i korisna je za sve zemlje.  Zašto onda SVE zemlje uvode carine? </vt:lpstr>
      <vt:lpstr>Ko sigurno dobija kad se uvedu carine </vt:lpstr>
      <vt:lpstr>carina vrši 2 vrste preraspodele dohotka </vt:lpstr>
      <vt:lpstr>Deljenjem gubitka potrošačevog viška sa brojem radnih mesta koja su sačuvana</vt:lpstr>
      <vt:lpstr>PowerPoint Presentation</vt:lpstr>
      <vt:lpstr>troškovi očuvanja svakog radnog mesta u proizvodnji gumene obuće - 122.000$  (208 miliona dolara podeljeno sa 1.705 sačuvanih radnih mesta) – a proizvođačev dobitak – 55000 usd </vt:lpstr>
      <vt:lpstr>PowerPoint Presentation</vt:lpstr>
      <vt:lpstr>PowerPoint Presentation</vt:lpstr>
      <vt:lpstr>PowerPoint Presentation</vt:lpstr>
      <vt:lpstr>Zašto ljudi u to ne veruju</vt:lpstr>
      <vt:lpstr>Danas je SS teorema veoma u trendu </vt:lpstr>
      <vt:lpstr>Stolper–Semjuelsonova teorema</vt:lpstr>
      <vt:lpstr>Rodrik – protiv Je li Krugman  za protekcionizam?</vt:lpstr>
      <vt:lpstr>Trouble With Trade Paul Krugman DEC. 28, 2007  </vt:lpstr>
      <vt:lpstr>Takva razmena smanjuje nadnice u SAD</vt:lpstr>
      <vt:lpstr>Outsourcing </vt:lpstr>
      <vt:lpstr>PowerPoint Presentation</vt:lpstr>
      <vt:lpstr>PowerPoint Presentation</vt:lpstr>
      <vt:lpstr>      Winston Churchill   The best argument against democracy is a five-minute conversation with the average voter  . </vt:lpstr>
      <vt:lpstr>Šta ekonomija kaže?</vt:lpstr>
      <vt:lpstr>PowerPoint Presentation</vt:lpstr>
      <vt:lpstr>PowerPoint Presentation</vt:lpstr>
      <vt:lpstr>nacionalni dohodak je smanjen usled carine</vt:lpstr>
      <vt:lpstr>A smanjen je zato što---</vt:lpstr>
      <vt:lpstr>Zemlja gubi, ali -</vt:lpstr>
      <vt:lpstr>PowerPoint Presentation</vt:lpstr>
      <vt:lpstr>PowerPoint Presentation</vt:lpstr>
      <vt:lpstr>Primer – kakao iz Gane, 1960, novozelandska jagnjetina </vt:lpstr>
      <vt:lpstr>PowerPoint Presentation</vt:lpstr>
      <vt:lpstr>Carina u maloj zemlji</vt:lpstr>
      <vt:lpstr>Razmena smanjuje siromaštvo i nejednakost</vt:lpstr>
      <vt:lpstr>PowerPoint Presentation</vt:lpstr>
      <vt:lpstr>Poglavlje 9 Necarinske barijere i novi protekcionizam </vt:lpstr>
      <vt:lpstr>Troškovi i koristi od carine </vt:lpstr>
      <vt:lpstr>Zašto raste domaća cena kada se plaća carina?</vt:lpstr>
      <vt:lpstr>PowerPoint Presentation</vt:lpstr>
      <vt:lpstr>Kvota</vt:lpstr>
      <vt:lpstr>Zašto kvota kad može carina</vt:lpstr>
      <vt:lpstr>PowerPoint Presentation</vt:lpstr>
      <vt:lpstr>PowerPoint Presentation</vt:lpstr>
      <vt:lpstr>PowerPoint Presentation</vt:lpstr>
      <vt:lpstr>Ko prisvaja rentu?</vt:lpstr>
      <vt:lpstr>PowerPoint Presentation</vt:lpstr>
      <vt:lpstr>PowerPoint Presentation</vt:lpstr>
      <vt:lpstr>Carinifikacija - Tarification</vt:lpstr>
      <vt:lpstr>PowerPoint Presentation</vt:lpstr>
      <vt:lpstr> </vt:lpstr>
      <vt:lpstr>Važne razlike između carine i kvote vide se kada poraste tražnja</vt:lpstr>
      <vt:lpstr>PowerPoint Presentation</vt:lpstr>
      <vt:lpstr>Razlika izmedju carine i kvote</vt:lpstr>
      <vt:lpstr>Druga važna razlika - korupcija</vt:lpstr>
      <vt:lpstr>Zašto proizvođači više vole kvote?</vt:lpstr>
      <vt:lpstr>uvozna kvota je manje „vidljiva”</vt:lpstr>
      <vt:lpstr>Ostale mere  VER – dobrovoljno ograničenje izvoza</vt:lpstr>
      <vt:lpstr>Urugvajska runda – VER zabranjen od 1999.</vt:lpstr>
      <vt:lpstr>VER nije efikasan kao carine</vt:lpstr>
      <vt:lpstr>karteli   </vt:lpstr>
      <vt:lpstr>damping</vt:lpstr>
      <vt:lpstr>Damping tužba na srpski način</vt:lpstr>
      <vt:lpstr>Ko je vršio damping?</vt:lpstr>
      <vt:lpstr>PowerPoint Presentation</vt:lpstr>
      <vt:lpstr>subvencije</vt:lpstr>
      <vt:lpstr>PowerPoint Presentation</vt:lpstr>
      <vt:lpstr>PowerPoint Presentation</vt:lpstr>
      <vt:lpstr>PowerPoint Presentation</vt:lpstr>
      <vt:lpstr>Primaoci subvencija </vt:lpstr>
      <vt:lpstr>Srbija – 100 evra po hektaru</vt:lpstr>
      <vt:lpstr>Ko je protiv subvencija?</vt:lpstr>
      <vt:lpstr>PowerPoint Presentation</vt:lpstr>
      <vt:lpstr>Subvencije na izvoz</vt:lpstr>
      <vt:lpstr>PowerPoint Presentation</vt:lpstr>
      <vt:lpstr>Necarinske barijere u razvijenim zemljam </vt:lpstr>
      <vt:lpstr>Politička ekonomija protekcionizma </vt:lpstr>
      <vt:lpstr>Pogrešni argumenti</vt:lpstr>
      <vt:lpstr>Sporni argumenti</vt:lpstr>
      <vt:lpstr>Uslovno dobri arugmenti Argument mlade industrije </vt:lpstr>
      <vt:lpstr> Ko stiče zaštitu?</vt:lpstr>
      <vt:lpstr>Ko stiče zaštitu?</vt:lpstr>
      <vt:lpstr>PowerPoint Presentation</vt:lpstr>
      <vt:lpstr>PowerPoint Presentation</vt:lpstr>
      <vt:lpstr>PowerPoint Presentation</vt:lpstr>
      <vt:lpstr>PowerPoint Presentation</vt:lpstr>
      <vt:lpstr>Teorija igara, strateška trgovina i industrijske politike</vt:lpstr>
      <vt:lpstr>Primeri strateške trgovine i industrijske politike</vt:lpstr>
      <vt:lpstr>PowerPoint Presentation</vt:lpstr>
      <vt:lpstr>Ako Boeing, prvi stupi na tržište, ostvariće profit od 100 miliona dolara. Airbus je sada trajno isključen sa tržišta jer ne bi mogao da ostvari profit. </vt:lpstr>
      <vt:lpstr>PowerPoint Presentation</vt:lpstr>
      <vt:lpstr>Opšti sporazum o carinama i trgovini (GATT) </vt:lpstr>
      <vt:lpstr>Koji su to nerešeni problemi međunarodne trgovine sa kojima se svet danas suočava? </vt:lpstr>
      <vt:lpstr>PowerPoint Presentation</vt:lpstr>
      <vt:lpstr>S ovim je povezano i pitanje da li regionalni sporazumi unapređuju ili unazađuju slobodnu međunarodnu trgovinu.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Danica Popovic</cp:lastModifiedBy>
  <cp:revision>903</cp:revision>
  <dcterms:created xsi:type="dcterms:W3CDTF">2009-02-26T06:52:54Z</dcterms:created>
  <dcterms:modified xsi:type="dcterms:W3CDTF">2019-05-10T17:20:01Z</dcterms:modified>
</cp:coreProperties>
</file>