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9"/>
  </p:notesMasterIdLst>
  <p:sldIdLst>
    <p:sldId id="264" r:id="rId2"/>
    <p:sldId id="592" r:id="rId3"/>
    <p:sldId id="595" r:id="rId4"/>
    <p:sldId id="596" r:id="rId5"/>
    <p:sldId id="591" r:id="rId6"/>
    <p:sldId id="594" r:id="rId7"/>
    <p:sldId id="535" r:id="rId8"/>
    <p:sldId id="593" r:id="rId9"/>
    <p:sldId id="349" r:id="rId10"/>
    <p:sldId id="350" r:id="rId11"/>
    <p:sldId id="266" r:id="rId12"/>
    <p:sldId id="267" r:id="rId13"/>
    <p:sldId id="597" r:id="rId14"/>
    <p:sldId id="268" r:id="rId15"/>
    <p:sldId id="352" r:id="rId16"/>
    <p:sldId id="269" r:id="rId17"/>
    <p:sldId id="270" r:id="rId18"/>
    <p:sldId id="272" r:id="rId19"/>
    <p:sldId id="273" r:id="rId20"/>
    <p:sldId id="274" r:id="rId21"/>
    <p:sldId id="275" r:id="rId22"/>
    <p:sldId id="353" r:id="rId23"/>
    <p:sldId id="276" r:id="rId24"/>
    <p:sldId id="285" r:id="rId25"/>
    <p:sldId id="277" r:id="rId26"/>
    <p:sldId id="289" r:id="rId27"/>
    <p:sldId id="278" r:id="rId28"/>
    <p:sldId id="279" r:id="rId29"/>
    <p:sldId id="280" r:id="rId30"/>
    <p:sldId id="521" r:id="rId31"/>
    <p:sldId id="290" r:id="rId32"/>
    <p:sldId id="291" r:id="rId33"/>
    <p:sldId id="294" r:id="rId34"/>
    <p:sldId id="292" r:id="rId35"/>
    <p:sldId id="293" r:id="rId36"/>
    <p:sldId id="296" r:id="rId37"/>
    <p:sldId id="297" r:id="rId38"/>
    <p:sldId id="299" r:id="rId39"/>
    <p:sldId id="300" r:id="rId40"/>
    <p:sldId id="301" r:id="rId41"/>
    <p:sldId id="302" r:id="rId42"/>
    <p:sldId id="523" r:id="rId43"/>
    <p:sldId id="537" r:id="rId44"/>
    <p:sldId id="538" r:id="rId45"/>
    <p:sldId id="303" r:id="rId46"/>
    <p:sldId id="304" r:id="rId47"/>
    <p:sldId id="305" r:id="rId48"/>
    <p:sldId id="306" r:id="rId49"/>
    <p:sldId id="281" r:id="rId50"/>
    <p:sldId id="307" r:id="rId51"/>
    <p:sldId id="308" r:id="rId52"/>
    <p:sldId id="309" r:id="rId53"/>
    <p:sldId id="282" r:id="rId54"/>
    <p:sldId id="539" r:id="rId55"/>
    <p:sldId id="540" r:id="rId56"/>
    <p:sldId id="541" r:id="rId57"/>
    <p:sldId id="542" r:id="rId58"/>
    <p:sldId id="543" r:id="rId59"/>
    <p:sldId id="544" r:id="rId60"/>
    <p:sldId id="545" r:id="rId61"/>
    <p:sldId id="546" r:id="rId62"/>
    <p:sldId id="547" r:id="rId63"/>
    <p:sldId id="548" r:id="rId64"/>
    <p:sldId id="549" r:id="rId65"/>
    <p:sldId id="550" r:id="rId66"/>
    <p:sldId id="551" r:id="rId67"/>
    <p:sldId id="552" r:id="rId68"/>
    <p:sldId id="553" r:id="rId69"/>
    <p:sldId id="588" r:id="rId70"/>
    <p:sldId id="554" r:id="rId71"/>
    <p:sldId id="555" r:id="rId72"/>
    <p:sldId id="556" r:id="rId73"/>
    <p:sldId id="557" r:id="rId74"/>
    <p:sldId id="558" r:id="rId75"/>
    <p:sldId id="560" r:id="rId76"/>
    <p:sldId id="600" r:id="rId77"/>
    <p:sldId id="601" r:id="rId78"/>
    <p:sldId id="613" r:id="rId79"/>
    <p:sldId id="614" r:id="rId80"/>
    <p:sldId id="562" r:id="rId81"/>
    <p:sldId id="563" r:id="rId82"/>
    <p:sldId id="564" r:id="rId83"/>
    <p:sldId id="565" r:id="rId84"/>
    <p:sldId id="566" r:id="rId85"/>
    <p:sldId id="602" r:id="rId86"/>
    <p:sldId id="603" r:id="rId87"/>
    <p:sldId id="604" r:id="rId88"/>
    <p:sldId id="605" r:id="rId89"/>
    <p:sldId id="606" r:id="rId90"/>
    <p:sldId id="607" r:id="rId91"/>
    <p:sldId id="608" r:id="rId92"/>
    <p:sldId id="609" r:id="rId93"/>
    <p:sldId id="611" r:id="rId94"/>
    <p:sldId id="567" r:id="rId95"/>
    <p:sldId id="612" r:id="rId96"/>
    <p:sldId id="568" r:id="rId97"/>
    <p:sldId id="569" r:id="rId98"/>
    <p:sldId id="570" r:id="rId99"/>
    <p:sldId id="571" r:id="rId100"/>
    <p:sldId id="572" r:id="rId101"/>
    <p:sldId id="573" r:id="rId102"/>
    <p:sldId id="574" r:id="rId103"/>
    <p:sldId id="575" r:id="rId104"/>
    <p:sldId id="576" r:id="rId105"/>
    <p:sldId id="577" r:id="rId106"/>
    <p:sldId id="578" r:id="rId107"/>
    <p:sldId id="579" r:id="rId10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6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FF3C2-C889-4B9F-818B-AADCCBC78CC8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DE915-7B3D-41C4-9431-93764338C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7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9D637E2-57C7-41F7-8966-FD261091A2E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653A1C4-B18E-4CFC-ADF6-95893CABA4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B171D4CF-0298-482F-970F-A863A281CB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3E159488-16D7-4F48-B0FD-AF863345A19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A99C2E4-2D14-459B-84FE-EC801F75FDF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0A05BF5-AE3B-4BBE-BE83-1DD1428CA6A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091B17C-12A4-4577-83DC-62BCDC5CF2C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F6BBA058-A413-45A6-B265-9A1D58315E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439B98E2-FA25-4B48-B51C-F0440E59CDE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56C4497C-5657-4313-B9B8-AAC9DF1360A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D5BF5F52-7721-4F5B-B62E-337C41334A1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91E4FD65-F7B8-4E52-82F8-7FAE2183337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3019BBD3-BC34-48BA-A076-D069A20A6E1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86B4D39F-1FA9-471D-B56E-D05537A29F6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26908CFF-C31A-44DD-840B-8957B2E8262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9842D6D0-735A-43B8-B1CF-746BC057B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C6FB3B4B-F063-40CA-9FF9-256FF1A5C5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4C214-F2C8-4CBC-9E75-261743447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01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A8BB994-1423-4AFF-81A5-D643A26E0C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7617325-4708-41F7-85F0-F0A1C5B547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C9A903B7-43DA-40C3-9FF9-AC19A0F19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196AA-9402-4A4C-A1BA-1EE64C172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63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7D4EABB-3E50-4DC4-94BB-C19881219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1AE72EA-C0BF-4A92-A983-F43C9B167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190FAC4-68C9-4BB3-9BC3-CBF1BE627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F8937-646F-4582-B404-DAA1B6BE4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63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FB398E1-59E9-464D-8052-55C00822E9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2677CDD-C721-4DC7-B546-C48153FD47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C13C75AD-CC3F-41E8-BDEC-FCEC97B4E6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C9BF6-E974-4EA6-957B-94BB4AAA9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96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CD4AEBE6-4A48-42B3-97D5-98CD34276E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1B1BB3E-E6ED-44DB-A9F6-3C08CD9F0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B7EF501A-A424-495D-9DB5-A7F6733AFD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32175-0092-41A8-9975-21B8288AEC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2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F530F47-0538-4D31-BBF8-43FD179A05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E16057B-983E-4B15-B89F-6CAF4CE352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93045170-C7EA-4E45-A352-83EB74FA0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6140B-B359-4F21-BFAA-408E9747A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22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4C72C514-9C64-4EF8-94EA-43BCD2D02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9EF2BE7-2EDE-4FA0-89F5-F7B9F38BD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28BF06D7-E23C-4A73-BFA0-1422B8D90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3C4E6-2379-4CEA-BF29-067B73D33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80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39FFCACE-E7BD-4233-8003-198103214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EEF3672A-F2E8-409F-AE89-258BF310C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1A02DCAA-68B5-45D4-9969-45D4BC10C1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3610E-2BDC-49A9-B69B-639888F486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94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E724DA60-047D-45E2-BF2E-3958A38B64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5BB503C2-023D-42EF-B725-14E03C435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82513D4-5E14-497D-A054-4E8679897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12A4E-6013-4CC8-8D6B-DAB3500DF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92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A765B694-54EE-4E21-8E1F-C9A25AE39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8FC6F72-7AA2-414D-BC79-63F0BAA6D4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901F4B6-D10E-499E-9835-C043AE078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A5DD8-6AFC-4F47-8E5C-B84DF228F3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1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666477F-8C69-4483-8130-CFBEBA43C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5B6BC24-4425-4EEC-A83F-C28CE2BFA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FEB91D36-1EB1-4906-A38B-F59F44705E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24A6C-14FF-494B-8144-1C673DEFA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43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3BA05FC-1250-45FB-BFAA-7A5C2BA0BDDD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AFB7018B-88FD-470E-9730-CF8E6B8461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704FCC3E-319B-4852-B2C8-A8644C1990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C2750A95-8927-4FF8-8D44-29EDF1707BB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>
                <a:extLst>
                  <a:ext uri="{FF2B5EF4-FFF2-40B4-BE49-F238E27FC236}">
                    <a16:creationId xmlns:a16="http://schemas.microsoft.com/office/drawing/2014/main" id="{FCC69F0A-5C36-4D54-966D-5FEFFE7239C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813A8624-FAB7-489B-86A1-55B0B772D03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9A3C2FC8-4184-4150-8A39-A6739079D5A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>
                <a:extLst>
                  <a:ext uri="{FF2B5EF4-FFF2-40B4-BE49-F238E27FC236}">
                    <a16:creationId xmlns:a16="http://schemas.microsoft.com/office/drawing/2014/main" id="{595FD9C7-191A-4893-B933-4D04A7B5741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B8048912-4E1F-4895-B4C8-D2DE97B34E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C10B5239-835B-443A-9478-A2D22D51A8A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>
                <a:extLst>
                  <a:ext uri="{FF2B5EF4-FFF2-40B4-BE49-F238E27FC236}">
                    <a16:creationId xmlns:a16="http://schemas.microsoft.com/office/drawing/2014/main" id="{14C30CFE-2CA7-4308-B680-EDF816437BB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>
                <a:extLst>
                  <a:ext uri="{FF2B5EF4-FFF2-40B4-BE49-F238E27FC236}">
                    <a16:creationId xmlns:a16="http://schemas.microsoft.com/office/drawing/2014/main" id="{7C7F06A0-4C4C-459D-85C4-9F2EF9AC58B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9AE3CA39-0583-48D7-B0C6-02D485E26E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11" name="Rectangle 15">
            <a:extLst>
              <a:ext uri="{FF2B5EF4-FFF2-40B4-BE49-F238E27FC236}">
                <a16:creationId xmlns:a16="http://schemas.microsoft.com/office/drawing/2014/main" id="{7851D84C-A324-4C46-A2C5-1AA4E3B81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id="{1FB8CE93-B00A-4D14-80DC-75497FD10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09A9F343-192C-4F1A-8354-F500D0638C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EC1040D7-206D-4A57-A92E-D75F30D822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41D764B9-90B3-4370-9185-01341DBBEE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D7C38A0-BE87-42EC-B410-80F2E4F726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c.els-cdn.com/S1876610211010423/1-s2.0-S1876610211010423-main.pdf?_tid=7da82d84-12ff-4349-812f-58a748cef784&amp;acdnat=1522345984_866f716e8fab414d094d420e87be280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con.sciences-po.fr/sites/default/files/file/krugman-79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alon.com/2017/02/22/paul-krugman-blasts-trumps-economic-arrogance_partner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orbes.com/sites/johngoodman/2015/01/13/voodoo-economics-paul-krugman-rejected-by-his-peers/#21af3ff4eb7d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reports.weforum.org/global-competitiveness-index-2017-2018/competitiveness-rankings/?doing_wp_cron=1522400738.4475860595703125000000" TargetMode="Externa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reports.weforum.org/global-competitiveness-index-2017-2018/competitiveness-rankings/?doing_wp_cron=1522400738.4475860595703125000000" TargetMode="Externa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reports.weforum.org/global-competitiveness-index-2017-2018/competitiveness-rankings/?doing_wp_cron=1522400738.4475860595703125000000" TargetMode="Externa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reports.weforum.org/global-competitiveness-index-2017-2018/competitiveness-rankings/?doing_wp_cron=1522400738.447586059570312500000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reports.weforum.org/global-competitiveness-index-2017-2018/competitiveness-rankings/?doing_wp_cron=1522400738.447586059570312500000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epi.yale.edu/country-rankings" TargetMode="External"/><Relationship Id="rId2" Type="http://schemas.openxmlformats.org/officeDocument/2006/relationships/hyperlink" Target="https://epi.envirocenter.yale.edu/epi-topl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pi.envirocenter.yale.edu/epi-topl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F7F3929E-6E52-4CF6-8B7F-BD8EC20F8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Latn-CS" sz="4800" b="1" dirty="0">
                <a:effectLst/>
              </a:rPr>
              <a:t>6. </a:t>
            </a:r>
            <a:r>
              <a:rPr lang="en-US" sz="4800" b="1" dirty="0" err="1">
                <a:effectLst/>
              </a:rPr>
              <a:t>Ekonomija</a:t>
            </a:r>
            <a:r>
              <a:rPr lang="en-US" sz="4800" b="1" dirty="0">
                <a:effectLst/>
              </a:rPr>
              <a:t> </a:t>
            </a:r>
            <a:r>
              <a:rPr lang="en-US" sz="4800" b="1" dirty="0" err="1">
                <a:effectLst/>
              </a:rPr>
              <a:t>obima</a:t>
            </a:r>
            <a:r>
              <a:rPr lang="en-US" sz="4800" b="1" dirty="0">
                <a:effectLst/>
              </a:rPr>
              <a:t>,</a:t>
            </a:r>
            <a:r>
              <a:rPr lang="sr-Latn-CS" sz="4800" b="1" dirty="0">
                <a:effectLst/>
              </a:rPr>
              <a:t> </a:t>
            </a:r>
            <a:r>
              <a:rPr lang="en-US" sz="4800" b="1" dirty="0" err="1">
                <a:effectLst/>
              </a:rPr>
              <a:t>nesavršena</a:t>
            </a:r>
            <a:r>
              <a:rPr lang="en-US" sz="4800" b="1" dirty="0">
                <a:effectLst/>
              </a:rPr>
              <a:t> </a:t>
            </a:r>
            <a:r>
              <a:rPr lang="en-US" sz="4800" b="1" dirty="0" err="1">
                <a:effectLst/>
              </a:rPr>
              <a:t>konkurencija</a:t>
            </a:r>
            <a:r>
              <a:rPr lang="en-US" sz="4800" b="1" dirty="0">
                <a:effectLst/>
              </a:rPr>
              <a:t> </a:t>
            </a:r>
            <a:r>
              <a:rPr lang="en-US" sz="4800" b="1" dirty="0" err="1">
                <a:effectLst/>
              </a:rPr>
              <a:t>i</a:t>
            </a:r>
            <a:r>
              <a:rPr lang="sr-Latn-CS" sz="4800" b="1" dirty="0">
                <a:effectLst/>
              </a:rPr>
              <a:t> </a:t>
            </a:r>
            <a:r>
              <a:rPr lang="en-US" sz="4800" b="1" dirty="0" err="1">
                <a:effectLst/>
              </a:rPr>
              <a:t>međunarodna</a:t>
            </a:r>
            <a:r>
              <a:rPr lang="en-US" sz="4800" b="1" dirty="0">
                <a:effectLst/>
              </a:rPr>
              <a:t> </a:t>
            </a:r>
            <a:r>
              <a:rPr lang="sr-Latn-RS" sz="4800" b="1" dirty="0">
                <a:effectLst/>
              </a:rPr>
              <a:t>razmena</a:t>
            </a:r>
            <a:endParaRPr lang="en-US" sz="4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D2DF70-EDD3-47E7-970B-BE3A903D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F6DD1472-4F55-456D-978F-CF75F1B57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133600"/>
            <a:ext cx="5715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u="sng"/>
              <a:t>intERrindustrijska</a:t>
            </a:r>
            <a:r>
              <a:rPr lang="en-US" altLang="en-US" sz="2800"/>
              <a:t> razmena</a:t>
            </a:r>
            <a:r>
              <a:rPr lang="sr-Latn-CS" altLang="en-US" sz="2800"/>
              <a:t> </a:t>
            </a:r>
            <a:r>
              <a:rPr lang="en-US" altLang="en-US" sz="2800"/>
              <a:t>odražava </a:t>
            </a:r>
            <a:r>
              <a:rPr lang="en-US" altLang="en-US" sz="2800" i="1" u="sng"/>
              <a:t>prirodne </a:t>
            </a:r>
            <a:r>
              <a:rPr lang="en-US" altLang="en-US" sz="2800"/>
              <a:t>komparativne prednosti</a:t>
            </a:r>
            <a:endParaRPr lang="sr-Latn-CS" altLang="en-US" sz="2800"/>
          </a:p>
          <a:p>
            <a:pPr eaLnBrk="1" hangingPunct="1">
              <a:lnSpc>
                <a:spcPct val="80000"/>
              </a:lnSpc>
            </a:pPr>
            <a:endParaRPr lang="sr-Latn-CS" altLang="en-US" sz="2800"/>
          </a:p>
          <a:p>
            <a:pPr eaLnBrk="1" hangingPunct="1">
              <a:lnSpc>
                <a:spcPct val="80000"/>
              </a:lnSpc>
            </a:pPr>
            <a:endParaRPr lang="sr-Latn-C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3600" u="sng"/>
              <a:t>intRAindustrijska</a:t>
            </a:r>
            <a:r>
              <a:rPr lang="en-US" altLang="en-US" sz="2800"/>
              <a:t> razmena odražava</a:t>
            </a:r>
            <a:r>
              <a:rPr lang="sr-Latn-CS" altLang="en-US" sz="2800"/>
              <a:t> </a:t>
            </a:r>
            <a:r>
              <a:rPr lang="sr-Latn-CS" altLang="en-US" sz="2800" u="sng"/>
              <a:t>stečene </a:t>
            </a:r>
            <a:r>
              <a:rPr lang="sr-Latn-CS" altLang="en-US" sz="2800"/>
              <a:t>komparativne prednosti</a:t>
            </a:r>
            <a:endParaRPr lang="en-US" alt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35059B-45AA-42A1-B163-BD7C7249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B486898F-201E-45DB-BDBD-363DFEA57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25475"/>
            <a:ext cx="8991600" cy="143192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2800" dirty="0">
                <a:effectLst/>
              </a:rPr>
              <a:t>8. </a:t>
            </a:r>
            <a:r>
              <a:rPr lang="en-US" sz="2800" dirty="0" err="1">
                <a:effectLst/>
              </a:rPr>
              <a:t>Zašto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kažemo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što</a:t>
            </a:r>
            <a:r>
              <a:rPr lang="en-US" sz="2800" dirty="0">
                <a:effectLst/>
              </a:rPr>
              <a:t> je </a:t>
            </a:r>
            <a:r>
              <a:rPr lang="en-US" sz="2800" dirty="0" err="1">
                <a:effectLst/>
              </a:rPr>
              <a:t>veći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broj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firmi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unutar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monopolistički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konkurentske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industrije</a:t>
            </a:r>
            <a:r>
              <a:rPr lang="en-US" sz="2800" dirty="0">
                <a:effectLst/>
              </a:rPr>
              <a:t> to je</a:t>
            </a:r>
            <a:br>
              <a:rPr lang="en-US" sz="2800" dirty="0">
                <a:effectLst/>
              </a:rPr>
            </a:br>
            <a:r>
              <a:rPr lang="en-US" sz="2800" dirty="0" err="1">
                <a:effectLst/>
              </a:rPr>
              <a:t>niža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cena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ali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viši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prosečni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troškovi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svake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firme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za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zadati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nivo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autputa</a:t>
            </a:r>
            <a:r>
              <a:rPr lang="en-US" sz="2800" dirty="0">
                <a:effectLst/>
              </a:rPr>
              <a:t>?</a:t>
            </a:r>
            <a:br>
              <a:rPr lang="en-US" sz="2800" dirty="0">
                <a:effectLst/>
              </a:rPr>
            </a:br>
            <a:endParaRPr lang="en-US" sz="2800" dirty="0"/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CD9BEA68-9BE7-4C92-A3F7-F61F262A0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endParaRPr lang="en-US" dirty="0"/>
          </a:p>
          <a:p>
            <a:pPr marL="609600" indent="-609600" eaLnBrk="1" hangingPunct="1">
              <a:defRPr/>
            </a:pPr>
            <a:endParaRPr lang="en-US" dirty="0"/>
          </a:p>
          <a:p>
            <a:pPr marL="609600" indent="-609600" eaLnBrk="1" hangingPunct="1">
              <a:defRPr/>
            </a:pPr>
            <a:endParaRPr lang="en-US" dirty="0"/>
          </a:p>
        </p:txBody>
      </p:sp>
      <p:pic>
        <p:nvPicPr>
          <p:cNvPr id="89092" name="Picture 4">
            <a:extLst>
              <a:ext uri="{FF2B5EF4-FFF2-40B4-BE49-F238E27FC236}">
                <a16:creationId xmlns:a16="http://schemas.microsoft.com/office/drawing/2014/main" id="{DDD0D74C-6B47-466F-AC3B-B78403BE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2133600"/>
            <a:ext cx="58816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2EF758-8C34-48EC-8BD8-34D684DF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100</a:t>
            </a:fld>
            <a:endParaRPr lang="en-US" alt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1028675D-7CD6-4759-A29D-7C95E1E30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Kratak rok</a:t>
            </a:r>
            <a:endParaRPr lang="en-US"/>
          </a:p>
        </p:txBody>
      </p:sp>
      <p:pic>
        <p:nvPicPr>
          <p:cNvPr id="90115" name="Picture 3" descr="300px-Perfect_competition_in_the_short_run">
            <a:extLst>
              <a:ext uri="{FF2B5EF4-FFF2-40B4-BE49-F238E27FC236}">
                <a16:creationId xmlns:a16="http://schemas.microsoft.com/office/drawing/2014/main" id="{0B3895D6-0483-465F-B495-0F375997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3434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ext Box 4">
            <a:extLst>
              <a:ext uri="{FF2B5EF4-FFF2-40B4-BE49-F238E27FC236}">
                <a16:creationId xmlns:a16="http://schemas.microsoft.com/office/drawing/2014/main" id="{39E890A1-F5B0-4566-B0D9-68DA0E00D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67000"/>
            <a:ext cx="6096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1400">
                <a:solidFill>
                  <a:schemeClr val="bg1"/>
                </a:solidFill>
              </a:rPr>
              <a:t>GT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36C6757F-C457-4EF3-A863-B18ADA7DE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200400"/>
            <a:ext cx="6096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1400">
                <a:solidFill>
                  <a:schemeClr val="bg1"/>
                </a:solidFill>
              </a:rPr>
              <a:t>PT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89A1E99F-C78C-4148-AEA0-247AFE0AE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657600"/>
            <a:ext cx="11430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1400">
                <a:solidFill>
                  <a:schemeClr val="bg1"/>
                </a:solidFill>
              </a:rPr>
              <a:t>D=GP</a:t>
            </a:r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90119" name="Picture 7">
            <a:extLst>
              <a:ext uri="{FF2B5EF4-FFF2-40B4-BE49-F238E27FC236}">
                <a16:creationId xmlns:a16="http://schemas.microsoft.com/office/drawing/2014/main" id="{A7413ECB-0FCE-4F7A-A208-F222F5C7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52578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Text Box 8">
            <a:extLst>
              <a:ext uri="{FF2B5EF4-FFF2-40B4-BE49-F238E27FC236}">
                <a16:creationId xmlns:a16="http://schemas.microsoft.com/office/drawing/2014/main" id="{D3F1C062-7EDD-454E-A18F-69315B708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0"/>
            <a:ext cx="6096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1400">
                <a:solidFill>
                  <a:schemeClr val="bg1"/>
                </a:solidFill>
              </a:rPr>
              <a:t>GT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0121" name="Text Box 9">
            <a:extLst>
              <a:ext uri="{FF2B5EF4-FFF2-40B4-BE49-F238E27FC236}">
                <a16:creationId xmlns:a16="http://schemas.microsoft.com/office/drawing/2014/main" id="{B61D89CE-DC6B-41FC-80B8-A172D311C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429000"/>
            <a:ext cx="6096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1400">
                <a:solidFill>
                  <a:schemeClr val="bg1"/>
                </a:solidFill>
              </a:rPr>
              <a:t>PT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0122" name="Text Box 10">
            <a:extLst>
              <a:ext uri="{FF2B5EF4-FFF2-40B4-BE49-F238E27FC236}">
                <a16:creationId xmlns:a16="http://schemas.microsoft.com/office/drawing/2014/main" id="{24D1A2C3-98B2-491C-A766-F071B428A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800600"/>
            <a:ext cx="11430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1400">
                <a:solidFill>
                  <a:schemeClr val="bg1"/>
                </a:solidFill>
              </a:rPr>
              <a:t>D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0123" name="Text Box 11">
            <a:extLst>
              <a:ext uri="{FF2B5EF4-FFF2-40B4-BE49-F238E27FC236}">
                <a16:creationId xmlns:a16="http://schemas.microsoft.com/office/drawing/2014/main" id="{5DD448BD-C98A-49A4-B501-387E73AA4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953000"/>
            <a:ext cx="11430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1400">
                <a:solidFill>
                  <a:schemeClr val="bg1"/>
                </a:solidFill>
              </a:rPr>
              <a:t>GP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B9EF3B-31E9-41A0-964E-9EC7F4C6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140B-B359-4F21-BFAA-408E9747A882}" type="slidenum">
              <a:rPr lang="en-US" altLang="en-US" smtClean="0"/>
              <a:pPr/>
              <a:t>101</a:t>
            </a:fld>
            <a:endParaRPr lang="en-US" alt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AC6621AC-B575-4279-AA4A-9202AC1AC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Dugi rok</a:t>
            </a:r>
            <a:endParaRPr lang="en-US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A8D5A809-5C55-46C5-845B-F3E8C99142F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pic>
        <p:nvPicPr>
          <p:cNvPr id="91140" name="Picture 4" descr="300px-Economics_Perfect_competition">
            <a:extLst>
              <a:ext uri="{FF2B5EF4-FFF2-40B4-BE49-F238E27FC236}">
                <a16:creationId xmlns:a16="http://schemas.microsoft.com/office/drawing/2014/main" id="{ADC71371-68C2-4207-ABB7-4F33FE9A4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213"/>
            <a:ext cx="4416425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>
            <a:extLst>
              <a:ext uri="{FF2B5EF4-FFF2-40B4-BE49-F238E27FC236}">
                <a16:creationId xmlns:a16="http://schemas.microsoft.com/office/drawing/2014/main" id="{DEA274D7-A28A-4DC3-B1F5-42C59AE1E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2133600"/>
            <a:ext cx="43148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Text Box 4">
            <a:extLst>
              <a:ext uri="{FF2B5EF4-FFF2-40B4-BE49-F238E27FC236}">
                <a16:creationId xmlns:a16="http://schemas.microsoft.com/office/drawing/2014/main" id="{FCA54623-DB24-4295-872C-1F2C31D71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819400"/>
            <a:ext cx="4572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sr-Latn-CS" altLang="en-US" sz="1400">
                <a:solidFill>
                  <a:schemeClr val="bg1"/>
                </a:solidFill>
              </a:rPr>
              <a:t>GT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1143" name="Text Box 5">
            <a:extLst>
              <a:ext uri="{FF2B5EF4-FFF2-40B4-BE49-F238E27FC236}">
                <a16:creationId xmlns:a16="http://schemas.microsoft.com/office/drawing/2014/main" id="{F5006318-5569-4498-AC8F-BC3F1B975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819400"/>
            <a:ext cx="6096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1400">
                <a:solidFill>
                  <a:schemeClr val="bg1"/>
                </a:solidFill>
              </a:rPr>
              <a:t>PT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1144" name="Text Box 6">
            <a:extLst>
              <a:ext uri="{FF2B5EF4-FFF2-40B4-BE49-F238E27FC236}">
                <a16:creationId xmlns:a16="http://schemas.microsoft.com/office/drawing/2014/main" id="{299993DD-7343-4986-B723-6FAB2E426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114800"/>
            <a:ext cx="11430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1400">
                <a:solidFill>
                  <a:schemeClr val="bg1"/>
                </a:solidFill>
              </a:rPr>
              <a:t>D=GP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513EF9-AF74-4DE9-917B-D385C658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140B-B359-4F21-BFAA-408E9747A882}" type="slidenum">
              <a:rPr lang="en-US" altLang="en-US" smtClean="0"/>
              <a:pPr/>
              <a:t>102</a:t>
            </a:fld>
            <a:endParaRPr lang="en-US" alt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446921C3-8041-4977-B9FF-2C0B4BEE3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Koja pretpostavka je “fatalna” za HOS</a:t>
            </a:r>
            <a:endParaRPr lang="en-US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82C40B86-C536-4F2A-A3B8-D551E407A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</a:t>
            </a:r>
          </a:p>
          <a:p>
            <a:pPr eaLnBrk="1" hangingPunct="1">
              <a:defRPr/>
            </a:pPr>
            <a:r>
              <a:rPr lang="en-US" dirty="0"/>
              <a:t>a.  </a:t>
            </a:r>
            <a:r>
              <a:rPr lang="sr-Latn-CS" dirty="0"/>
              <a:t>Ekonomija obima</a:t>
            </a:r>
          </a:p>
          <a:p>
            <a:pPr eaLnBrk="1" hangingPunct="1">
              <a:defRPr/>
            </a:pPr>
            <a:r>
              <a:rPr lang="en-US" dirty="0"/>
              <a:t>b.  </a:t>
            </a:r>
            <a:r>
              <a:rPr lang="sr-Latn-CS" dirty="0"/>
              <a:t>Nepotpuna specijalizacija</a:t>
            </a:r>
          </a:p>
          <a:p>
            <a:pPr eaLnBrk="1" hangingPunct="1">
              <a:defRPr/>
            </a:pPr>
            <a:r>
              <a:rPr lang="en-US" dirty="0"/>
              <a:t>c.  </a:t>
            </a:r>
            <a:r>
              <a:rPr lang="sr-Latn-CS" dirty="0"/>
              <a:t>Slični ukusi</a:t>
            </a:r>
          </a:p>
          <a:p>
            <a:pPr eaLnBrk="1" hangingPunct="1">
              <a:defRPr/>
            </a:pPr>
            <a:r>
              <a:rPr lang="en-US" dirty="0"/>
              <a:t>d.  </a:t>
            </a:r>
            <a:r>
              <a:rPr lang="sr-Latn-CS" dirty="0"/>
              <a:t>Transportni troškovi</a:t>
            </a:r>
            <a:endParaRPr lang="en-US" dirty="0"/>
          </a:p>
        </p:txBody>
      </p:sp>
      <p:sp>
        <p:nvSpPr>
          <p:cNvPr id="147460" name="Rectangle 4">
            <a:extLst>
              <a:ext uri="{FF2B5EF4-FFF2-40B4-BE49-F238E27FC236}">
                <a16:creationId xmlns:a16="http://schemas.microsoft.com/office/drawing/2014/main" id="{75BD3117-A5C9-4022-89E2-AFDC2A5E7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667000"/>
            <a:ext cx="4495800" cy="5334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E2FA5D-8327-4A71-A110-C658E515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103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1CEBB4B5-1117-4DE5-8855-F1539D0EC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066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Dakle, kada uvedemo ekonomiju obima, razmena postoji čak i ako zemlje imaju iste</a:t>
            </a:r>
            <a:endParaRPr lang="en-US" dirty="0"/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7E722DAE-A06C-4F7F-AC3F-C38209B07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895600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a.  </a:t>
            </a:r>
            <a:r>
              <a:rPr lang="sr-Latn-CS" dirty="0"/>
              <a:t>Resurse</a:t>
            </a:r>
          </a:p>
          <a:p>
            <a:pPr eaLnBrk="1" hangingPunct="1">
              <a:defRPr/>
            </a:pPr>
            <a:r>
              <a:rPr lang="en-US" dirty="0"/>
              <a:t>b.  </a:t>
            </a:r>
            <a:r>
              <a:rPr lang="sr-Latn-CS" dirty="0"/>
              <a:t>Ukuse</a:t>
            </a:r>
          </a:p>
          <a:p>
            <a:pPr eaLnBrk="1" hangingPunct="1">
              <a:defRPr/>
            </a:pPr>
            <a:r>
              <a:rPr lang="en-US" dirty="0"/>
              <a:t>c.  </a:t>
            </a:r>
            <a:r>
              <a:rPr lang="sr-Latn-CS" dirty="0"/>
              <a:t>Tehnologiju</a:t>
            </a:r>
          </a:p>
          <a:p>
            <a:pPr eaLnBrk="1" hangingPunct="1">
              <a:defRPr/>
            </a:pPr>
            <a:r>
              <a:rPr lang="en-US" dirty="0"/>
              <a:t>d.  </a:t>
            </a:r>
            <a:r>
              <a:rPr lang="sr-Latn-CS" dirty="0"/>
              <a:t>Sve nabrojano</a:t>
            </a:r>
            <a:endParaRPr lang="en-US" dirty="0"/>
          </a:p>
        </p:txBody>
      </p:sp>
      <p:sp>
        <p:nvSpPr>
          <p:cNvPr id="148484" name="Rectangle 4">
            <a:extLst>
              <a:ext uri="{FF2B5EF4-FFF2-40B4-BE49-F238E27FC236}">
                <a16:creationId xmlns:a16="http://schemas.microsoft.com/office/drawing/2014/main" id="{6CCDF415-EF54-48FE-8213-B51DBE214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257800"/>
            <a:ext cx="4419600" cy="533400"/>
          </a:xfrm>
          <a:prstGeom prst="rect">
            <a:avLst/>
          </a:prstGeom>
          <a:solidFill>
            <a:schemeClr val="accent1">
              <a:alpha val="4313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B2D367-32DE-48B4-9367-DC9430BC6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104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745F5DAB-0F46-49DC-B8F4-9233C7890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Dobar deo međunarodne razmene se zasniva na</a:t>
            </a:r>
            <a:endParaRPr lang="en-US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8810F976-841B-4897-9821-799906E1E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a.  intra-</a:t>
            </a:r>
            <a:r>
              <a:rPr lang="en-US" dirty="0" err="1"/>
              <a:t>industr</a:t>
            </a:r>
            <a:r>
              <a:rPr lang="sr-Latn-CS" dirty="0"/>
              <a:t>ijskoj razmeni</a:t>
            </a:r>
          </a:p>
          <a:p>
            <a:pPr eaLnBrk="1" hangingPunct="1">
              <a:defRPr/>
            </a:pPr>
            <a:r>
              <a:rPr lang="en-US" dirty="0"/>
              <a:t>b.  </a:t>
            </a:r>
            <a:r>
              <a:rPr lang="en-GB" dirty="0"/>
              <a:t>R</a:t>
            </a:r>
            <a:r>
              <a:rPr lang="sr-Latn-RS" dirty="0"/>
              <a:t>azmeni </a:t>
            </a:r>
            <a:r>
              <a:rPr lang="sr-Latn-CS" dirty="0"/>
              <a:t>diferenciranih proizvoda</a:t>
            </a:r>
          </a:p>
          <a:p>
            <a:pPr eaLnBrk="1" hangingPunct="1">
              <a:defRPr/>
            </a:pPr>
            <a:r>
              <a:rPr lang="en-US" dirty="0"/>
              <a:t>c. </a:t>
            </a:r>
            <a:r>
              <a:rPr lang="sr-Latn-CS" dirty="0"/>
              <a:t>na monopolističkoj konkurenciji</a:t>
            </a:r>
          </a:p>
          <a:p>
            <a:pPr eaLnBrk="1" hangingPunct="1">
              <a:defRPr/>
            </a:pPr>
            <a:r>
              <a:rPr lang="en-US" dirty="0"/>
              <a:t>d.  </a:t>
            </a:r>
            <a:r>
              <a:rPr lang="sr-Latn-CS" dirty="0"/>
              <a:t>Sve je ovo tačno</a:t>
            </a:r>
            <a:endParaRPr lang="en-US" dirty="0"/>
          </a:p>
        </p:txBody>
      </p:sp>
      <p:sp>
        <p:nvSpPr>
          <p:cNvPr id="149508" name="Rectangle 4">
            <a:extLst>
              <a:ext uri="{FF2B5EF4-FFF2-40B4-BE49-F238E27FC236}">
                <a16:creationId xmlns:a16="http://schemas.microsoft.com/office/drawing/2014/main" id="{D3C47B30-8303-4A63-AF55-48D29C5FF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343400"/>
            <a:ext cx="4495800" cy="609600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03CD1-8085-4F05-90B2-C830C8EA4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105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4A390951-803F-4D22-8AE4-8958A7E4B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Intraindustrijska razmena nastaje zbog toga</a:t>
            </a:r>
            <a:endParaRPr lang="en-US" dirty="0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166D974D-6447-46DE-A3B2-F2CE9C3B5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a.  </a:t>
            </a:r>
            <a:r>
              <a:rPr lang="sr-Latn-CS" dirty="0"/>
              <a:t>Što su proizvodi homogeni</a:t>
            </a:r>
          </a:p>
          <a:p>
            <a:pPr eaLnBrk="1" hangingPunct="1">
              <a:defRPr/>
            </a:pPr>
            <a:r>
              <a:rPr lang="en-US" dirty="0"/>
              <a:t>b.  </a:t>
            </a:r>
            <a:r>
              <a:rPr lang="sr-Latn-CS" dirty="0"/>
              <a:t>Da bi se iskoristila ekonomija obima </a:t>
            </a:r>
          </a:p>
          <a:p>
            <a:pPr eaLnBrk="1" hangingPunct="1">
              <a:defRPr/>
            </a:pPr>
            <a:r>
              <a:rPr lang="en-US" dirty="0"/>
              <a:t>c. </a:t>
            </a:r>
            <a:r>
              <a:rPr lang="sr-Latn-CS" dirty="0"/>
              <a:t>Jer je savršena konkurencija preovlađujuća </a:t>
            </a:r>
          </a:p>
          <a:p>
            <a:pPr eaLnBrk="1" hangingPunct="1">
              <a:defRPr/>
            </a:pPr>
            <a:r>
              <a:rPr lang="sr-Latn-CS" dirty="0"/>
              <a:t>D. Sve je ovo tačno</a:t>
            </a:r>
            <a:endParaRPr lang="en-US" dirty="0"/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6B7FD53A-13D2-415A-B184-63530EC5B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276600"/>
            <a:ext cx="7315200" cy="914400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149CAB-FB04-456A-BF4D-DB67DC73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106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8F76C52A-2299-47E3-975E-90A45B64C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4000"/>
              <a:t>Ako zemlja izvozi dvostruko više nego što uvozi </a:t>
            </a:r>
            <a:endParaRPr lang="en-US" sz="4000"/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6686A0C9-9108-4CC9-B50F-EB58AD051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(T</a:t>
            </a:r>
            <a:r>
              <a:rPr lang="sr-Latn-CS" dirty="0"/>
              <a:t>- </a:t>
            </a:r>
            <a:r>
              <a:rPr lang="en-US" dirty="0"/>
              <a:t> </a:t>
            </a:r>
            <a:r>
              <a:rPr lang="en-US" dirty="0" err="1"/>
              <a:t>inde</a:t>
            </a:r>
            <a:r>
              <a:rPr lang="sr-Latn-CS"/>
              <a:t>ksa </a:t>
            </a:r>
            <a:r>
              <a:rPr lang="sr-Latn-CS" dirty="0"/>
              <a:t>je </a:t>
            </a:r>
            <a:r>
              <a:rPr lang="en-US" dirty="0"/>
              <a:t>:</a:t>
            </a:r>
          </a:p>
          <a:p>
            <a:pPr eaLnBrk="1" hangingPunct="1">
              <a:defRPr/>
            </a:pPr>
            <a:r>
              <a:rPr lang="en-US" dirty="0"/>
              <a:t>a.  1.00</a:t>
            </a:r>
          </a:p>
          <a:p>
            <a:pPr eaLnBrk="1" hangingPunct="1">
              <a:defRPr/>
            </a:pPr>
            <a:r>
              <a:rPr lang="en-US" dirty="0"/>
              <a:t>b.  0.</a:t>
            </a:r>
            <a:r>
              <a:rPr lang="sr-Latn-CS" dirty="0"/>
              <a:t>50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c.  0.</a:t>
            </a:r>
            <a:r>
              <a:rPr lang="sr-Latn-CS" dirty="0"/>
              <a:t>66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d.  0.25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CE114287-9EE0-40F9-A00B-4D2C01443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733800"/>
            <a:ext cx="2590800" cy="6096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3E649-06EC-4F51-8CE6-83A15F1FC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733800"/>
            <a:ext cx="502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en-US"/>
              <a:t>T = 1 - </a:t>
            </a:r>
            <a:r>
              <a:rPr lang="de-DE" altLang="en-US" u="sng"/>
              <a:t>/1000-500/</a:t>
            </a:r>
            <a:r>
              <a:rPr lang="de-DE" altLang="en-US"/>
              <a:t> = 1 - </a:t>
            </a:r>
            <a:r>
              <a:rPr lang="de-DE" altLang="en-US" u="sng"/>
              <a:t> 500 </a:t>
            </a:r>
            <a:r>
              <a:rPr lang="de-DE" altLang="en-US"/>
              <a:t> = </a:t>
            </a:r>
            <a:r>
              <a:rPr lang="sr-Latn-CS" altLang="en-US"/>
              <a:t>0</a:t>
            </a:r>
            <a:r>
              <a:rPr lang="de-DE" altLang="en-US"/>
              <a:t>.67.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en-US"/>
              <a:t>               1000+500          1500</a:t>
            </a:r>
            <a:endParaRPr lang="sr-Latn-C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63CB30-7930-4827-B793-6DB7A32D0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107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B9EFDD2-5368-4568-ABE9-32CA0BDFB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>
                <a:effectLst/>
              </a:rPr>
              <a:t>Rastući prinosi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C0D25C2-187D-4EA8-81F1-141C0C668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>
                <a:effectLst/>
              </a:rPr>
              <a:t>Šta to znači?</a:t>
            </a:r>
          </a:p>
          <a:p>
            <a:pPr lvl="1" eaLnBrk="1" hangingPunct="1">
              <a:defRPr/>
            </a:pPr>
            <a:r>
              <a:rPr lang="en-US" dirty="0" err="1">
                <a:effectLst/>
              </a:rPr>
              <a:t>ako</a:t>
            </a:r>
            <a:r>
              <a:rPr lang="sr-Latn-CS" dirty="0">
                <a:effectLst/>
              </a:rPr>
              <a:t> </a:t>
            </a:r>
            <a:r>
              <a:rPr lang="en-US" dirty="0">
                <a:effectLst/>
              </a:rPr>
              <a:t>se </a:t>
            </a:r>
            <a:r>
              <a:rPr lang="en-US" dirty="0" err="1">
                <a:effectLst/>
              </a:rPr>
              <a:t>svi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inputi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dupliraju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onda</a:t>
            </a:r>
            <a:r>
              <a:rPr lang="en-US" dirty="0">
                <a:effectLst/>
              </a:rPr>
              <a:t> je </a:t>
            </a:r>
            <a:r>
              <a:rPr lang="en-US" dirty="0" err="1">
                <a:effectLst/>
              </a:rPr>
              <a:t>autput</a:t>
            </a:r>
            <a:endParaRPr lang="sr-Latn-CS" dirty="0">
              <a:effectLst/>
            </a:endParaRPr>
          </a:p>
          <a:p>
            <a:pPr lvl="1" eaLnBrk="1" hangingPunct="1">
              <a:defRPr/>
            </a:pP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više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dupliran</a:t>
            </a:r>
            <a:r>
              <a:rPr lang="en-US" dirty="0">
                <a:effectLst/>
              </a:rPr>
              <a:t>. </a:t>
            </a:r>
            <a:endParaRPr lang="sr-Latn-CS" dirty="0">
              <a:effectLst/>
            </a:endParaRPr>
          </a:p>
          <a:p>
            <a:pPr eaLnBrk="1" hangingPunct="1">
              <a:defRPr/>
            </a:pPr>
            <a:r>
              <a:rPr lang="sr-Latn-CS" dirty="0">
                <a:effectLst/>
              </a:rPr>
              <a:t>Kako nastaju? </a:t>
            </a:r>
          </a:p>
          <a:p>
            <a:pPr lvl="1" eaLnBrk="1" hangingPunct="1">
              <a:defRPr/>
            </a:pPr>
            <a:r>
              <a:rPr lang="en-US" dirty="0" err="1">
                <a:effectLst/>
              </a:rPr>
              <a:t>Rastući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prinosi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mogu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nastati</a:t>
            </a:r>
            <a:r>
              <a:rPr lang="en-US" dirty="0">
                <a:effectLst/>
              </a:rPr>
              <a:t> </a:t>
            </a:r>
            <a:r>
              <a:rPr lang="sr-Latn-CS" dirty="0">
                <a:effectLst/>
              </a:rPr>
              <a:t>zbog </a:t>
            </a:r>
            <a:r>
              <a:rPr lang="en-US" dirty="0" err="1">
                <a:effectLst/>
              </a:rPr>
              <a:t>podel</a:t>
            </a:r>
            <a:r>
              <a:rPr lang="sr-Latn-CS" dirty="0">
                <a:effectLst/>
              </a:rPr>
              <a:t>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rada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specijalizacij</a:t>
            </a:r>
            <a:r>
              <a:rPr lang="sr-Latn-CS" dirty="0">
                <a:effectLst/>
              </a:rPr>
              <a:t>e</a:t>
            </a:r>
            <a:r>
              <a:rPr lang="en-US" dirty="0">
                <a:effectLst/>
              </a:rPr>
              <a:t>.</a:t>
            </a:r>
            <a:endParaRPr lang="sr-Latn-CS" dirty="0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01EB63-0B96-4487-899F-312DE4EC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75DD9F0-C34C-4032-A740-4CC2EC603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Je li to realistično?</a:t>
            </a:r>
            <a:endParaRPr 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A882482-C1E5-4D99-9154-AE52D08BC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>
                <a:effectLst/>
              </a:rPr>
              <a:t>Da.</a:t>
            </a:r>
          </a:p>
          <a:p>
            <a:pPr eaLnBrk="1" hangingPunct="1">
              <a:defRPr/>
            </a:pPr>
            <a:r>
              <a:rPr lang="en-US" dirty="0" err="1">
                <a:effectLst/>
              </a:rPr>
              <a:t>Antvajler</a:t>
            </a:r>
            <a:r>
              <a:rPr lang="en-US" dirty="0">
                <a:effectLst/>
              </a:rPr>
              <a:t> (</a:t>
            </a:r>
            <a:r>
              <a:rPr lang="en-US" i="1" dirty="0" err="1">
                <a:effectLst/>
              </a:rPr>
              <a:t>Antweiler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Trefler</a:t>
            </a:r>
            <a:r>
              <a:rPr lang="sr-Latn-CS" dirty="0">
                <a:effectLst/>
              </a:rPr>
              <a:t> </a:t>
            </a:r>
            <a:r>
              <a:rPr lang="en-US" dirty="0">
                <a:effectLst/>
              </a:rPr>
              <a:t>(</a:t>
            </a:r>
            <a:r>
              <a:rPr lang="en-US" i="1" dirty="0" err="1">
                <a:effectLst/>
              </a:rPr>
              <a:t>Trefler</a:t>
            </a:r>
            <a:r>
              <a:rPr lang="en-US" dirty="0">
                <a:effectLst/>
              </a:rPr>
              <a:t>) (2002) </a:t>
            </a:r>
            <a:r>
              <a:rPr lang="en-US" dirty="0" err="1">
                <a:effectLst/>
              </a:rPr>
              <a:t>dobili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rezultat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</a:t>
            </a:r>
            <a:r>
              <a:rPr lang="en-US" dirty="0">
                <a:effectLst/>
              </a:rPr>
              <a:t>  </a:t>
            </a:r>
            <a:r>
              <a:rPr lang="en-US" dirty="0" err="1">
                <a:effectLst/>
              </a:rPr>
              <a:t>jedna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trećina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svih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industrija</a:t>
            </a:r>
            <a:r>
              <a:rPr lang="en-US" dirty="0">
                <a:effectLst/>
              </a:rPr>
              <a:t> </a:t>
            </a:r>
            <a:r>
              <a:rPr lang="sr-Latn-CS" dirty="0">
                <a:effectLst/>
              </a:rPr>
              <a:t>ima </a:t>
            </a:r>
            <a:r>
              <a:rPr lang="en-US" dirty="0" err="1">
                <a:effectLst/>
              </a:rPr>
              <a:t>rastuć</a:t>
            </a:r>
            <a:r>
              <a:rPr lang="sr-Latn-CS" dirty="0">
                <a:effectLst/>
              </a:rPr>
              <a:t>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prinos</a:t>
            </a:r>
            <a:r>
              <a:rPr lang="sr-Latn-CS" dirty="0">
                <a:effectLst/>
              </a:rPr>
              <a:t>e</a:t>
            </a:r>
            <a:r>
              <a:rPr lang="en-US" dirty="0">
                <a:effectLst/>
              </a:rPr>
              <a:t>.</a:t>
            </a:r>
            <a:endParaRPr lang="sr-Latn-RS" dirty="0">
              <a:effectLst/>
            </a:endParaRPr>
          </a:p>
          <a:p>
            <a:pPr lvl="1" eaLnBrk="1" hangingPunct="1">
              <a:defRPr/>
            </a:pPr>
            <a:r>
              <a:rPr lang="sr-Latn-RS" dirty="0">
                <a:effectLst/>
              </a:rPr>
              <a:t>Bioskop sa više sala za projekciju (manje blagajni, službenika, jeftinija nabavka ...)</a:t>
            </a:r>
          </a:p>
          <a:p>
            <a:pPr lvl="1" eaLnBrk="1" hangingPunct="1">
              <a:defRPr/>
            </a:pPr>
            <a:r>
              <a:rPr lang="sr-Latn-RS" dirty="0">
                <a:effectLst/>
              </a:rPr>
              <a:t>Bolji primer – Silicijumska dolina, SAD</a:t>
            </a:r>
          </a:p>
          <a:p>
            <a:pPr lvl="1" eaLnBrk="1" hangingPunct="1">
              <a:defRPr/>
            </a:pPr>
            <a:endParaRPr lang="sr-Latn-RS" dirty="0">
              <a:effectLst/>
            </a:endParaRPr>
          </a:p>
          <a:p>
            <a:pPr lvl="2" eaLnBrk="1" hangingPunct="1">
              <a:defRPr/>
            </a:pPr>
            <a:endParaRPr lang="en-US" dirty="0">
              <a:effectLst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F19AE1-FDE1-4133-9270-92725143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CDDAFB8A-0631-406E-BA69-AE1FE7650C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3" t="24814" r="24167" b="10000"/>
          <a:stretch/>
        </p:blipFill>
        <p:spPr>
          <a:xfrm>
            <a:off x="884959" y="181252"/>
            <a:ext cx="8136082" cy="594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79A9A8-37D2-4663-8523-AA02CF1797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28" t="72777" r="21667" b="18890"/>
          <a:stretch/>
        </p:blipFill>
        <p:spPr>
          <a:xfrm>
            <a:off x="959316" y="6003176"/>
            <a:ext cx="8243566" cy="854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817C40-4586-4657-B76A-36CE11FDD195}"/>
              </a:ext>
            </a:extLst>
          </p:cNvPr>
          <p:cNvSpPr/>
          <p:nvPr/>
        </p:nvSpPr>
        <p:spPr bwMode="auto">
          <a:xfrm>
            <a:off x="4038600" y="990600"/>
            <a:ext cx="762000" cy="4572000"/>
          </a:xfrm>
          <a:prstGeom prst="rect">
            <a:avLst/>
          </a:prstGeom>
          <a:noFill/>
          <a:ln w="825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55E7F-99DE-4E17-B484-D6F4830DCF85}"/>
              </a:ext>
            </a:extLst>
          </p:cNvPr>
          <p:cNvSpPr txBox="1"/>
          <p:nvPr/>
        </p:nvSpPr>
        <p:spPr>
          <a:xfrm>
            <a:off x="5638800" y="4111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&gt;2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951789-C66E-40BC-BB46-BD0D719C1EEC}"/>
              </a:ext>
            </a:extLst>
          </p:cNvPr>
          <p:cNvSpPr/>
          <p:nvPr/>
        </p:nvSpPr>
        <p:spPr bwMode="auto">
          <a:xfrm>
            <a:off x="5562600" y="990600"/>
            <a:ext cx="762000" cy="4572000"/>
          </a:xfrm>
          <a:prstGeom prst="rect">
            <a:avLst/>
          </a:prstGeom>
          <a:noFill/>
          <a:ln w="825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1DEE96-5AC5-445C-AF1E-2A5A1F37734F}"/>
              </a:ext>
            </a:extLst>
          </p:cNvPr>
          <p:cNvCxnSpPr/>
          <p:nvPr/>
        </p:nvCxnSpPr>
        <p:spPr bwMode="auto">
          <a:xfrm>
            <a:off x="3962400" y="6553200"/>
            <a:ext cx="411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03302F-7DF9-4C03-BEDD-6ED476C3BE79}"/>
              </a:ext>
            </a:extLst>
          </p:cNvPr>
          <p:cNvCxnSpPr>
            <a:cxnSpLocks/>
          </p:cNvCxnSpPr>
          <p:nvPr/>
        </p:nvCxnSpPr>
        <p:spPr bwMode="auto">
          <a:xfrm>
            <a:off x="1371600" y="6781800"/>
            <a:ext cx="2971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9F4D8A-24E7-4B92-8C88-B7F9B8C4EC52}"/>
              </a:ext>
            </a:extLst>
          </p:cNvPr>
          <p:cNvCxnSpPr>
            <a:cxnSpLocks/>
          </p:cNvCxnSpPr>
          <p:nvPr/>
        </p:nvCxnSpPr>
        <p:spPr bwMode="auto">
          <a:xfrm>
            <a:off x="3657600" y="5791200"/>
            <a:ext cx="4572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B9A247-5395-4D25-ADAA-0FFCACBAB10F}"/>
              </a:ext>
            </a:extLst>
          </p:cNvPr>
          <p:cNvCxnSpPr>
            <a:cxnSpLocks/>
          </p:cNvCxnSpPr>
          <p:nvPr/>
        </p:nvCxnSpPr>
        <p:spPr bwMode="auto">
          <a:xfrm>
            <a:off x="1524000" y="5943600"/>
            <a:ext cx="5257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CE96A3-6063-481C-96AD-99C3D6A9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2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5" name="Picture 11">
            <a:extLst>
              <a:ext uri="{FF2B5EF4-FFF2-40B4-BE49-F238E27FC236}">
                <a16:creationId xmlns:a16="http://schemas.microsoft.com/office/drawing/2014/main" id="{98EB65E9-A653-4011-A368-77B192EA8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5638800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4">
            <a:extLst>
              <a:ext uri="{FF2B5EF4-FFF2-40B4-BE49-F238E27FC236}">
                <a16:creationId xmlns:a16="http://schemas.microsoft.com/office/drawing/2014/main" id="{4BA44534-8A70-4D2D-B3DE-EF9892938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Da n</a:t>
            </a:r>
            <a:r>
              <a:rPr lang="en-GB" dirty="0" err="1"/>
              <a:t>astavimo</a:t>
            </a:r>
            <a:r>
              <a:rPr lang="en-GB" dirty="0"/>
              <a:t> … n</a:t>
            </a:r>
            <a:r>
              <a:rPr lang="sr-Latn-CS" dirty="0"/>
              <a:t>acrta</a:t>
            </a:r>
            <a:r>
              <a:rPr lang="en-GB" dirty="0"/>
              <a:t>j</a:t>
            </a:r>
            <a:r>
              <a:rPr lang="sr-Latn-CS" dirty="0"/>
              <a:t>mo...</a:t>
            </a:r>
            <a:endParaRPr lang="en-US" dirty="0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1E00E239-993D-49A7-9666-6451730C00A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57400"/>
            <a:ext cx="36957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effectLst/>
              </a:rPr>
              <a:t>Ako</a:t>
            </a:r>
            <a:r>
              <a:rPr lang="en-US" dirty="0">
                <a:effectLst/>
              </a:rPr>
              <a:t> se </a:t>
            </a:r>
            <a:r>
              <a:rPr lang="en-US" dirty="0" err="1">
                <a:effectLst/>
              </a:rPr>
              <a:t>za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zemlje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pretpostavi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identične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svakom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pogledu</a:t>
            </a:r>
            <a:r>
              <a:rPr lang="en-US" dirty="0">
                <a:effectLst/>
              </a:rPr>
              <a:t>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effectLst/>
              </a:rPr>
              <a:t>onda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obe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zemlje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možemo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upotrebimo</a:t>
            </a:r>
            <a:r>
              <a:rPr lang="en-US" dirty="0">
                <a:effectLst/>
              </a:rPr>
              <a:t> </a:t>
            </a:r>
            <a:r>
              <a:rPr lang="sr-Latn-CS" dirty="0">
                <a:effectLst/>
              </a:rPr>
              <a:t>istu liniju </a:t>
            </a:r>
            <a:r>
              <a:rPr lang="en-US" dirty="0" err="1">
                <a:effectLst/>
              </a:rPr>
              <a:t>proizvodnje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endParaRPr lang="en-US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effectLst/>
              </a:rPr>
              <a:t>jedinstvenu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mapu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indiferentnosti</a:t>
            </a:r>
            <a:r>
              <a:rPr lang="en-US" dirty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A572B5-095C-4AC2-B0BF-93E4B907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140B-B359-4F21-BFAA-408E9747A88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92FDE32E-556A-4FB5-B986-935AE565C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371600"/>
            <a:ext cx="259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tačka </a:t>
            </a:r>
            <a:r>
              <a:rPr lang="en-US" altLang="en-US" i="1"/>
              <a:t>A nestabilna </a:t>
            </a:r>
          </a:p>
          <a:p>
            <a:endParaRPr lang="en-US" altLang="en-US" i="1"/>
          </a:p>
          <a:p>
            <a:endParaRPr lang="en-US" altLang="en-US" i="1"/>
          </a:p>
          <a:p>
            <a:r>
              <a:rPr lang="en-US" altLang="en-US" i="1"/>
              <a:t>ukoliko se</a:t>
            </a:r>
          </a:p>
          <a:p>
            <a:r>
              <a:rPr lang="en-US" altLang="en-US"/>
              <a:t>Zemlja 1 pomera po svojoj granici proizvodnje udesno od tačke</a:t>
            </a:r>
          </a:p>
          <a:p>
            <a:r>
              <a:rPr lang="it-IT" altLang="en-US" i="1"/>
              <a:t>A, relativna cena X (nagib granice proizvodnje) će opasti i nastaviti da pada sve dok</a:t>
            </a:r>
          </a:p>
          <a:p>
            <a:r>
              <a:rPr lang="en-US" altLang="en-US"/>
              <a:t>Zemlja 1 ne postane potpuno specijalizovana za proizvodnju X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B79753F-79E6-4B66-8DC5-813ECEB44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638800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846163-8C1D-4C75-A38D-690DB5151E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2200" y="4572000"/>
            <a:ext cx="1676400" cy="83820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43A62A-1B29-4182-8107-4A4FBB28BE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8400" y="5105400"/>
            <a:ext cx="2133600" cy="30480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C7B516-9C2E-4E70-8BB7-556C098A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0687784-F037-4DA3-BF38-28899E127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Kakve su cene pre razmene?</a:t>
            </a:r>
            <a:endParaRPr lang="en-US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7F041968-DC12-481D-BA3D-C73845BE9E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ECF8192D-E70C-4318-B5E0-4F690E31724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219200"/>
            <a:ext cx="2743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Latn-CS" sz="2400" dirty="0"/>
              <a:t>A posle razmene?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Latn-CS" sz="2400" dirty="0"/>
              <a:t>Šta se ovde promenilo?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Latn-CS" sz="2400" dirty="0"/>
              <a:t>Proizvod x postaje sve jeftiniji u zemlji 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Latn-CS" sz="2400" dirty="0"/>
              <a:t>A cena na tržištu ostaje ista</a:t>
            </a:r>
            <a:endParaRPr lang="en-GB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err="1"/>
              <a:t>Dakle</a:t>
            </a:r>
            <a:r>
              <a:rPr lang="en-GB" sz="2400" dirty="0"/>
              <a:t>, </a:t>
            </a:r>
            <a:r>
              <a:rPr lang="en-GB" sz="2400" dirty="0" err="1"/>
              <a:t>sve</a:t>
            </a:r>
            <a:r>
              <a:rPr lang="en-GB" sz="2400" dirty="0"/>
              <a:t> </a:t>
            </a:r>
            <a:r>
              <a:rPr lang="en-GB" sz="2400" dirty="0" err="1"/>
              <a:t>veca</a:t>
            </a:r>
            <a:r>
              <a:rPr lang="en-GB" sz="2400" dirty="0"/>
              <a:t> </a:t>
            </a:r>
            <a:r>
              <a:rPr lang="en-GB" sz="2400" dirty="0" err="1"/>
              <a:t>dobit</a:t>
            </a:r>
            <a:r>
              <a:rPr lang="en-GB" sz="2400" dirty="0"/>
              <a:t>!!!</a:t>
            </a:r>
            <a:endParaRPr lang="en-US" sz="2400" dirty="0"/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3878700E-A675-4E73-BA59-3467D304A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638800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Line 8">
            <a:extLst>
              <a:ext uri="{FF2B5EF4-FFF2-40B4-BE49-F238E27FC236}">
                <a16:creationId xmlns:a16="http://schemas.microsoft.com/office/drawing/2014/main" id="{12FA8DD1-3AA3-4249-98D5-ABD2A1589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038600"/>
            <a:ext cx="1828800" cy="1828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5" name="Line 9">
            <a:extLst>
              <a:ext uri="{FF2B5EF4-FFF2-40B4-BE49-F238E27FC236}">
                <a16:creationId xmlns:a16="http://schemas.microsoft.com/office/drawing/2014/main" id="{4450BE5E-7EB2-46B7-AC1F-6E6FA89A33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43000" y="2514600"/>
            <a:ext cx="3581400" cy="3505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A1E9D075-6457-41B6-B8AB-B2E2ED90B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978400"/>
            <a:ext cx="2286000" cy="990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53DE1F-163C-4767-9156-9494D177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140B-B359-4F21-BFAA-408E9747A88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3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63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D0D3557-FC95-4C88-B0FC-4F7BDBC62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A kakav je efekat na dobit?</a:t>
            </a:r>
            <a:endParaRPr lang="en-US" dirty="0"/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6254D2A1-927D-4501-A1F0-901FBFCA1D8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ffectLst/>
              </a:rPr>
              <a:t>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način</a:t>
            </a:r>
            <a:r>
              <a:rPr lang="en-US" dirty="0">
                <a:effectLst/>
              </a:rPr>
              <a:t> </a:t>
            </a:r>
            <a:r>
              <a:rPr lang="sr-Latn-CS" dirty="0">
                <a:effectLst/>
              </a:rPr>
              <a:t>svaka zemlja ima </a:t>
            </a:r>
            <a:r>
              <a:rPr lang="en-US" dirty="0" err="1">
                <a:effectLst/>
              </a:rPr>
              <a:t>dobitak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20X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20Y</a:t>
            </a:r>
            <a:r>
              <a:rPr lang="en-US" dirty="0">
                <a:effectLst/>
              </a:rPr>
              <a:t>.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4518" name="Picture 6">
            <a:extLst>
              <a:ext uri="{FF2B5EF4-FFF2-40B4-BE49-F238E27FC236}">
                <a16:creationId xmlns:a16="http://schemas.microsoft.com/office/drawing/2014/main" id="{07C970CC-8086-4F7F-9CB8-76FF25E5D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9500"/>
            <a:ext cx="50292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Line 7">
            <a:extLst>
              <a:ext uri="{FF2B5EF4-FFF2-40B4-BE49-F238E27FC236}">
                <a16:creationId xmlns:a16="http://schemas.microsoft.com/office/drawing/2014/main" id="{69DC6491-FB2F-4687-A3FC-ECBBB9192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5029200"/>
            <a:ext cx="990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520" name="Line 8">
            <a:extLst>
              <a:ext uri="{FF2B5EF4-FFF2-40B4-BE49-F238E27FC236}">
                <a16:creationId xmlns:a16="http://schemas.microsoft.com/office/drawing/2014/main" id="{044ECA61-5723-469A-87A4-ED5061E768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33600" y="5029200"/>
            <a:ext cx="0" cy="1066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9" name="Oval 9">
            <a:extLst>
              <a:ext uri="{FF2B5EF4-FFF2-40B4-BE49-F238E27FC236}">
                <a16:creationId xmlns:a16="http://schemas.microsoft.com/office/drawing/2014/main" id="{ACC89EAC-D1AC-435E-8485-1F462E2BB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533400" cy="3810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Oval 10">
            <a:extLst>
              <a:ext uri="{FF2B5EF4-FFF2-40B4-BE49-F238E27FC236}">
                <a16:creationId xmlns:a16="http://schemas.microsoft.com/office/drawing/2014/main" id="{05B2AB92-6429-4F84-ACD7-8248F4BBE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715000"/>
            <a:ext cx="533400" cy="3810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4523" name="Line 11">
            <a:extLst>
              <a:ext uri="{FF2B5EF4-FFF2-40B4-BE49-F238E27FC236}">
                <a16:creationId xmlns:a16="http://schemas.microsoft.com/office/drawing/2014/main" id="{B842864A-CB0F-4724-934F-8514B1901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495800"/>
            <a:ext cx="1600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524" name="Line 12">
            <a:extLst>
              <a:ext uri="{FF2B5EF4-FFF2-40B4-BE49-F238E27FC236}">
                <a16:creationId xmlns:a16="http://schemas.microsoft.com/office/drawing/2014/main" id="{6F10F241-B38D-4CE3-A507-2E476392FE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4495800"/>
            <a:ext cx="0" cy="1676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68BCB1-9A0E-4794-BF06-17D0F25B7212}"/>
              </a:ext>
            </a:extLst>
          </p:cNvPr>
          <p:cNvSpPr/>
          <p:nvPr/>
        </p:nvSpPr>
        <p:spPr bwMode="auto">
          <a:xfrm>
            <a:off x="2133600" y="4495821"/>
            <a:ext cx="533389" cy="16001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9226DD-D0A6-4F12-9E0B-47B418FA69DF}"/>
              </a:ext>
            </a:extLst>
          </p:cNvPr>
          <p:cNvSpPr/>
          <p:nvPr/>
        </p:nvSpPr>
        <p:spPr bwMode="auto">
          <a:xfrm>
            <a:off x="1066800" y="4495800"/>
            <a:ext cx="1600196" cy="53335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321AC-2A6A-4810-B2F9-CD96FC6D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140B-B359-4F21-BFAA-408E9747A88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CC6B4DF-6C99-461D-962B-E660E54E8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DAKLE, TO NIJE KRETANJE DUŽ P</a:t>
            </a:r>
            <a:r>
              <a:rPr lang="sr-Latn-CS" baseline="-25000"/>
              <a:t>A</a:t>
            </a:r>
            <a:endParaRPr lang="en-US" baseline="-25000"/>
          </a:p>
        </p:txBody>
      </p:sp>
      <p:sp>
        <p:nvSpPr>
          <p:cNvPr id="66568" name="Rectangle 8">
            <a:extLst>
              <a:ext uri="{FF2B5EF4-FFF2-40B4-BE49-F238E27FC236}">
                <a16:creationId xmlns:a16="http://schemas.microsoft.com/office/drawing/2014/main" id="{1155784D-42A9-4618-A9F3-5E0FC322C28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NEGO JE PROMENA NAGIBA</a:t>
            </a:r>
            <a:endParaRPr lang="en-US"/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79D195AE-071B-4496-969D-ADA91DDF9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50292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Line 5">
            <a:extLst>
              <a:ext uri="{FF2B5EF4-FFF2-40B4-BE49-F238E27FC236}">
                <a16:creationId xmlns:a16="http://schemas.microsoft.com/office/drawing/2014/main" id="{31B95753-B794-42F9-BD6F-E03A4FDEC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962400"/>
            <a:ext cx="1447800" cy="144780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566" name="Line 6">
            <a:extLst>
              <a:ext uri="{FF2B5EF4-FFF2-40B4-BE49-F238E27FC236}">
                <a16:creationId xmlns:a16="http://schemas.microsoft.com/office/drawing/2014/main" id="{CA7A7E0C-2B2D-4126-A13F-5738D82E0A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953000"/>
            <a:ext cx="1905000" cy="914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569" name="Line 9">
            <a:extLst>
              <a:ext uri="{FF2B5EF4-FFF2-40B4-BE49-F238E27FC236}">
                <a16:creationId xmlns:a16="http://schemas.microsoft.com/office/drawing/2014/main" id="{D17EC656-6EDC-4F34-A1D5-70BEC5412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791200"/>
            <a:ext cx="236220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C069-7961-45F7-9112-C6D4D1CA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140B-B359-4F21-BFAA-408E9747A882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D35D928-644C-46D8-9B10-74D08B510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Mora se razjasniti još nekoliko</a:t>
            </a:r>
            <a:r>
              <a:rPr lang="sr-Latn-CS" altLang="en-US">
                <a:effectLst/>
              </a:rPr>
              <a:t> stvari</a:t>
            </a:r>
            <a:endParaRPr lang="en-US" altLang="en-US">
              <a:effectLst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56BC7EC-C07F-4768-A946-8ABFEE37A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dirty="0" err="1">
                <a:effectLst/>
              </a:rPr>
              <a:t>potpuno</a:t>
            </a:r>
            <a:r>
              <a:rPr lang="en-US" dirty="0">
                <a:effectLst/>
              </a:rPr>
              <a:t> je </a:t>
            </a:r>
            <a:r>
              <a:rPr lang="en-US" dirty="0" err="1">
                <a:effectLst/>
              </a:rPr>
              <a:t>svejedno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će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zemlj</a:t>
            </a:r>
            <a:r>
              <a:rPr lang="sr-Latn-CS" dirty="0">
                <a:effectLst/>
              </a:rPr>
              <a:t>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specijalizovati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</a:t>
            </a:r>
            <a:r>
              <a:rPr lang="en-US" dirty="0">
                <a:effectLst/>
              </a:rPr>
              <a:t> </a:t>
            </a:r>
            <a:r>
              <a:rPr lang="sr-Latn-CS" dirty="0">
                <a:effectLst/>
              </a:rPr>
              <a:t>koju </a:t>
            </a:r>
            <a:r>
              <a:rPr lang="en-US" dirty="0" err="1">
                <a:effectLst/>
              </a:rPr>
              <a:t>proizvodnju</a:t>
            </a:r>
            <a:endParaRPr lang="sr-Latn-CS" dirty="0">
              <a:effectLst/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endParaRPr lang="en-US" dirty="0">
              <a:effectLst/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dirty="0" err="1">
                <a:effectLst/>
              </a:rPr>
              <a:t>dve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zemlje</a:t>
            </a:r>
            <a:r>
              <a:rPr lang="en-US" dirty="0">
                <a:effectLst/>
              </a:rPr>
              <a:t> ne </a:t>
            </a:r>
            <a:r>
              <a:rPr lang="en-US" dirty="0" err="1">
                <a:effectLst/>
              </a:rPr>
              <a:t>moraju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budu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identične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svakom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pogledu</a:t>
            </a:r>
            <a:r>
              <a:rPr lang="en-US" dirty="0">
                <a:effectLst/>
              </a:rPr>
              <a:t> 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036997-C0A8-48FC-945D-8B60CED4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116E-99B0-453D-84C7-A297A48E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9275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en-GB" dirty="0"/>
              <a:t>Olin – 1977</a:t>
            </a:r>
            <a:br>
              <a:rPr lang="en-GB" dirty="0"/>
            </a:br>
            <a:r>
              <a:rPr lang="en-GB" dirty="0"/>
              <a:t>31 </a:t>
            </a:r>
            <a:r>
              <a:rPr lang="en-GB" dirty="0" err="1"/>
              <a:t>godinu</a:t>
            </a:r>
            <a:r>
              <a:rPr lang="en-GB" dirty="0"/>
              <a:t> </a:t>
            </a:r>
            <a:r>
              <a:rPr lang="en-GB" dirty="0" err="1"/>
              <a:t>kasnije</a:t>
            </a:r>
            <a:br>
              <a:rPr lang="en-GB" dirty="0"/>
            </a:br>
            <a:r>
              <a:rPr lang="sr-Latn-RS" dirty="0"/>
              <a:t>Pol Krugman, nobelova nagrada 2008. godine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B937A-198E-4DD0-8DFA-ECE5DAB81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6670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oba će biti jeftinija ako je proizvodnja masovna </a:t>
            </a:r>
          </a:p>
          <a:p>
            <a:pPr>
              <a:defRPr/>
            </a:pPr>
            <a:r>
              <a:rPr lang="en-GB" dirty="0"/>
              <a:t>E</a:t>
            </a:r>
            <a:r>
              <a:rPr lang="sr-Latn-RS" dirty="0"/>
              <a:t>konomija obima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CE61A54-8835-49F7-996A-F4B7071DF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267200"/>
            <a:ext cx="3505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 i="1" dirty="0">
                <a:hlinkClick r:id="rId2"/>
              </a:rPr>
              <a:t>Journal of International</a:t>
            </a:r>
          </a:p>
          <a:p>
            <a:r>
              <a:rPr lang="en-GB" altLang="en-US" i="1" dirty="0">
                <a:hlinkClick r:id="rId2"/>
              </a:rPr>
              <a:t>Economics, </a:t>
            </a:r>
            <a:endParaRPr lang="sr-Latn-RS" altLang="en-US" i="1" dirty="0">
              <a:hlinkClick r:id="rId2"/>
            </a:endParaRPr>
          </a:p>
          <a:p>
            <a:endParaRPr lang="sr-Latn-RS" altLang="en-US" i="1" dirty="0">
              <a:hlinkClick r:id="rId2"/>
            </a:endParaRPr>
          </a:p>
          <a:p>
            <a:r>
              <a:rPr lang="en-GB" altLang="en-US" i="1" dirty="0">
                <a:hlinkClick r:id="rId2"/>
              </a:rPr>
              <a:t>“Increasing Returns, Monopolistic Competition and International Trade”</a:t>
            </a:r>
          </a:p>
          <a:p>
            <a:r>
              <a:rPr lang="en-GB" altLang="en-US" dirty="0">
                <a:hlinkClick r:id="rId2"/>
              </a:rPr>
              <a:t>(1979),</a:t>
            </a:r>
            <a:endParaRPr lang="en-GB" altLang="en-US" dirty="0"/>
          </a:p>
        </p:txBody>
      </p:sp>
      <p:pic>
        <p:nvPicPr>
          <p:cNvPr id="4101" name="Picture 4" descr="U137P200T1D191526F10DT20081013071736.jpg">
            <a:extLst>
              <a:ext uri="{FF2B5EF4-FFF2-40B4-BE49-F238E27FC236}">
                <a16:creationId xmlns:a16="http://schemas.microsoft.com/office/drawing/2014/main" id="{6E319727-1659-42F9-8E3D-BC6A469AD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00450"/>
            <a:ext cx="42862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3">
            <a:extLst>
              <a:ext uri="{FF2B5EF4-FFF2-40B4-BE49-F238E27FC236}">
                <a16:creationId xmlns:a16="http://schemas.microsoft.com/office/drawing/2014/main" id="{D53E1309-3CC3-414C-B78C-92EEB47B7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6216650"/>
            <a:ext cx="5029200" cy="3048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1D65D-B133-4F83-AD11-0561AD86C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3102853-BB86-46FE-AD8C-7F3D0D491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27175E7B-2F32-41FA-8A58-C969A344B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ffectLst/>
              </a:rPr>
              <a:t>Treće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ako</a:t>
            </a:r>
            <a:r>
              <a:rPr lang="en-US" dirty="0">
                <a:effectLst/>
              </a:rPr>
              <a:t> </a:t>
            </a:r>
            <a:r>
              <a:rPr lang="sr-Latn-CS" dirty="0">
                <a:effectLst/>
              </a:rPr>
              <a:t>se nastave rastući prinosi to će </a:t>
            </a:r>
            <a:r>
              <a:rPr lang="en-US" dirty="0" err="1">
                <a:effectLst/>
              </a:rPr>
              <a:t>dovesti</a:t>
            </a:r>
            <a:r>
              <a:rPr lang="en-US" dirty="0">
                <a:effectLst/>
              </a:rPr>
              <a:t> do </a:t>
            </a:r>
            <a:r>
              <a:rPr lang="en-US" b="1" dirty="0" err="1">
                <a:effectLst/>
              </a:rPr>
              <a:t>monopola</a:t>
            </a:r>
            <a:r>
              <a:rPr lang="en-US" b="1" dirty="0">
                <a:effectLst/>
              </a:rPr>
              <a:t> </a:t>
            </a:r>
            <a:r>
              <a:rPr lang="en-US" dirty="0" err="1">
                <a:effectLst/>
              </a:rPr>
              <a:t>ili</a:t>
            </a:r>
            <a:r>
              <a:rPr lang="en-US" dirty="0">
                <a:effectLst/>
              </a:rPr>
              <a:t> </a:t>
            </a:r>
            <a:r>
              <a:rPr lang="en-US" b="1" dirty="0" err="1">
                <a:effectLst/>
              </a:rPr>
              <a:t>oligopola</a:t>
            </a:r>
            <a:r>
              <a:rPr lang="en-US" b="1" dirty="0">
                <a:effectLst/>
              </a:rPr>
              <a:t> </a:t>
            </a:r>
            <a:endParaRPr lang="en-US" dirty="0">
              <a:effectLst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A51DC-DF38-41F3-971C-B69D6B091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3124200"/>
            <a:ext cx="3798887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>
            <a:extLst>
              <a:ext uri="{FF2B5EF4-FFF2-40B4-BE49-F238E27FC236}">
                <a16:creationId xmlns:a16="http://schemas.microsoft.com/office/drawing/2014/main" id="{3FB53843-EA3A-414F-B297-B3CA6408B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3238" y="4602163"/>
            <a:ext cx="1046162" cy="1036637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EA477061-CF4D-44A1-A705-72730737D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8975" y="5105400"/>
            <a:ext cx="1241425" cy="6905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4D706228-E4AD-4384-BE7C-4A4D37C90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5513" y="5810250"/>
            <a:ext cx="1538287" cy="1333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C60B1C-A19B-4EAE-BE8A-D2A9969B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281D68E-1E7A-42DF-A19D-048864047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ffectLst/>
              </a:rPr>
              <a:t>Ekonomija obima ili rastući prinos</a:t>
            </a:r>
            <a:r>
              <a:rPr lang="sr-Latn-CS" altLang="en-US" sz="4000">
                <a:effectLst/>
              </a:rPr>
              <a:t>i – eksterni efekti</a:t>
            </a:r>
            <a:endParaRPr lang="en-US" altLang="en-US" sz="4000">
              <a:effectLst/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0F907ED-7AAE-41FB-94E2-9B47C93D97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r-Latn-CS" b="1" dirty="0">
                <a:effectLst/>
              </a:rPr>
              <a:t>Ekonomija obima - </a:t>
            </a:r>
            <a:r>
              <a:rPr lang="en-US" dirty="0" err="1">
                <a:effectLst/>
              </a:rPr>
              <a:t>smanjenje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prosečnih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troškova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u </a:t>
            </a:r>
            <a:r>
              <a:rPr lang="en-US" i="1" dirty="0" err="1">
                <a:effectLst/>
              </a:rPr>
              <a:t>uslovima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kada</a:t>
            </a:r>
            <a:r>
              <a:rPr lang="sr-Latn-CS" i="1" dirty="0">
                <a:effectLst/>
              </a:rPr>
              <a:t> </a:t>
            </a:r>
            <a:r>
              <a:rPr lang="en-US" i="1" dirty="0">
                <a:effectLst/>
              </a:rPr>
              <a:t>se </a:t>
            </a:r>
            <a:r>
              <a:rPr lang="en-US" i="1" dirty="0" err="1">
                <a:effectLst/>
              </a:rPr>
              <a:t>autput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firme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povećava</a:t>
            </a:r>
            <a:r>
              <a:rPr lang="en-US" i="1" dirty="0">
                <a:effectLst/>
              </a:rPr>
              <a:t>. </a:t>
            </a:r>
            <a:endParaRPr lang="sr-Latn-CS" i="1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 err="1">
                <a:effectLst/>
              </a:rPr>
              <a:t>Ekstern</a:t>
            </a:r>
            <a:r>
              <a:rPr lang="sr-Latn-CS" b="1" dirty="0">
                <a:effectLst/>
              </a:rPr>
              <a:t>i efekti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druge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strane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odnose</a:t>
            </a:r>
            <a:r>
              <a:rPr lang="en-US" dirty="0">
                <a:effectLst/>
              </a:rPr>
              <a:t> se </a:t>
            </a:r>
            <a:r>
              <a:rPr lang="en-US" dirty="0" err="1">
                <a:effectLst/>
              </a:rPr>
              <a:t>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smanjenje</a:t>
            </a:r>
            <a:r>
              <a:rPr lang="sr-Latn-CS" dirty="0">
                <a:effectLst/>
              </a:rPr>
              <a:t> </a:t>
            </a:r>
            <a:r>
              <a:rPr lang="en-US" u="sng" dirty="0" err="1">
                <a:effectLst/>
              </a:rPr>
              <a:t>prosečnih</a:t>
            </a:r>
            <a:r>
              <a:rPr lang="en-US" u="sng" dirty="0">
                <a:effectLst/>
              </a:rPr>
              <a:t> </a:t>
            </a:r>
            <a:r>
              <a:rPr lang="en-US" u="sng" dirty="0" err="1">
                <a:effectLst/>
              </a:rPr>
              <a:t>troškova</a:t>
            </a:r>
            <a:r>
              <a:rPr lang="en-US" u="sng" dirty="0">
                <a:effectLst/>
              </a:rPr>
              <a:t> </a:t>
            </a:r>
            <a:r>
              <a:rPr lang="en-US" u="sng" dirty="0" err="1">
                <a:effectLst/>
              </a:rPr>
              <a:t>svake</a:t>
            </a:r>
            <a:r>
              <a:rPr lang="en-US" u="sng" dirty="0">
                <a:effectLst/>
              </a:rPr>
              <a:t> </a:t>
            </a:r>
            <a:r>
              <a:rPr lang="en-US" u="sng" dirty="0" err="1">
                <a:effectLst/>
              </a:rPr>
              <a:t>firme</a:t>
            </a:r>
            <a:r>
              <a:rPr lang="en-US" dirty="0">
                <a:effectLst/>
              </a:rPr>
              <a:t> </a:t>
            </a:r>
            <a:r>
              <a:rPr lang="sr-Latn-CS" dirty="0">
                <a:effectLst/>
              </a:rPr>
              <a:t>usled rasta </a:t>
            </a:r>
            <a:r>
              <a:rPr lang="en-US" i="1" dirty="0" err="1">
                <a:effectLst/>
              </a:rPr>
              <a:t>autput</a:t>
            </a:r>
            <a:r>
              <a:rPr lang="sr-Latn-CS" i="1" dirty="0">
                <a:effectLst/>
              </a:rPr>
              <a:t>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čitave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industrije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177FF-6196-4DB1-9EE1-E708B1F86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895600"/>
            <a:ext cx="4648200" cy="457200"/>
          </a:xfrm>
          <a:prstGeom prst="rect">
            <a:avLst/>
          </a:prstGeom>
          <a:noFill/>
          <a:ln w="666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9F73EB-EE97-4147-9995-0FB74AE6C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257800"/>
            <a:ext cx="4724400" cy="457200"/>
          </a:xfrm>
          <a:prstGeom prst="rect">
            <a:avLst/>
          </a:prstGeom>
          <a:noFill/>
          <a:ln w="666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AA7BAE-6D44-49FC-B03B-46B6CFCA4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514600"/>
            <a:ext cx="1676400" cy="457200"/>
          </a:xfrm>
          <a:prstGeom prst="rect">
            <a:avLst/>
          </a:prstGeom>
          <a:noFill/>
          <a:ln w="666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E4EA54-7FD4-47FB-A7A2-D1B3A1C59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876800"/>
            <a:ext cx="2133600" cy="381000"/>
          </a:xfrm>
          <a:prstGeom prst="rect">
            <a:avLst/>
          </a:prstGeom>
          <a:noFill/>
          <a:ln w="666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8E8AC3-FBDD-4429-95E2-F0534346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5EB0-C9B5-4CA0-8471-5CE31776F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pre </a:t>
            </a:r>
            <a:r>
              <a:rPr lang="en-US" dirty="0" err="1"/>
              <a:t>formiranja</a:t>
            </a:r>
            <a:r>
              <a:rPr lang="en-US" dirty="0"/>
              <a:t> </a:t>
            </a:r>
            <a:r>
              <a:rPr lang="en-US" dirty="0" err="1"/>
              <a:t>Evropske</a:t>
            </a:r>
            <a:r>
              <a:rPr lang="en-US" dirty="0"/>
              <a:t> </a:t>
            </a:r>
            <a:r>
              <a:rPr lang="en-US" dirty="0" err="1"/>
              <a:t>Unije</a:t>
            </a:r>
            <a:r>
              <a:rPr lang="sr-Latn-CS" dirty="0"/>
              <a:t>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7E22C-7779-4875-AC97-A6FFDC87F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88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dirty="0" err="1"/>
              <a:t>veličina</a:t>
            </a:r>
            <a:r>
              <a:rPr lang="en-US" dirty="0"/>
              <a:t> </a:t>
            </a:r>
            <a:r>
              <a:rPr lang="en-US" dirty="0" err="1"/>
              <a:t>pogona</a:t>
            </a:r>
            <a:r>
              <a:rPr lang="en-US" dirty="0"/>
              <a:t> </a:t>
            </a:r>
            <a:r>
              <a:rPr lang="en-US" dirty="0" err="1"/>
              <a:t>manje-više</a:t>
            </a:r>
            <a:r>
              <a:rPr lang="en-US" dirty="0"/>
              <a:t> </a:t>
            </a:r>
            <a:r>
              <a:rPr lang="en-US" dirty="0" err="1"/>
              <a:t>ista</a:t>
            </a:r>
            <a:r>
              <a:rPr lang="en-US" dirty="0"/>
              <a:t> u </a:t>
            </a:r>
            <a:r>
              <a:rPr lang="en-US" dirty="0" err="1"/>
              <a:t>Evropi</a:t>
            </a:r>
            <a:r>
              <a:rPr lang="sr-Latn-CS" dirty="0"/>
              <a:t> i u SAD</a:t>
            </a:r>
          </a:p>
          <a:p>
            <a:pPr>
              <a:defRPr/>
            </a:pPr>
            <a:r>
              <a:rPr lang="vi-VN" dirty="0"/>
              <a:t>jedinični troškovi mnogo viši u Evropi,</a:t>
            </a:r>
          </a:p>
          <a:p>
            <a:pPr>
              <a:defRPr/>
            </a:pPr>
            <a:r>
              <a:rPr lang="en-US" dirty="0"/>
              <a:t>u </a:t>
            </a:r>
            <a:r>
              <a:rPr lang="en-US" dirty="0" err="1"/>
              <a:t>Evropi</a:t>
            </a:r>
            <a:r>
              <a:rPr lang="en-US" dirty="0"/>
              <a:t> </a:t>
            </a:r>
            <a:r>
              <a:rPr lang="sr-Latn-CS" dirty="0"/>
              <a:t>su </a:t>
            </a:r>
            <a:r>
              <a:rPr lang="en-US" dirty="0" err="1"/>
              <a:t>proizvodili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vrsta</a:t>
            </a:r>
            <a:endParaRPr lang="sr-Latn-CS" dirty="0"/>
          </a:p>
          <a:p>
            <a:pPr>
              <a:defRPr/>
            </a:pPr>
            <a:r>
              <a:rPr lang="en-GB" b="1" i="1" u="sng" dirty="0">
                <a:effectLst/>
              </a:rPr>
              <a:t>T</a:t>
            </a:r>
            <a:r>
              <a:rPr lang="sr-Latn-RS" b="1" i="1" u="sng" dirty="0">
                <a:effectLst/>
              </a:rPr>
              <a:t>ek nakon eliminisanja </a:t>
            </a:r>
            <a:r>
              <a:rPr lang="en-US" b="1" i="1" u="sng" dirty="0">
                <a:effectLst/>
              </a:rPr>
              <a:t>carina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svaki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pogon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mogao</a:t>
            </a:r>
            <a:r>
              <a:rPr lang="sr-Latn-CS" dirty="0">
                <a:effectLst/>
              </a:rPr>
              <a:t> </a:t>
            </a:r>
            <a:r>
              <a:rPr lang="en-US" dirty="0">
                <a:effectLst/>
              </a:rPr>
              <a:t>je </a:t>
            </a:r>
            <a:r>
              <a:rPr lang="en-US" dirty="0" err="1">
                <a:effectLst/>
              </a:rPr>
              <a:t>da</a:t>
            </a:r>
            <a:r>
              <a:rPr lang="en-US" dirty="0">
                <a:effectLst/>
              </a:rPr>
              <a:t> se </a:t>
            </a:r>
            <a:r>
              <a:rPr lang="en-US" dirty="0" err="1">
                <a:effectLst/>
              </a:rPr>
              <a:t>specijalizuje</a:t>
            </a:r>
            <a:endParaRPr lang="sr-Latn-CS" dirty="0"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5B475-ADD0-49D9-992C-43DAE817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F9C3A67-80D0-4EDE-B24D-39B646495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Rastući prinosi</a:t>
            </a:r>
            <a:endParaRPr lang="en-US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A8687556-46B8-46B4-B1EA-43CF5CA926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/>
              </a:rPr>
              <a:t>Na primer, </a:t>
            </a:r>
            <a:r>
              <a:rPr lang="en-US" sz="2800" dirty="0" err="1">
                <a:effectLst/>
              </a:rPr>
              <a:t>motori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neka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vozila</a:t>
            </a:r>
            <a:r>
              <a:rPr lang="en-US" sz="2800" dirty="0">
                <a:effectLst/>
              </a:rPr>
              <a:t> </a:t>
            </a:r>
            <a:r>
              <a:rPr lang="en-US" sz="2800" i="1" dirty="0">
                <a:effectLst/>
              </a:rPr>
              <a:t>Ford</a:t>
            </a:r>
            <a:r>
              <a:rPr lang="sr-Latn-C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Fiest</a:t>
            </a:r>
            <a:r>
              <a:rPr lang="sr-Latn-RS" sz="2800" i="1" dirty="0">
                <a:effectLst/>
              </a:rPr>
              <a:t>a</a:t>
            </a:r>
            <a:r>
              <a:rPr lang="en-US" sz="2800" i="1" dirty="0">
                <a:effectLst/>
              </a:rPr>
              <a:t> </a:t>
            </a:r>
            <a:r>
              <a:rPr lang="en-US" sz="2800" dirty="0" err="1">
                <a:effectLst/>
              </a:rPr>
              <a:t>proizvedeni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r>
              <a:rPr lang="en-US" sz="2800" dirty="0">
                <a:effectLst/>
              </a:rPr>
              <a:t> u </a:t>
            </a:r>
            <a:r>
              <a:rPr lang="en-US" sz="2800" dirty="0" err="1">
                <a:effectLst/>
              </a:rPr>
              <a:t>Ujedinjenom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Kraljevstvu</a:t>
            </a:r>
            <a:r>
              <a:rPr lang="en-US" sz="2800" dirty="0">
                <a:effectLst/>
              </a:rPr>
              <a:t>, </a:t>
            </a:r>
            <a:endParaRPr lang="sr-Latn-CS" sz="2800" dirty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>
                <a:effectLst/>
              </a:rPr>
              <a:t>menjači</a:t>
            </a:r>
            <a:r>
              <a:rPr lang="en-US" sz="2400" dirty="0">
                <a:effectLst/>
              </a:rPr>
              <a:t> u </a:t>
            </a:r>
            <a:r>
              <a:rPr lang="en-US" sz="2400" dirty="0" err="1">
                <a:effectLst/>
              </a:rPr>
              <a:t>Francuskoj</a:t>
            </a:r>
            <a:r>
              <a:rPr lang="en-US" sz="2400" dirty="0">
                <a:effectLst/>
              </a:rPr>
              <a:t>, </a:t>
            </a:r>
            <a:endParaRPr lang="sr-Latn-CS" sz="2400" dirty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>
                <a:effectLst/>
              </a:rPr>
              <a:t>kvačila</a:t>
            </a:r>
            <a:r>
              <a:rPr lang="en-US" sz="2400" dirty="0">
                <a:effectLst/>
              </a:rPr>
              <a:t> u </a:t>
            </a:r>
            <a:r>
              <a:rPr lang="en-US" sz="2400" dirty="0" err="1">
                <a:effectLst/>
              </a:rPr>
              <a:t>Španiji</a:t>
            </a:r>
            <a:r>
              <a:rPr lang="en-US" sz="2400" dirty="0">
                <a:effectLst/>
              </a:rPr>
              <a:t>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effectLst/>
              </a:rPr>
              <a:t>a </a:t>
            </a:r>
            <a:r>
              <a:rPr lang="en-US" sz="2400" dirty="0" err="1">
                <a:effectLst/>
              </a:rPr>
              <a:t>delovi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čitavog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vozila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sklapaju</a:t>
            </a:r>
            <a:r>
              <a:rPr lang="en-US" sz="2400" dirty="0">
                <a:effectLst/>
              </a:rPr>
              <a:t> se u </a:t>
            </a:r>
            <a:r>
              <a:rPr lang="en-US" sz="2400" dirty="0" err="1">
                <a:effectLst/>
              </a:rPr>
              <a:t>Nemačkoj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radi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prodaje</a:t>
            </a:r>
            <a:r>
              <a:rPr lang="en-US" sz="2400" dirty="0">
                <a:effectLst/>
              </a:rPr>
              <a:t> u </a:t>
            </a:r>
            <a:r>
              <a:rPr lang="en-US" sz="2400" dirty="0" err="1">
                <a:effectLst/>
              </a:rPr>
              <a:t>celoj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Evropi</a:t>
            </a:r>
            <a:r>
              <a:rPr lang="en-US" sz="2400" dirty="0">
                <a:effectLst/>
              </a:rPr>
              <a:t>. </a:t>
            </a:r>
            <a:endParaRPr lang="sr-Latn-CS" sz="24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effectLst/>
              </a:rPr>
              <a:t>Slično</a:t>
            </a:r>
            <a:r>
              <a:rPr lang="en-US" sz="2800" dirty="0">
                <a:effectLst/>
              </a:rPr>
              <a:t>,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nemački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japanski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foto</a:t>
            </a:r>
            <a:r>
              <a:rPr lang="sr-Latn-RS" sz="2800" dirty="0">
                <a:effectLst/>
              </a:rPr>
              <a:t>-</a:t>
            </a:r>
            <a:r>
              <a:rPr lang="en-US" sz="2800" dirty="0" err="1">
                <a:effectLst/>
              </a:rPr>
              <a:t>aparati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često</a:t>
            </a:r>
            <a:r>
              <a:rPr lang="en-US" sz="2800" dirty="0">
                <a:effectLst/>
              </a:rPr>
              <a:t> se </a:t>
            </a:r>
            <a:r>
              <a:rPr lang="en-US" sz="2800" dirty="0" err="1">
                <a:effectLst/>
              </a:rPr>
              <a:t>sklapaju</a:t>
            </a:r>
            <a:r>
              <a:rPr lang="en-US" sz="2800" dirty="0">
                <a:effectLst/>
              </a:rPr>
              <a:t> u </a:t>
            </a:r>
            <a:r>
              <a:rPr lang="en-US" sz="2800" dirty="0" err="1">
                <a:effectLst/>
              </a:rPr>
              <a:t>Singapuru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koristeći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tamošnju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jeftinu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radnu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snagu</a:t>
            </a:r>
            <a:r>
              <a:rPr lang="en-US" sz="2800" dirty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A539F4-E823-496F-BAB1-4823AAAA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E46D9E66-D72B-4B10-8588-57D766C14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*Nacrtajte sliku koja pokazuje da je moguća </a:t>
            </a:r>
          </a:p>
        </p:txBody>
      </p:sp>
      <p:pic>
        <p:nvPicPr>
          <p:cNvPr id="16387" name="Picture 11">
            <a:extLst>
              <a:ext uri="{FF2B5EF4-FFF2-40B4-BE49-F238E27FC236}">
                <a16:creationId xmlns:a16="http://schemas.microsoft.com/office/drawing/2014/main" id="{BC6D071B-6CF5-4590-9865-3C99BE83D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6" r="27786" b="65602"/>
          <a:stretch>
            <a:fillRect/>
          </a:stretch>
        </p:blipFill>
        <p:spPr bwMode="auto">
          <a:xfrm>
            <a:off x="533400" y="2209800"/>
            <a:ext cx="41640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3">
            <a:extLst>
              <a:ext uri="{FF2B5EF4-FFF2-40B4-BE49-F238E27FC236}">
                <a16:creationId xmlns:a16="http://schemas.microsoft.com/office/drawing/2014/main" id="{46A734B6-9EE8-435B-B51F-BAB8C8F6ABD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uzajamno korisna</a:t>
            </a:r>
            <a:br>
              <a:rPr lang="en-US" altLang="en-US">
                <a:effectLst/>
              </a:rPr>
            </a:br>
            <a:r>
              <a:rPr lang="en-US" altLang="en-US">
                <a:effectLst/>
              </a:rPr>
              <a:t>razmena zasnovana na ekonomiji obima</a:t>
            </a:r>
            <a:endParaRPr lang="sr-Latn-CS" altLang="en-US">
              <a:effectLst/>
            </a:endParaRPr>
          </a:p>
          <a:p>
            <a:pPr eaLnBrk="1" hangingPunct="1"/>
            <a:r>
              <a:rPr lang="en-US" altLang="en-US">
                <a:effectLst/>
              </a:rPr>
              <a:t> ako</a:t>
            </a:r>
            <a:r>
              <a:rPr lang="sr-Latn-CS" altLang="en-US">
                <a:effectLst/>
              </a:rPr>
              <a:t> d</a:t>
            </a:r>
            <a:r>
              <a:rPr lang="en-US" altLang="en-US">
                <a:effectLst/>
              </a:rPr>
              <a:t>ve zemlje imaju identične granice proizvodnje</a:t>
            </a:r>
            <a:br>
              <a:rPr lang="en-US" altLang="en-US">
                <a:effectLst/>
              </a:rPr>
            </a:br>
            <a:r>
              <a:rPr lang="en-US" altLang="en-US">
                <a:effectLst/>
              </a:rPr>
              <a:t>ali različite ukuse</a:t>
            </a:r>
          </a:p>
        </p:txBody>
      </p:sp>
      <p:sp>
        <p:nvSpPr>
          <p:cNvPr id="85006" name="Line 14">
            <a:extLst>
              <a:ext uri="{FF2B5EF4-FFF2-40B4-BE49-F238E27FC236}">
                <a16:creationId xmlns:a16="http://schemas.microsoft.com/office/drawing/2014/main" id="{B3517769-BA39-47A2-9B15-E32468B7A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657600"/>
            <a:ext cx="60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07" name="Line 15">
            <a:extLst>
              <a:ext uri="{FF2B5EF4-FFF2-40B4-BE49-F238E27FC236}">
                <a16:creationId xmlns:a16="http://schemas.microsoft.com/office/drawing/2014/main" id="{9455E07D-0B0F-4EFE-82E6-D98F5BFF60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962400"/>
            <a:ext cx="0" cy="1295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08" name="Line 16">
            <a:extLst>
              <a:ext uri="{FF2B5EF4-FFF2-40B4-BE49-F238E27FC236}">
                <a16:creationId xmlns:a16="http://schemas.microsoft.com/office/drawing/2014/main" id="{F50B7FC0-B3BF-4236-A27F-CCF06B339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657600"/>
            <a:ext cx="0" cy="1676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10" name="Line 18">
            <a:extLst>
              <a:ext uri="{FF2B5EF4-FFF2-40B4-BE49-F238E27FC236}">
                <a16:creationId xmlns:a16="http://schemas.microsoft.com/office/drawing/2014/main" id="{D49014F4-A774-47C9-8836-B1B75F77A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9624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11" name="Line 19">
            <a:extLst>
              <a:ext uri="{FF2B5EF4-FFF2-40B4-BE49-F238E27FC236}">
                <a16:creationId xmlns:a16="http://schemas.microsoft.com/office/drawing/2014/main" id="{9BFA11D8-3AAD-47D2-9EE6-B43307E10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4572000"/>
            <a:ext cx="1524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12" name="Line 20">
            <a:extLst>
              <a:ext uri="{FF2B5EF4-FFF2-40B4-BE49-F238E27FC236}">
                <a16:creationId xmlns:a16="http://schemas.microsoft.com/office/drawing/2014/main" id="{7D84A8C1-6C08-445A-9252-E63372C83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572000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13" name="Line 21">
            <a:extLst>
              <a:ext uri="{FF2B5EF4-FFF2-40B4-BE49-F238E27FC236}">
                <a16:creationId xmlns:a16="http://schemas.microsoft.com/office/drawing/2014/main" id="{A084DAFA-1B00-4362-84ED-9933185EC5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5029200"/>
            <a:ext cx="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14" name="Line 22">
            <a:extLst>
              <a:ext uri="{FF2B5EF4-FFF2-40B4-BE49-F238E27FC236}">
                <a16:creationId xmlns:a16="http://schemas.microsoft.com/office/drawing/2014/main" id="{6A5B8627-37F2-4A2D-8450-9310D642E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029200"/>
            <a:ext cx="1143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BA00B49A-E70D-4D6B-81C5-3B43335A6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t="-1251" r="30750" b="95622"/>
          <a:stretch/>
        </p:blipFill>
        <p:spPr bwMode="auto">
          <a:xfrm>
            <a:off x="1562100" y="52578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C4DB3-3455-4AC2-9FA4-31FE3EF54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140B-B359-4F21-BFAA-408E9747A882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8">
            <a:extLst>
              <a:ext uri="{FF2B5EF4-FFF2-40B4-BE49-F238E27FC236}">
                <a16:creationId xmlns:a16="http://schemas.microsoft.com/office/drawing/2014/main" id="{A1C26377-6C17-4828-A7F9-17D4B1BD825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6" t="34988" r="27786" b="32802"/>
          <a:stretch>
            <a:fillRect/>
          </a:stretch>
        </p:blipFill>
        <p:spPr>
          <a:xfrm>
            <a:off x="2438400" y="1981200"/>
            <a:ext cx="4648200" cy="458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376953FC-4535-48C3-8266-D29E13637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t="-1251" r="30750" b="95622"/>
          <a:stretch/>
        </p:blipFill>
        <p:spPr bwMode="auto">
          <a:xfrm>
            <a:off x="3657600" y="5528512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>
            <a:extLst>
              <a:ext uri="{FF2B5EF4-FFF2-40B4-BE49-F238E27FC236}">
                <a16:creationId xmlns:a16="http://schemas.microsoft.com/office/drawing/2014/main" id="{F8157775-B75C-495A-BF70-195B45139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Ako granice proizvodnje nisu iste</a:t>
            </a:r>
            <a:endParaRPr lang="en-US"/>
          </a:p>
        </p:txBody>
      </p:sp>
      <p:sp>
        <p:nvSpPr>
          <p:cNvPr id="17412" name="Freeform 9">
            <a:extLst>
              <a:ext uri="{FF2B5EF4-FFF2-40B4-BE49-F238E27FC236}">
                <a16:creationId xmlns:a16="http://schemas.microsoft.com/office/drawing/2014/main" id="{3A5AC236-AD53-4551-BE3A-CFBA74FF8DEB}"/>
              </a:ext>
            </a:extLst>
          </p:cNvPr>
          <p:cNvSpPr>
            <a:spLocks/>
          </p:cNvSpPr>
          <p:nvPr/>
        </p:nvSpPr>
        <p:spPr bwMode="auto">
          <a:xfrm>
            <a:off x="3238500" y="2895600"/>
            <a:ext cx="2247900" cy="2311400"/>
          </a:xfrm>
          <a:custGeom>
            <a:avLst/>
            <a:gdLst>
              <a:gd name="T0" fmla="*/ 2147483647 w 1416"/>
              <a:gd name="T1" fmla="*/ 0 h 1456"/>
              <a:gd name="T2" fmla="*/ 2147483647 w 1416"/>
              <a:gd name="T3" fmla="*/ 2147483647 h 1456"/>
              <a:gd name="T4" fmla="*/ 2147483647 w 1416"/>
              <a:gd name="T5" fmla="*/ 2147483647 h 1456"/>
              <a:gd name="T6" fmla="*/ 2147483647 w 1416"/>
              <a:gd name="T7" fmla="*/ 2147483647 h 1456"/>
              <a:gd name="T8" fmla="*/ 2147483647 w 1416"/>
              <a:gd name="T9" fmla="*/ 2147483647 h 1456"/>
              <a:gd name="T10" fmla="*/ 2147483647 w 1416"/>
              <a:gd name="T11" fmla="*/ 2147483647 h 1456"/>
              <a:gd name="T12" fmla="*/ 2147483647 w 1416"/>
              <a:gd name="T13" fmla="*/ 2147483647 h 1456"/>
              <a:gd name="T14" fmla="*/ 2147483647 w 1416"/>
              <a:gd name="T15" fmla="*/ 2147483647 h 14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6"/>
              <a:gd name="T25" fmla="*/ 0 h 1456"/>
              <a:gd name="T26" fmla="*/ 1416 w 1416"/>
              <a:gd name="T27" fmla="*/ 1456 h 14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6" h="1456">
                <a:moveTo>
                  <a:pt x="24" y="0"/>
                </a:moveTo>
                <a:cubicBezTo>
                  <a:pt x="12" y="104"/>
                  <a:pt x="0" y="208"/>
                  <a:pt x="24" y="336"/>
                </a:cubicBezTo>
                <a:cubicBezTo>
                  <a:pt x="48" y="464"/>
                  <a:pt x="112" y="648"/>
                  <a:pt x="168" y="768"/>
                </a:cubicBezTo>
                <a:cubicBezTo>
                  <a:pt x="224" y="888"/>
                  <a:pt x="264" y="960"/>
                  <a:pt x="360" y="1056"/>
                </a:cubicBezTo>
                <a:cubicBezTo>
                  <a:pt x="456" y="1152"/>
                  <a:pt x="616" y="1280"/>
                  <a:pt x="744" y="1344"/>
                </a:cubicBezTo>
                <a:cubicBezTo>
                  <a:pt x="872" y="1408"/>
                  <a:pt x="1040" y="1424"/>
                  <a:pt x="1128" y="1440"/>
                </a:cubicBezTo>
                <a:cubicBezTo>
                  <a:pt x="1216" y="1456"/>
                  <a:pt x="1232" y="1440"/>
                  <a:pt x="1272" y="1440"/>
                </a:cubicBezTo>
                <a:cubicBezTo>
                  <a:pt x="1312" y="1440"/>
                  <a:pt x="1416" y="1448"/>
                  <a:pt x="1368" y="144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3" name="Freeform 12">
            <a:extLst>
              <a:ext uri="{FF2B5EF4-FFF2-40B4-BE49-F238E27FC236}">
                <a16:creationId xmlns:a16="http://schemas.microsoft.com/office/drawing/2014/main" id="{B82D9EC7-F443-4817-A70D-419D1B9EDA81}"/>
              </a:ext>
            </a:extLst>
          </p:cNvPr>
          <p:cNvSpPr>
            <a:spLocks/>
          </p:cNvSpPr>
          <p:nvPr/>
        </p:nvSpPr>
        <p:spPr bwMode="auto">
          <a:xfrm>
            <a:off x="3200400" y="3733800"/>
            <a:ext cx="1371600" cy="1524000"/>
          </a:xfrm>
          <a:custGeom>
            <a:avLst/>
            <a:gdLst>
              <a:gd name="T0" fmla="*/ 0 w 864"/>
              <a:gd name="T1" fmla="*/ 0 h 960"/>
              <a:gd name="T2" fmla="*/ 2147483647 w 864"/>
              <a:gd name="T3" fmla="*/ 2147483647 h 960"/>
              <a:gd name="T4" fmla="*/ 2147483647 w 864"/>
              <a:gd name="T5" fmla="*/ 2147483647 h 960"/>
              <a:gd name="T6" fmla="*/ 2147483647 w 864"/>
              <a:gd name="T7" fmla="*/ 2147483647 h 960"/>
              <a:gd name="T8" fmla="*/ 2147483647 w 864"/>
              <a:gd name="T9" fmla="*/ 2147483647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960"/>
              <a:gd name="T17" fmla="*/ 864 w 864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960">
                <a:moveTo>
                  <a:pt x="0" y="0"/>
                </a:moveTo>
                <a:cubicBezTo>
                  <a:pt x="64" y="120"/>
                  <a:pt x="128" y="240"/>
                  <a:pt x="192" y="336"/>
                </a:cubicBezTo>
                <a:cubicBezTo>
                  <a:pt x="256" y="432"/>
                  <a:pt x="312" y="496"/>
                  <a:pt x="384" y="576"/>
                </a:cubicBezTo>
                <a:cubicBezTo>
                  <a:pt x="456" y="656"/>
                  <a:pt x="544" y="752"/>
                  <a:pt x="624" y="816"/>
                </a:cubicBezTo>
                <a:cubicBezTo>
                  <a:pt x="704" y="880"/>
                  <a:pt x="824" y="952"/>
                  <a:pt x="864" y="96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0" name="Rectangle 13">
            <a:extLst>
              <a:ext uri="{FF2B5EF4-FFF2-40B4-BE49-F238E27FC236}">
                <a16:creationId xmlns:a16="http://schemas.microsoft.com/office/drawing/2014/main" id="{1608153B-6437-4886-A250-71C7CC2F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133600"/>
            <a:ext cx="28194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Isto kao u Problemu 1, ali za dve zemlje koje</a:t>
            </a:r>
            <a:r>
              <a:rPr lang="sr-Latn-CS" altLang="en-US" b="0"/>
              <a:t> </a:t>
            </a:r>
            <a:r>
              <a:rPr lang="en-US" altLang="en-US" b="0"/>
              <a:t>imaju iste ukuse potrošača ali različite granice</a:t>
            </a:r>
          </a:p>
          <a:p>
            <a:r>
              <a:rPr lang="en-US" altLang="en-US" b="0"/>
              <a:t>proizvodnje.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FEA89-EFCC-424C-9C2B-B3DFF6C5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FABCF00B-D6C9-4C76-A37C-EE0BDDFA5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Ako nista nije isto, ni ukusi ni tehnologija</a:t>
            </a:r>
            <a:endParaRPr lang="en-US" dirty="0"/>
          </a:p>
        </p:txBody>
      </p:sp>
      <p:pic>
        <p:nvPicPr>
          <p:cNvPr id="18435" name="Picture 6">
            <a:extLst>
              <a:ext uri="{FF2B5EF4-FFF2-40B4-BE49-F238E27FC236}">
                <a16:creationId xmlns:a16="http://schemas.microsoft.com/office/drawing/2014/main" id="{C6C92D98-23E0-4445-8284-CA373F9B843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6" t="65602" r="27786"/>
          <a:stretch>
            <a:fillRect/>
          </a:stretch>
        </p:blipFill>
        <p:spPr>
          <a:xfrm>
            <a:off x="2914650" y="1981200"/>
            <a:ext cx="43243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7">
            <a:extLst>
              <a:ext uri="{FF2B5EF4-FFF2-40B4-BE49-F238E27FC236}">
                <a16:creationId xmlns:a16="http://schemas.microsoft.com/office/drawing/2014/main" id="{CAE12C1B-A928-4D39-9518-7A8947AE4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743200"/>
            <a:ext cx="1828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/>
              <a:t>3. </a:t>
            </a:r>
            <a:r>
              <a:rPr lang="en-US" altLang="en-US" b="0"/>
              <a:t>Isto kao u Problemu 1, ali za dve zemlje</a:t>
            </a:r>
            <a:r>
              <a:rPr lang="sr-Latn-CS" altLang="en-US" b="0"/>
              <a:t> sa različitim ukusima i tehnologijama</a:t>
            </a:r>
            <a:endParaRPr lang="en-US" altLang="en-US" b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64D8252D-B46C-4695-A779-915088123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t="-1251" r="30750" b="95622"/>
          <a:stretch/>
        </p:blipFill>
        <p:spPr bwMode="auto">
          <a:xfrm>
            <a:off x="3962400" y="52578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FC5A95-0F7C-4C64-8021-C7BE638D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ABD2F59A-5EC2-4B8F-B43E-7D1D06B2FA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Nastavljamo </a:t>
            </a:r>
            <a:r>
              <a:rPr lang="sr-Latn-CS" dirty="0" err="1"/>
              <a:t>ekonomiuju</a:t>
            </a:r>
            <a:r>
              <a:rPr lang="sr-Latn-CS" dirty="0"/>
              <a:t> obima...	slična je	</a:t>
            </a:r>
            <a:endParaRPr lang="en-US" dirty="0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41953FF0-1BB3-447B-ABFA-A3CF55EB5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400" dirty="0">
                <a:effectLst/>
              </a:rPr>
              <a:t>(</a:t>
            </a:r>
            <a:r>
              <a:rPr lang="sr-Latn-CS" sz="2400" i="1" dirty="0">
                <a:effectLst/>
              </a:rPr>
              <a:t>Linder</a:t>
            </a:r>
            <a:r>
              <a:rPr lang="sr-Latn-CS" sz="2400" dirty="0">
                <a:effectLst/>
              </a:rPr>
              <a:t>) 1961. 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dirty="0">
                <a:effectLst/>
              </a:rPr>
              <a:t>zemlja izvozi industrijske proizvode za koje već postoji veliko domaće tržište. 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dirty="0">
                <a:effectLst/>
              </a:rPr>
              <a:t>To su proizvodi koji su privlačni za većinu stanovništva. 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dirty="0">
                <a:effectLst/>
              </a:rPr>
              <a:t>Je li to tačno?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dirty="0">
                <a:effectLst/>
              </a:rPr>
              <a:t>Delimično 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dirty="0">
                <a:effectLst/>
              </a:rPr>
              <a:t>ali </a:t>
            </a:r>
            <a:r>
              <a:rPr lang="en-US" sz="2400" dirty="0">
                <a:effectLst/>
              </a:rPr>
              <a:t>ne </a:t>
            </a:r>
            <a:r>
              <a:rPr lang="en-US" sz="2400" dirty="0" err="1">
                <a:effectLst/>
              </a:rPr>
              <a:t>može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</a:t>
            </a:r>
            <a:r>
              <a:rPr lang="sr-Latn-CS" sz="2400" dirty="0">
                <a:effectLst/>
              </a:rPr>
              <a:t> </a:t>
            </a:r>
            <a:r>
              <a:rPr lang="en-US" sz="2400" dirty="0" err="1">
                <a:effectLst/>
              </a:rPr>
              <a:t>objasni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zašto</a:t>
            </a:r>
            <a:r>
              <a:rPr lang="sr-Latn-CS" sz="2400" dirty="0">
                <a:effectLst/>
              </a:rPr>
              <a:t> </a:t>
            </a:r>
            <a:r>
              <a:rPr lang="en-US" sz="2400" dirty="0">
                <a:effectLst/>
              </a:rPr>
              <a:t>Japan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Koreja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izvoze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veštačk</a:t>
            </a:r>
            <a:r>
              <a:rPr lang="sr-Latn-CS" sz="2400" dirty="0">
                <a:effectLst/>
              </a:rPr>
              <a:t>e </a:t>
            </a:r>
            <a:r>
              <a:rPr lang="en-US" sz="2400" dirty="0" err="1">
                <a:effectLst/>
              </a:rPr>
              <a:t>božićn</a:t>
            </a:r>
            <a:r>
              <a:rPr lang="sr-Latn-CS" sz="2400" dirty="0">
                <a:effectLst/>
              </a:rPr>
              <a:t>e jelke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dirty="0"/>
              <a:t>Dodati možda i Gazimestan i slike SM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9A0002-7C5D-49D0-83A1-C8B66563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8750B1F-1954-4224-948A-03A74B5A1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>
                <a:effectLst/>
              </a:rPr>
              <a:t>Nesavršena konkurencija i međunarodna</a:t>
            </a:r>
            <a:r>
              <a:rPr lang="sr-Latn-CS" altLang="en-US" b="0">
                <a:effectLst/>
              </a:rPr>
              <a:t> razmena </a:t>
            </a:r>
            <a:endParaRPr lang="en-US" altLang="en-US" b="0">
              <a:effectLst/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33E7D6A0-7D0D-409D-90D9-0D1080359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ffectLst/>
              </a:rPr>
              <a:t>veliki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međunarodne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trgovine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predstavlja</a:t>
            </a:r>
            <a:r>
              <a:rPr lang="en-US" dirty="0">
                <a:effectLst/>
              </a:rPr>
              <a:t> </a:t>
            </a:r>
            <a:r>
              <a:rPr lang="en-US" b="1" dirty="0" err="1">
                <a:effectLst/>
              </a:rPr>
              <a:t>intraindustrijsku</a:t>
            </a:r>
            <a:endParaRPr lang="en-US" b="1" dirty="0">
              <a:effectLst/>
            </a:endParaRPr>
          </a:p>
          <a:p>
            <a:pPr eaLnBrk="1" hangingPunct="1">
              <a:defRPr/>
            </a:pPr>
            <a:r>
              <a:rPr lang="en-US" b="1" dirty="0" err="1">
                <a:effectLst/>
              </a:rPr>
              <a:t>trgovinu</a:t>
            </a:r>
            <a:r>
              <a:rPr lang="en-US" b="1" dirty="0">
                <a:effectLst/>
              </a:rPr>
              <a:t> </a:t>
            </a:r>
            <a:r>
              <a:rPr lang="en-US" dirty="0" err="1">
                <a:effectLst/>
              </a:rPr>
              <a:t>diferenciranim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proizvodima</a:t>
            </a:r>
            <a:r>
              <a:rPr lang="en-US" dirty="0">
                <a:effectLst/>
              </a:rPr>
              <a:t>,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66ACED-C5EA-4D0E-BBDA-C132B7DE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4A5E8543-2999-44C3-8AA6-469222D8C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22263"/>
            <a:ext cx="7170737" cy="60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5">
            <a:extLst>
              <a:ext uri="{FF2B5EF4-FFF2-40B4-BE49-F238E27FC236}">
                <a16:creationId xmlns:a16="http://schemas.microsoft.com/office/drawing/2014/main" id="{B322CDB0-0D3D-49D4-89A7-4C3CCF1F9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57200"/>
            <a:ext cx="2438400" cy="533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9882" name="Rectangle 10">
            <a:extLst>
              <a:ext uri="{FF2B5EF4-FFF2-40B4-BE49-F238E27FC236}">
                <a16:creationId xmlns:a16="http://schemas.microsoft.com/office/drawing/2014/main" id="{098B2B36-1996-42E9-8DB0-2DBB47C63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581400"/>
            <a:ext cx="10668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9883" name="Rectangle 11">
            <a:extLst>
              <a:ext uri="{FF2B5EF4-FFF2-40B4-BE49-F238E27FC236}">
                <a16:creationId xmlns:a16="http://schemas.microsoft.com/office/drawing/2014/main" id="{570215A9-2951-40A0-B9DF-8A71221B3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91200"/>
            <a:ext cx="13716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A1555DE-E717-4E4C-96C9-DD7B629D1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267200"/>
            <a:ext cx="990600" cy="1905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9CCAA41-E669-42EF-995D-B14C0DECB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676400"/>
            <a:ext cx="914400" cy="2438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D4AA2C-0C1B-4613-A438-976AB002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 animBg="1"/>
      <p:bldP spid="79883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6A79-AEBA-4512-8956-AC71A2B2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123" name="Picture 2">
            <a:hlinkClick r:id="rId2"/>
            <a:extLst>
              <a:ext uri="{FF2B5EF4-FFF2-40B4-BE49-F238E27FC236}">
                <a16:creationId xmlns:a16="http://schemas.microsoft.com/office/drawing/2014/main" id="{8D05D508-1B93-43FC-BA6D-DE5181EF2E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24074" r="41667" b="9259"/>
          <a:stretch>
            <a:fillRect/>
          </a:stretch>
        </p:blipFill>
        <p:spPr>
          <a:xfrm>
            <a:off x="1219200" y="152400"/>
            <a:ext cx="6324600" cy="6505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4F834-54A7-46BC-83BF-229491C9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41B47EA0-637B-4755-A6D3-68DA2F601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7" t="43953" r="25417" b="15308"/>
          <a:stretch>
            <a:fillRect/>
          </a:stretch>
        </p:blipFill>
        <p:spPr bwMode="auto">
          <a:xfrm>
            <a:off x="-152400" y="304800"/>
            <a:ext cx="94297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8B3D4F9E-0FB4-45B0-A98A-DB8C984C6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191000"/>
            <a:ext cx="990600" cy="1905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411F060-693F-46FE-941D-C480A3DA6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600200"/>
            <a:ext cx="914400" cy="2438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0B8B092-920E-4BA6-A59F-4EDD9BDED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581400"/>
            <a:ext cx="13716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0" name="Rectangle 11">
            <a:extLst>
              <a:ext uri="{FF2B5EF4-FFF2-40B4-BE49-F238E27FC236}">
                <a16:creationId xmlns:a16="http://schemas.microsoft.com/office/drawing/2014/main" id="{8AA53B02-A981-461A-9569-9274B8648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92800"/>
            <a:ext cx="13716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6349E9-0616-48F6-8CE9-2AFDEEF5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2D68226-0319-4DA8-95FE-3243D5711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Zašto nastaje intraindustrijska trgovina</a:t>
            </a:r>
            <a:endParaRPr lang="en-US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F7E0B6FB-AB6D-437D-A282-AC74686BC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međunarodna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konkurencija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prisiljava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svaku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firmu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proizvodi</a:t>
            </a:r>
            <a:r>
              <a:rPr lang="en-US" sz="2800" dirty="0">
                <a:effectLst/>
              </a:rPr>
              <a:t> </a:t>
            </a:r>
            <a:r>
              <a:rPr lang="en-US" sz="2800" u="sng" dirty="0" err="1">
                <a:effectLst/>
              </a:rPr>
              <a:t>samo</a:t>
            </a:r>
            <a:r>
              <a:rPr lang="en-US" sz="2800" u="sng" dirty="0">
                <a:effectLst/>
              </a:rPr>
              <a:t> </a:t>
            </a:r>
            <a:r>
              <a:rPr lang="en-US" sz="2800" u="sng" dirty="0" err="1">
                <a:effectLst/>
              </a:rPr>
              <a:t>jedan</a:t>
            </a:r>
            <a:r>
              <a:rPr lang="en-US" sz="2800" dirty="0">
                <a:effectLst/>
              </a:rPr>
              <a:t>, a </a:t>
            </a:r>
            <a:r>
              <a:rPr lang="en-US" sz="2800" dirty="0" err="1">
                <a:effectLst/>
              </a:rPr>
              <a:t>najviše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nekoliko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vrsta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istog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proizvoda</a:t>
            </a:r>
            <a:r>
              <a:rPr lang="en-US" sz="2800" dirty="0">
                <a:effectLst/>
              </a:rPr>
              <a:t>. 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Ovo</a:t>
            </a:r>
            <a:r>
              <a:rPr lang="en-US" sz="2800" dirty="0">
                <a:effectLst/>
              </a:rPr>
              <a:t> je </a:t>
            </a:r>
            <a:r>
              <a:rPr lang="en-US" sz="2800" dirty="0" err="1">
                <a:effectLst/>
              </a:rPr>
              <a:t>ključno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održavanje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jediničnih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troškova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niskom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nivou</a:t>
            </a:r>
            <a:r>
              <a:rPr lang="sr-Latn-CS" sz="2800" dirty="0">
                <a:effectLst/>
              </a:rPr>
              <a:t> jer je to osnovni uslov za primenu </a:t>
            </a:r>
            <a:r>
              <a:rPr lang="en-US" sz="2800" dirty="0" err="1">
                <a:effectLst/>
              </a:rPr>
              <a:t>specijalizovan</a:t>
            </a:r>
            <a:r>
              <a:rPr lang="sr-Latn-CS" sz="2800" dirty="0">
                <a:effectLst/>
              </a:rPr>
              <a:t>ih </a:t>
            </a:r>
            <a:r>
              <a:rPr lang="en-US" sz="2800" dirty="0" err="1">
                <a:effectLst/>
              </a:rPr>
              <a:t>mašin</a:t>
            </a:r>
            <a:r>
              <a:rPr lang="sr-Latn-CS" sz="2800" dirty="0">
                <a:effectLst/>
              </a:rPr>
              <a:t>a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Zemlja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onda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uvozi</a:t>
            </a:r>
            <a:r>
              <a:rPr lang="en-US" sz="2800" dirty="0">
                <a:effectLst/>
              </a:rPr>
              <a:t> drug</a:t>
            </a:r>
            <a:r>
              <a:rPr lang="sr-Latn-CS" sz="2800" dirty="0">
                <a:effectLst/>
              </a:rPr>
              <a:t>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vrst</a:t>
            </a:r>
            <a:r>
              <a:rPr lang="sr-Latn-CS" sz="2800" dirty="0">
                <a:effectLst/>
              </a:rPr>
              <a:t>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stilov</a:t>
            </a:r>
            <a:r>
              <a:rPr lang="sr-Latn-CS" sz="2800" dirty="0">
                <a:effectLst/>
              </a:rPr>
              <a:t>e istog proizvoda</a:t>
            </a:r>
            <a:r>
              <a:rPr lang="en-US" sz="28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14D01-CC85-4E25-B43D-BD6A68EC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F3D388BC-E258-475B-B864-7BCBF30B6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Ko je dobitnik u ovoj razmeni</a:t>
            </a:r>
            <a:endParaRPr lang="en-US" dirty="0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91A03B0E-5ED0-4295-82C4-119B19FF4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effectLst/>
              </a:rPr>
              <a:t>P</a:t>
            </a:r>
            <a:r>
              <a:rPr lang="sr-Latn-RS" dirty="0">
                <a:effectLst/>
              </a:rPr>
              <a:t>otrošači – varijetet, cene</a:t>
            </a:r>
          </a:p>
          <a:p>
            <a:pPr eaLnBrk="1" hangingPunct="1">
              <a:defRPr/>
            </a:pPr>
            <a:r>
              <a:rPr lang="en-GB" dirty="0">
                <a:effectLst/>
              </a:rPr>
              <a:t>P</a:t>
            </a:r>
            <a:r>
              <a:rPr lang="sr-Latn-RS" dirty="0">
                <a:effectLst/>
              </a:rPr>
              <a:t>roizvođači – rast profita</a:t>
            </a:r>
            <a:endParaRPr lang="en-GB" dirty="0">
              <a:effectLst/>
            </a:endParaRPr>
          </a:p>
          <a:p>
            <a:pPr eaLnBrk="1" hangingPunct="1">
              <a:defRPr/>
            </a:pPr>
            <a:r>
              <a:rPr lang="en-GB" dirty="0">
                <a:effectLst/>
              </a:rPr>
              <a:t>Ali </a:t>
            </a:r>
            <a:r>
              <a:rPr lang="en-GB" dirty="0" err="1">
                <a:effectLst/>
              </a:rPr>
              <a:t>i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radnici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jer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zbog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rasta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produktivnosti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rastu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</a:t>
            </a:r>
            <a:r>
              <a:rPr lang="en-GB" dirty="0">
                <a:effectLst/>
              </a:rPr>
              <a:t> </a:t>
            </a:r>
            <a:r>
              <a:rPr lang="en-GB">
                <a:effectLst/>
              </a:rPr>
              <a:t>nadnice</a:t>
            </a:r>
            <a:endParaRPr lang="sr-Latn-RS" dirty="0">
              <a:effectLst/>
            </a:endParaRPr>
          </a:p>
          <a:p>
            <a:pPr eaLnBrk="1" hangingPunct="1">
              <a:defRPr/>
            </a:pPr>
            <a:endParaRPr lang="sr-Latn-RS" dirty="0">
              <a:effectLst/>
            </a:endParaRPr>
          </a:p>
          <a:p>
            <a:pPr eaLnBrk="1" hangingPunct="1">
              <a:defRPr/>
            </a:pPr>
            <a:r>
              <a:rPr lang="sr-Latn-CS" dirty="0"/>
              <a:t>A kako je to moguće?</a:t>
            </a:r>
          </a:p>
          <a:p>
            <a:pPr eaLnBrk="1" hangingPunct="1">
              <a:defRPr/>
            </a:pPr>
            <a:r>
              <a:rPr lang="sr-Latn-CS" dirty="0"/>
              <a:t>Skinuli su carine!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9BD641-B6BA-4C01-8D8A-DAFF4BDFA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2FBBB13F-D07C-4254-8D79-7C517DBD7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925"/>
            <a:ext cx="9144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Char char="•"/>
            </a:pPr>
            <a:endParaRPr lang="en-US" altLang="en-US" b="0"/>
          </a:p>
          <a:p>
            <a:endParaRPr lang="sr-Latn-CS" altLang="en-US" b="0"/>
          </a:p>
          <a:p>
            <a:endParaRPr lang="sr-Latn-CS" altLang="en-US" b="0"/>
          </a:p>
          <a:p>
            <a:endParaRPr lang="sr-Latn-CS" altLang="en-US" b="0"/>
          </a:p>
          <a:p>
            <a:endParaRPr lang="sr-Latn-CS" altLang="en-US" b="0"/>
          </a:p>
          <a:p>
            <a:endParaRPr lang="en-US" altLang="en-US" b="0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E431F76C-7931-4930-BD9A-9E1BAE920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Pošto su ukusi isti</a:t>
            </a:r>
            <a:endParaRPr lang="en-US"/>
          </a:p>
        </p:txBody>
      </p:sp>
      <p:sp>
        <p:nvSpPr>
          <p:cNvPr id="95238" name="Rectangle 6">
            <a:extLst>
              <a:ext uri="{FF2B5EF4-FFF2-40B4-BE49-F238E27FC236}">
                <a16:creationId xmlns:a16="http://schemas.microsoft.com/office/drawing/2014/main" id="{6718AE7F-0436-44C2-B1B7-78AF991ED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effectLst/>
              </a:rPr>
              <a:t>Značaj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intraindustrijske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trgovine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postao</a:t>
            </a:r>
            <a:r>
              <a:rPr lang="en-US" sz="2800" dirty="0">
                <a:effectLst/>
              </a:rPr>
              <a:t> je </a:t>
            </a:r>
            <a:r>
              <a:rPr lang="en-US" sz="2800" dirty="0" err="1">
                <a:effectLst/>
              </a:rPr>
              <a:t>očigledan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uklonjene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carine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između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članova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Evropske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Unije</a:t>
            </a:r>
            <a:r>
              <a:rPr lang="en-US" sz="2800" dirty="0">
                <a:effectLst/>
              </a:rPr>
              <a:t>,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effectLst/>
              </a:rPr>
              <a:t>Balaša</a:t>
            </a:r>
            <a:r>
              <a:rPr lang="en-US" sz="2800" dirty="0">
                <a:effectLst/>
              </a:rPr>
              <a:t> (</a:t>
            </a:r>
            <a:r>
              <a:rPr lang="en-US" sz="2800" i="1" dirty="0" err="1">
                <a:effectLst/>
              </a:rPr>
              <a:t>Balassa</a:t>
            </a:r>
            <a:r>
              <a:rPr lang="en-US" sz="2800" dirty="0">
                <a:effectLst/>
              </a:rPr>
              <a:t>) je </a:t>
            </a:r>
            <a:r>
              <a:rPr lang="en-US" sz="2800" dirty="0" err="1">
                <a:effectLst/>
              </a:rPr>
              <a:t>dobio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nalaz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</a:t>
            </a:r>
            <a:r>
              <a:rPr lang="en-US" sz="2800" dirty="0">
                <a:effectLst/>
              </a:rPr>
              <a:t> je 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r-Latn-CS" sz="2800" dirty="0">
                <a:effectLst/>
              </a:rPr>
              <a:t>	</a:t>
            </a:r>
            <a:r>
              <a:rPr lang="en-US" sz="2800" dirty="0" err="1">
                <a:effectLst/>
              </a:rPr>
              <a:t>obim</a:t>
            </a:r>
            <a:r>
              <a:rPr lang="en-US" sz="2800" dirty="0">
                <a:effectLst/>
              </a:rPr>
              <a:t> </a:t>
            </a:r>
            <a:r>
              <a:rPr lang="sr-Latn-RS" sz="2800" dirty="0">
                <a:effectLst/>
              </a:rPr>
              <a:t>razmene v</a:t>
            </a:r>
            <a:r>
              <a:rPr lang="en-US" sz="2800" dirty="0" err="1">
                <a:effectLst/>
              </a:rPr>
              <a:t>eoma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porastao</a:t>
            </a:r>
            <a:r>
              <a:rPr lang="en-US" sz="2800" dirty="0">
                <a:effectLst/>
              </a:rPr>
              <a:t>, 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r-Latn-CS" sz="2800" dirty="0">
                <a:effectLst/>
              </a:rPr>
              <a:t>       </a:t>
            </a:r>
            <a:r>
              <a:rPr lang="en-US" sz="2800" dirty="0" err="1">
                <a:effectLst/>
              </a:rPr>
              <a:t>ali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</a:t>
            </a:r>
            <a:r>
              <a:rPr lang="en-US" sz="2800" dirty="0">
                <a:effectLst/>
              </a:rPr>
              <a:t> je </a:t>
            </a:r>
            <a:r>
              <a:rPr lang="en-US" sz="2800" dirty="0" err="1">
                <a:effectLst/>
              </a:rPr>
              <a:t>porast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većim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delom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sadržavao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razmenu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diferenciranih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proizvoda</a:t>
            </a:r>
            <a:r>
              <a:rPr lang="en-US" sz="2800" dirty="0">
                <a:effectLst/>
              </a:rPr>
              <a:t>,</a:t>
            </a:r>
          </a:p>
          <a:p>
            <a:pPr eaLnBrk="1" hangingPunct="1">
              <a:lnSpc>
                <a:spcPct val="90000"/>
              </a:lnSpc>
              <a:defRPr/>
            </a:pPr>
            <a:endParaRPr lang="sr-Latn-C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19E8C-D60B-49AE-B667-989F0BBE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C9D6B88A-41CE-4427-BCB7-84B881652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Šta sada znamo? Otkriven je novi uzrok razmene</a:t>
            </a:r>
            <a:endParaRPr lang="en-US" dirty="0"/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21468663-48F0-4226-8BE3-D9B8D3348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2800" dirty="0">
                <a:effectLst/>
              </a:rPr>
              <a:t>Za komparativne prednosti važi – razmena će biti veća što su </a:t>
            </a:r>
            <a:r>
              <a:rPr lang="en-US" sz="2800" dirty="0" err="1">
                <a:effectLst/>
              </a:rPr>
              <a:t>veće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razlike</a:t>
            </a:r>
            <a:r>
              <a:rPr lang="en-US" sz="2800" dirty="0">
                <a:effectLst/>
              </a:rPr>
              <a:t> u </a:t>
            </a:r>
            <a:r>
              <a:rPr lang="en-US" sz="2800" dirty="0" err="1">
                <a:effectLst/>
              </a:rPr>
              <a:t>faktorskoj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raspoloživosti</a:t>
            </a:r>
            <a:r>
              <a:rPr lang="en-US" sz="2800" dirty="0">
                <a:effectLst/>
              </a:rPr>
              <a:t>, </a:t>
            </a:r>
            <a:endParaRPr lang="sr-Latn-CS" sz="2800" dirty="0">
              <a:effectLst/>
            </a:endParaRPr>
          </a:p>
          <a:p>
            <a:pPr eaLnBrk="1" hangingPunct="1">
              <a:defRPr/>
            </a:pPr>
            <a:endParaRPr lang="sr-Latn-CS" sz="2800" dirty="0">
              <a:effectLst/>
            </a:endParaRPr>
          </a:p>
          <a:p>
            <a:pPr eaLnBrk="1" hangingPunct="1">
              <a:defRPr/>
            </a:pPr>
            <a:r>
              <a:rPr lang="en-US" sz="2800" dirty="0" err="1">
                <a:effectLst/>
              </a:rPr>
              <a:t>Za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intraindustrijsku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trgovinu</a:t>
            </a:r>
            <a:r>
              <a:rPr lang="en-US" sz="2800" dirty="0">
                <a:effectLst/>
              </a:rPr>
              <a:t> </a:t>
            </a:r>
            <a:r>
              <a:rPr lang="sr-Latn-CS" sz="2800" dirty="0">
                <a:effectLst/>
              </a:rPr>
              <a:t> - sve je veća razmena </a:t>
            </a:r>
            <a:r>
              <a:rPr lang="sr-Latn-CS" sz="2800" b="1" u="sng" dirty="0">
                <a:effectLst/>
              </a:rPr>
              <a:t>što su privrede sličnije</a:t>
            </a:r>
          </a:p>
          <a:p>
            <a:pPr lvl="1" eaLnBrk="1" hangingPunct="1">
              <a:defRPr/>
            </a:pPr>
            <a:r>
              <a:rPr lang="sr-Latn-CS" sz="2400" b="1" u="sng" dirty="0">
                <a:effectLst/>
              </a:rPr>
              <a:t>veličine </a:t>
            </a:r>
          </a:p>
          <a:p>
            <a:pPr lvl="1" eaLnBrk="1" hangingPunct="1">
              <a:defRPr/>
            </a:pPr>
            <a:r>
              <a:rPr lang="sr-Latn-CS" sz="2400" b="1" u="sng" dirty="0">
                <a:effectLst/>
              </a:rPr>
              <a:t>faktorske intenzivnosti</a:t>
            </a:r>
            <a:endParaRPr lang="en-US" sz="2400" b="1" u="sng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4FE2E9-8931-4AA9-81C1-45F819BC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4CC7FD19-7537-43C6-9891-948806F574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Drugo – otkrivena greška u autarkiji</a:t>
            </a:r>
            <a:endParaRPr lang="en-US" dirty="0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F268D8F2-B3FE-4716-A874-E7A26E9AD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1628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altLang="en-US" sz="2800">
                <a:effectLst/>
              </a:rPr>
              <a:t>relativne cene proizvoda u autarkiji mogu da netačno predvide obrasce razmene! </a:t>
            </a:r>
          </a:p>
          <a:p>
            <a:pPr lvl="1" eaLnBrk="1" hangingPunct="1">
              <a:lnSpc>
                <a:spcPct val="80000"/>
              </a:lnSpc>
            </a:pPr>
            <a:endParaRPr lang="sr-Latn-CS" altLang="en-US" sz="2400">
              <a:effectLst/>
            </a:endParaRPr>
          </a:p>
          <a:p>
            <a:pPr lvl="1" eaLnBrk="1" hangingPunct="1">
              <a:lnSpc>
                <a:spcPct val="80000"/>
              </a:lnSpc>
            </a:pPr>
            <a:endParaRPr lang="sr-Latn-CS" altLang="en-US" sz="2400">
              <a:effectLst/>
            </a:endParaRPr>
          </a:p>
          <a:p>
            <a:pPr lvl="1" eaLnBrk="1" hangingPunct="1">
              <a:lnSpc>
                <a:spcPct val="80000"/>
              </a:lnSpc>
            </a:pPr>
            <a:r>
              <a:rPr lang="sr-Latn-CS" altLang="en-US" sz="2400">
                <a:effectLst/>
              </a:rPr>
              <a:t>Međutim, u razmeni bi manja zemlja mogla da za isti proizvod ima manje troškove proizvodnje od velike zemlje- </a:t>
            </a:r>
          </a:p>
          <a:p>
            <a:pPr lvl="1" eaLnBrk="1" hangingPunct="1">
              <a:lnSpc>
                <a:spcPct val="80000"/>
              </a:lnSpc>
            </a:pPr>
            <a:endParaRPr lang="sr-Latn-CS" altLang="en-US" sz="2400">
              <a:effectLst/>
            </a:endParaRPr>
          </a:p>
          <a:p>
            <a:pPr lvl="1" eaLnBrk="1" hangingPunct="1">
              <a:lnSpc>
                <a:spcPct val="80000"/>
              </a:lnSpc>
            </a:pPr>
            <a:r>
              <a:rPr lang="sr-Latn-CS" altLang="en-US" sz="2400">
                <a:effectLst/>
              </a:rPr>
              <a:t>Kako to? Ceo svet je njeno tržište!</a:t>
            </a:r>
          </a:p>
          <a:p>
            <a:pPr eaLnBrk="1" hangingPunct="1">
              <a:lnSpc>
                <a:spcPct val="80000"/>
              </a:lnSpc>
            </a:pPr>
            <a:endParaRPr lang="sr-Latn-CS" altLang="en-US" sz="280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BEB1BB-A4ED-4B09-A54C-FEC30A67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E8DD31EC-A83B-49D2-AD09-72197F897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Treće	- svi faktori dobijaju	</a:t>
            </a:r>
            <a:endParaRPr 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5B308A0A-8952-41F4-A56B-E1D28E34E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981200"/>
            <a:ext cx="6248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>
                <a:effectLst/>
              </a:rPr>
              <a:t>OVO JE NAJVAŽNIJE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effectLst/>
              </a:rPr>
              <a:t>u </a:t>
            </a:r>
            <a:r>
              <a:rPr lang="en-US" altLang="en-US" sz="2000" u="sng">
                <a:effectLst/>
              </a:rPr>
              <a:t>H–O modelu - </a:t>
            </a:r>
            <a:r>
              <a:rPr lang="sr-Latn-CS" altLang="en-US" sz="2000" u="sng">
                <a:effectLst/>
              </a:rPr>
              <a:t>razmena </a:t>
            </a:r>
            <a:r>
              <a:rPr lang="en-US" altLang="en-US" sz="2000" u="sng">
                <a:effectLst/>
              </a:rPr>
              <a:t>smanjuje </a:t>
            </a:r>
            <a:r>
              <a:rPr lang="sr-Latn-CS" altLang="en-US" sz="2000" u="sng">
                <a:effectLst/>
              </a:rPr>
              <a:t>dohodak retkog faktora</a:t>
            </a:r>
          </a:p>
          <a:p>
            <a:pPr eaLnBrk="1" hangingPunct="1">
              <a:lnSpc>
                <a:spcPct val="80000"/>
              </a:lnSpc>
            </a:pPr>
            <a:endParaRPr lang="sr-Latn-CS" altLang="en-US" sz="2000" u="sng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effectLst/>
              </a:rPr>
              <a:t> sa intraindustrijskom trgovinom koja je zasnovana na ekonomiji</a:t>
            </a:r>
            <a:r>
              <a:rPr lang="sr-Latn-CS" altLang="en-US" sz="2000">
                <a:effectLst/>
              </a:rPr>
              <a:t> </a:t>
            </a:r>
            <a:r>
              <a:rPr lang="en-US" altLang="en-US" sz="2000">
                <a:effectLst/>
              </a:rPr>
              <a:t>obima moguće je da svi faktori imaju dobitak. </a:t>
            </a:r>
            <a:endParaRPr lang="sr-Latn-CS" altLang="en-US" sz="200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altLang="en-US" sz="200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altLang="en-US" sz="200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b="1">
                <a:effectLst/>
              </a:rPr>
              <a:t>U tome je, verovatno, odgovor na</a:t>
            </a:r>
            <a:r>
              <a:rPr lang="sr-Latn-CS" altLang="en-US" sz="2000" b="1">
                <a:effectLst/>
              </a:rPr>
              <a:t> </a:t>
            </a:r>
            <a:r>
              <a:rPr lang="en-US" altLang="en-US" sz="2000" b="1">
                <a:effectLst/>
              </a:rPr>
              <a:t>pitanje zašto su formiranje Evropske Unije i velika posleratna liberalizacija trgovine</a:t>
            </a:r>
            <a:r>
              <a:rPr lang="sr-Latn-CS" altLang="en-US" sz="2000" b="1">
                <a:effectLst/>
              </a:rPr>
              <a:t> </a:t>
            </a:r>
            <a:r>
              <a:rPr lang="en-US" altLang="en-US" sz="2000" b="1">
                <a:effectLst/>
              </a:rPr>
              <a:t>naišli na tako malo otpora od strane interesnih grupa.</a:t>
            </a:r>
            <a:endParaRPr lang="sr-Latn-CS" altLang="en-US" sz="2000" b="1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60ACA6-2690-4A45-920F-6107E4B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9354BA27-2438-4D3A-BCC4-1FCAF4D6A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H-O uvek ima </a:t>
            </a:r>
            <a:r>
              <a:rPr lang="sr-Latn-CS" dirty="0" err="1"/>
              <a:t>gubitnike</a:t>
            </a:r>
            <a:endParaRPr lang="en-US" dirty="0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7A54939D-74C5-4224-B62B-83DF304F1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err="1">
                <a:effectLst/>
              </a:rPr>
              <a:t>liberalizacij</a:t>
            </a:r>
            <a:r>
              <a:rPr lang="sr-Latn-CS" sz="3600" dirty="0">
                <a:effectLst/>
              </a:rPr>
              <a:t>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trgovine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zemljama</a:t>
            </a:r>
            <a:r>
              <a:rPr lang="en-US" sz="3600" dirty="0">
                <a:effectLst/>
              </a:rPr>
              <a:t> u </a:t>
            </a:r>
            <a:r>
              <a:rPr lang="en-US" sz="3600" dirty="0" err="1">
                <a:effectLst/>
              </a:rPr>
              <a:t>razvoju</a:t>
            </a:r>
            <a:r>
              <a:rPr lang="en-US" sz="3600" dirty="0">
                <a:effectLst/>
              </a:rPr>
              <a:t> </a:t>
            </a:r>
            <a:r>
              <a:rPr lang="sr-Latn-CS" sz="3600" dirty="0">
                <a:effectLst/>
              </a:rPr>
              <a:t>izaziva bunt sindikata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 err="1">
                <a:effectLst/>
              </a:rPr>
              <a:t>kolaps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čitavih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industrija</a:t>
            </a:r>
            <a:r>
              <a:rPr lang="sr-Latn-CS" sz="2800" dirty="0">
                <a:effectLst/>
              </a:rPr>
              <a:t> </a:t>
            </a:r>
            <a:r>
              <a:rPr lang="en-US" sz="2800" dirty="0">
                <a:effectLst/>
              </a:rPr>
              <a:t>(</a:t>
            </a:r>
            <a:r>
              <a:rPr lang="en-US" sz="2800" dirty="0" err="1">
                <a:effectLst/>
              </a:rPr>
              <a:t>poput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tekstilne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industrije</a:t>
            </a:r>
            <a:r>
              <a:rPr lang="en-US" sz="2800" dirty="0">
                <a:effectLst/>
              </a:rPr>
              <a:t>), </a:t>
            </a:r>
            <a:endParaRPr lang="sr-Latn-CS" sz="2800" dirty="0">
              <a:effectLst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>
                <a:effectLst/>
              </a:rPr>
              <a:t>pad </a:t>
            </a:r>
            <a:r>
              <a:rPr lang="en-US" sz="2800" dirty="0" err="1">
                <a:effectLst/>
              </a:rPr>
              <a:t>realnih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nadnica</a:t>
            </a:r>
            <a:endParaRPr lang="sr-Latn-CS" sz="2800" dirty="0">
              <a:effectLst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 err="1">
                <a:effectLst/>
              </a:rPr>
              <a:t>masivn</a:t>
            </a:r>
            <a:r>
              <a:rPr lang="sr-Latn-RS" sz="2800" dirty="0">
                <a:effectLst/>
              </a:rPr>
              <a:t>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realokacij</a:t>
            </a:r>
            <a:r>
              <a:rPr lang="sr-Latn-RS" sz="2800" dirty="0">
                <a:effectLst/>
              </a:rPr>
              <a:t>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rada</a:t>
            </a:r>
            <a:r>
              <a:rPr lang="en-US" sz="2800" dirty="0">
                <a:effectLst/>
              </a:rPr>
              <a:t> u </a:t>
            </a:r>
            <a:r>
              <a:rPr lang="en-US" sz="2800" dirty="0" err="1">
                <a:effectLst/>
              </a:rPr>
              <a:t>druge</a:t>
            </a:r>
            <a:r>
              <a:rPr lang="sr-Latn-CS" sz="2800" dirty="0">
                <a:effectLst/>
              </a:rPr>
              <a:t> grane u </a:t>
            </a:r>
            <a:r>
              <a:rPr lang="en-US" sz="2800" dirty="0" err="1">
                <a:effectLst/>
              </a:rPr>
              <a:t>industrijalizovanih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zemalja</a:t>
            </a:r>
            <a:r>
              <a:rPr lang="en-US" sz="2800" dirty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err="1">
                <a:effectLst/>
              </a:rPr>
              <a:t>Ovde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va</a:t>
            </a:r>
            <a:r>
              <a:rPr lang="sr-Latn-CS" sz="3600" dirty="0">
                <a:effectLst/>
              </a:rPr>
              <a:t>že “prirodne” komparativne prednosti </a:t>
            </a:r>
            <a:endParaRPr lang="en-US" sz="36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8DF263-82E7-4B78-AF3C-D50D39ED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49BA79F-72F9-4BAF-948E-6E02183B6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49275"/>
            <a:ext cx="8839200" cy="1431925"/>
          </a:xfrm>
        </p:spPr>
        <p:txBody>
          <a:bodyPr/>
          <a:lstStyle/>
          <a:p>
            <a:pPr eaLnBrk="1" hangingPunct="1"/>
            <a:r>
              <a:rPr lang="en-US" altLang="en-US" sz="4000">
                <a:effectLst/>
              </a:rPr>
              <a:t>izgleda da n</a:t>
            </a:r>
            <a:r>
              <a:rPr lang="sr-Latn-CS" altLang="en-US" sz="4000">
                <a:effectLst/>
              </a:rPr>
              <a:t>ema toliko suprotnosti </a:t>
            </a:r>
            <a:r>
              <a:rPr lang="en-US" altLang="en-US" sz="4000">
                <a:effectLst/>
              </a:rPr>
              <a:t>između intraindustrijske i H–O teorije</a:t>
            </a:r>
            <a:br>
              <a:rPr lang="en-US" altLang="en-US" sz="4000">
                <a:effectLst/>
              </a:rPr>
            </a:br>
            <a:endParaRPr lang="en-US" altLang="en-US" sz="4000">
              <a:effectLst/>
            </a:endParaRP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425A683B-9213-4AB4-9BDA-2DEA89145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5438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/>
              </a:rPr>
              <a:t>Na primer, </a:t>
            </a:r>
            <a:r>
              <a:rPr lang="en-US" sz="2800" dirty="0" err="1">
                <a:effectLst/>
              </a:rPr>
              <a:t>uvoz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kompjutera</a:t>
            </a:r>
            <a:r>
              <a:rPr lang="en-US" sz="2800" dirty="0">
                <a:effectLst/>
              </a:rPr>
              <a:t> u SAD </a:t>
            </a:r>
            <a:r>
              <a:rPr lang="en-US" sz="2800" dirty="0" err="1">
                <a:effectLst/>
              </a:rPr>
              <a:t>iz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Meksika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može</a:t>
            </a:r>
            <a:endParaRPr lang="en-US" sz="2800" dirty="0">
              <a:effectLst/>
            </a:endParaRPr>
          </a:p>
          <a:p>
            <a:pPr eaLnBrk="1" hangingPunct="1">
              <a:defRPr/>
            </a:pPr>
            <a:r>
              <a:rPr lang="en-US" sz="2800" dirty="0">
                <a:effectLst/>
              </a:rPr>
              <a:t>u </a:t>
            </a:r>
            <a:r>
              <a:rPr lang="en-US" sz="2800" dirty="0" err="1">
                <a:effectLst/>
              </a:rPr>
              <a:t>stvari</a:t>
            </a:r>
            <a:r>
              <a:rPr lang="en-US" sz="2800" dirty="0">
                <a:effectLst/>
              </a:rPr>
              <a:t> da </a:t>
            </a:r>
            <a:r>
              <a:rPr lang="en-US" sz="2800" dirty="0" err="1">
                <a:effectLst/>
              </a:rPr>
              <a:t>sadrži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reeksport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kompjuterskih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čipova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iz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Meksika</a:t>
            </a:r>
            <a:r>
              <a:rPr lang="en-US" sz="2800" dirty="0">
                <a:effectLst/>
              </a:rPr>
              <a:t> </a:t>
            </a:r>
            <a:r>
              <a:rPr lang="sr-Latn-RS" sz="2800" dirty="0">
                <a:effectLst/>
              </a:rPr>
              <a:t>u SAD</a:t>
            </a:r>
          </a:p>
          <a:p>
            <a:pPr eaLnBrk="1" hangingPunct="1">
              <a:defRPr/>
            </a:pPr>
            <a:r>
              <a:rPr lang="en-US" sz="2800" dirty="0" err="1">
                <a:effectLst/>
              </a:rPr>
              <a:t>koje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r>
              <a:rPr lang="en-US" sz="2800" dirty="0">
                <a:effectLst/>
              </a:rPr>
              <a:t> u SAD </a:t>
            </a:r>
            <a:r>
              <a:rPr lang="en-US" sz="2800" dirty="0" err="1">
                <a:effectLst/>
              </a:rPr>
              <a:t>napravili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visokokvalifikovani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radnici</a:t>
            </a:r>
            <a:r>
              <a:rPr lang="en-US" sz="2800" dirty="0">
                <a:effectLst/>
              </a:rPr>
              <a:t>, </a:t>
            </a:r>
            <a:endParaRPr lang="sr-Latn-CS" sz="2800" dirty="0">
              <a:effectLst/>
            </a:endParaRPr>
          </a:p>
          <a:p>
            <a:pPr eaLnBrk="1" hangingPunct="1">
              <a:defRPr/>
            </a:pPr>
            <a:r>
              <a:rPr lang="en-US" sz="2800" dirty="0" err="1">
                <a:effectLst/>
              </a:rPr>
              <a:t>kao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izvoz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ostalog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manje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kvalifikovanog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rada</a:t>
            </a:r>
            <a:r>
              <a:rPr lang="en-US" sz="2800" dirty="0">
                <a:effectLst/>
              </a:rPr>
              <a:t> u </a:t>
            </a:r>
            <a:r>
              <a:rPr lang="en-US" sz="2800" dirty="0" err="1">
                <a:effectLst/>
              </a:rPr>
              <a:t>Meksiku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koji</a:t>
            </a:r>
            <a:r>
              <a:rPr lang="en-US" sz="2800" dirty="0">
                <a:effectLst/>
              </a:rPr>
              <a:t> je </a:t>
            </a:r>
            <a:r>
              <a:rPr lang="en-US" sz="2800" dirty="0" err="1">
                <a:effectLst/>
              </a:rPr>
              <a:t>sadržan</a:t>
            </a:r>
            <a:r>
              <a:rPr lang="en-US" sz="2800" dirty="0">
                <a:effectLst/>
              </a:rPr>
              <a:t> u </a:t>
            </a:r>
            <a:r>
              <a:rPr lang="en-US" sz="2800" dirty="0" err="1">
                <a:effectLst/>
              </a:rPr>
              <a:t>kompjuteru</a:t>
            </a:r>
            <a:r>
              <a:rPr lang="en-US" sz="2800" dirty="0">
                <a:effectLst/>
              </a:rPr>
              <a:t>.</a:t>
            </a:r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ADCA0F-6FFC-46DD-BB94-13A2AEDE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313EEF1F-6728-4FBB-8C4C-D3AEFF03A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Merenje</a:t>
            </a:r>
            <a:r>
              <a:rPr lang="en-GB" dirty="0"/>
              <a:t> </a:t>
            </a:r>
            <a:r>
              <a:rPr lang="en-GB" dirty="0" err="1"/>
              <a:t>intraindustrijske</a:t>
            </a:r>
            <a:r>
              <a:rPr lang="en-GB" dirty="0"/>
              <a:t> </a:t>
            </a:r>
            <a:r>
              <a:rPr lang="en-GB" dirty="0" err="1"/>
              <a:t>razmene</a:t>
            </a:r>
            <a:endParaRPr lang="en-US" dirty="0"/>
          </a:p>
        </p:txBody>
      </p:sp>
      <p:pic>
        <p:nvPicPr>
          <p:cNvPr id="40963" name="Picture 4">
            <a:extLst>
              <a:ext uri="{FF2B5EF4-FFF2-40B4-BE49-F238E27FC236}">
                <a16:creationId xmlns:a16="http://schemas.microsoft.com/office/drawing/2014/main" id="{CE048154-CCA7-4E22-A6D1-6BB27F9B8CB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4338" y="1800225"/>
            <a:ext cx="5326062" cy="216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Rectangle 5">
            <a:extLst>
              <a:ext uri="{FF2B5EF4-FFF2-40B4-BE49-F238E27FC236}">
                <a16:creationId xmlns:a16="http://schemas.microsoft.com/office/drawing/2014/main" id="{D353ACDA-AAF9-4246-9CD7-37FFFCB6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313237"/>
            <a:ext cx="5791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 b="0" dirty="0" err="1"/>
              <a:t>gde</a:t>
            </a:r>
            <a:r>
              <a:rPr lang="en-US" altLang="en-US" sz="2400" b="0" dirty="0"/>
              <a:t> </a:t>
            </a:r>
            <a:r>
              <a:rPr lang="en-US" altLang="en-US" sz="2400" b="0" i="1" dirty="0"/>
              <a:t>X </a:t>
            </a:r>
            <a:r>
              <a:rPr lang="en-US" altLang="en-US" sz="2400" b="0" dirty="0" err="1"/>
              <a:t>i</a:t>
            </a:r>
            <a:r>
              <a:rPr lang="en-US" altLang="en-US" sz="2400" b="0" dirty="0"/>
              <a:t> </a:t>
            </a:r>
            <a:r>
              <a:rPr lang="en-US" altLang="en-US" sz="2400" b="0" i="1" dirty="0"/>
              <a:t>M </a:t>
            </a:r>
          </a:p>
          <a:p>
            <a:r>
              <a:rPr lang="en-US" altLang="en-US" sz="2400" b="0" dirty="0" err="1"/>
              <a:t>vrednost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izvoza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i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uvoza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neke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industrije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ili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grupe</a:t>
            </a:r>
            <a:r>
              <a:rPr lang="sr-Latn-CS" altLang="en-US" sz="2400" b="0" dirty="0"/>
              <a:t> </a:t>
            </a:r>
            <a:r>
              <a:rPr lang="en-US" altLang="en-US" sz="2400" b="0" dirty="0" err="1"/>
              <a:t>proizvoda</a:t>
            </a:r>
            <a:r>
              <a:rPr lang="en-US" altLang="en-US" sz="2400" b="0" dirty="0"/>
              <a:t>,</a:t>
            </a:r>
            <a:r>
              <a:rPr lang="en-US" altLang="en-US" b="0" dirty="0"/>
              <a:t> </a:t>
            </a:r>
            <a:endParaRPr lang="sr-Latn-CS" altLang="en-US" b="0" dirty="0"/>
          </a:p>
          <a:p>
            <a:endParaRPr lang="sr-Latn-CS" altLang="en-US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C91BDD-0318-49FB-A3A9-E7E82FB3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3314B-FFD4-43F4-ADA0-68DA27F0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DA89-15A4-430E-BFC5-072EFFDFB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6148" name="Picture 2">
            <a:hlinkClick r:id="rId2"/>
            <a:extLst>
              <a:ext uri="{FF2B5EF4-FFF2-40B4-BE49-F238E27FC236}">
                <a16:creationId xmlns:a16="http://schemas.microsoft.com/office/drawing/2014/main" id="{E9788423-3BD7-41EA-B86B-99EE44602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10568" r="18553" b="11852"/>
          <a:stretch>
            <a:fillRect/>
          </a:stretch>
        </p:blipFill>
        <p:spPr bwMode="auto">
          <a:xfrm>
            <a:off x="228600" y="304800"/>
            <a:ext cx="8686800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28375D-6D16-41A5-A9DD-90C403CB7549}"/>
              </a:ext>
            </a:extLst>
          </p:cNvPr>
          <p:cNvSpPr/>
          <p:nvPr/>
        </p:nvSpPr>
        <p:spPr>
          <a:xfrm>
            <a:off x="3886200" y="2514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Kook - a mad or eccentric person.</a:t>
            </a:r>
          </a:p>
          <a:p>
            <a:pPr marL="0" marR="0"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</a:rPr>
              <a:t>Origin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457E6-695A-4D4A-AE5F-F8AF6420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2C79F644-2A29-4656-8FC5-199FEA9C1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INTERPRETACIJA</a:t>
            </a:r>
            <a:endParaRPr lang="en-US" dirty="0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13C45D2-D705-46B2-A692-275D1749C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effectLst/>
              </a:rPr>
              <a:t>Vrednost </a:t>
            </a:r>
            <a:r>
              <a:rPr lang="en-US" altLang="en-US" sz="2400" i="1">
                <a:effectLst/>
              </a:rPr>
              <a:t>T </a:t>
            </a:r>
            <a:r>
              <a:rPr lang="en-US" altLang="en-US" sz="2400">
                <a:effectLst/>
              </a:rPr>
              <a:t>kreće se u rasponu od 0 do 1. </a:t>
            </a:r>
            <a:endParaRPr lang="sr-Latn-CS" altLang="en-US" sz="2400"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sr-Latn-CS" altLang="en-US" sz="240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>
                <a:effectLst/>
              </a:rPr>
              <a:t>T </a:t>
            </a:r>
            <a:r>
              <a:rPr lang="en-US" altLang="en-US" sz="2400">
                <a:effectLst/>
              </a:rPr>
              <a:t>= 0 </a:t>
            </a:r>
            <a:r>
              <a:rPr lang="sr-Latn-CS" altLang="en-US" sz="2400">
                <a:effectLst/>
              </a:rPr>
              <a:t> je </a:t>
            </a:r>
            <a:r>
              <a:rPr lang="en-US" altLang="en-US" sz="2400">
                <a:effectLst/>
              </a:rPr>
              <a:t>kada zemlja izvozi</a:t>
            </a:r>
            <a:r>
              <a:rPr lang="sr-Latn-CS" altLang="en-US" sz="2400">
                <a:effectLst/>
              </a:rPr>
              <a:t> </a:t>
            </a:r>
            <a:r>
              <a:rPr lang="en-US" altLang="en-US" sz="2400">
                <a:effectLst/>
              </a:rPr>
              <a:t>ili uvozi samo dati proizvod </a:t>
            </a:r>
            <a:endParaRPr lang="sr-Latn-CS" altLang="en-US" sz="240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>
                <a:effectLst/>
              </a:rPr>
              <a:t>T </a:t>
            </a:r>
            <a:r>
              <a:rPr lang="en-US" altLang="en-US" sz="2400">
                <a:effectLst/>
              </a:rPr>
              <a:t>= 1 (tj., intraindustrijska trgovina</a:t>
            </a:r>
            <a:r>
              <a:rPr lang="sr-Latn-CS" altLang="en-US" sz="2400">
                <a:effectLst/>
              </a:rPr>
              <a:t> </a:t>
            </a:r>
            <a:r>
              <a:rPr lang="en-US" altLang="en-US" sz="2400">
                <a:effectLst/>
              </a:rPr>
              <a:t>je maksimalna).</a:t>
            </a:r>
            <a:r>
              <a:rPr lang="sr-Latn-CS" altLang="en-US" sz="2400">
                <a:effectLst/>
              </a:rPr>
              <a:t> </a:t>
            </a:r>
            <a:endParaRPr lang="en-US" altLang="en-US" sz="2400"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sr-Latn-CS" altLang="en-US" sz="2400"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sr-Latn-CS" altLang="en-US" sz="240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effectLst/>
              </a:rPr>
              <a:t>Globalni, ili kombinovani, ponderisani prosek za </a:t>
            </a:r>
            <a:r>
              <a:rPr lang="en-US" altLang="en-US" sz="2400" i="1">
                <a:effectLst/>
              </a:rPr>
              <a:t>T</a:t>
            </a:r>
            <a:r>
              <a:rPr lang="sr-Latn-CS" altLang="en-US" sz="2400" i="1">
                <a:effectLst/>
              </a:rPr>
              <a:t> </a:t>
            </a:r>
            <a:r>
              <a:rPr lang="en-US" altLang="en-US" sz="2400">
                <a:effectLst/>
              </a:rPr>
              <a:t>za sve industrije u svih 10 zemalja iznosio je 0,48. </a:t>
            </a:r>
            <a:endParaRPr lang="sr-Latn-CS" altLang="en-US" sz="2400"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sr-Latn-CS" altLang="en-US" sz="2400">
              <a:effectLst/>
            </a:endParaRPr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EDA825F3-F7B1-4540-AD07-B01D6F2D7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0" t="31718" r="17168" b="1321"/>
          <a:stretch>
            <a:fillRect/>
          </a:stretch>
        </p:blipFill>
        <p:spPr bwMode="auto">
          <a:xfrm>
            <a:off x="5486400" y="152400"/>
            <a:ext cx="3505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D400BD-CC39-4F25-BE18-8AB21ECE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A3BF20A1-EE4C-487D-8BC7-008B9A3F68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Problem	</a:t>
            </a:r>
            <a:endParaRPr 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98BFA453-D501-4F7F-B83F-B694AAD309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effectLst/>
              </a:rPr>
              <a:t>ozbiljni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nedostaci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kod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korišćenja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indeksa</a:t>
            </a:r>
            <a:r>
              <a:rPr lang="en-US" sz="2800" dirty="0">
                <a:effectLst/>
              </a:rPr>
              <a:t> </a:t>
            </a:r>
            <a:r>
              <a:rPr lang="en-US" sz="2800" i="1" dirty="0">
                <a:effectLst/>
              </a:rPr>
              <a:t>T </a:t>
            </a:r>
            <a:r>
              <a:rPr lang="en-US" sz="2800" dirty="0">
                <a:effectLst/>
              </a:rPr>
              <a:t>u </a:t>
            </a:r>
            <a:r>
              <a:rPr lang="en-US" sz="2800" dirty="0" err="1">
                <a:effectLst/>
              </a:rPr>
              <a:t>merenju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stepena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intraindustrijske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trgovine</a:t>
            </a:r>
            <a:r>
              <a:rPr lang="en-US" sz="2800" dirty="0">
                <a:effectLst/>
              </a:rPr>
              <a:t>. 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effectLst/>
              </a:rPr>
              <a:t>vrednosti</a:t>
            </a:r>
            <a:r>
              <a:rPr lang="en-US" sz="2800" dirty="0">
                <a:effectLst/>
              </a:rPr>
              <a:t> </a:t>
            </a:r>
            <a:r>
              <a:rPr lang="en-US" sz="2800" i="1" dirty="0">
                <a:effectLst/>
              </a:rPr>
              <a:t>T </a:t>
            </a:r>
            <a:r>
              <a:rPr lang="en-US" sz="2800" dirty="0" err="1">
                <a:effectLst/>
              </a:rPr>
              <a:t>zavis</a:t>
            </a:r>
            <a:r>
              <a:rPr lang="sr-Latn-CS" sz="2800" dirty="0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od</a:t>
            </a:r>
            <a:r>
              <a:rPr lang="en-US" sz="2800" dirty="0">
                <a:effectLst/>
              </a:rPr>
              <a:t> toga </a:t>
            </a:r>
            <a:r>
              <a:rPr lang="en-US" sz="2800" dirty="0" err="1">
                <a:effectLst/>
              </a:rPr>
              <a:t>koliko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široko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definišemo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neku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industriju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ili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grupu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proizvoda</a:t>
            </a:r>
            <a:r>
              <a:rPr lang="en-US" sz="2800" dirty="0">
                <a:effectLst/>
              </a:rPr>
              <a:t>.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effectLst/>
              </a:rPr>
              <a:t>Konkretno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što</a:t>
            </a:r>
            <a:r>
              <a:rPr lang="en-US" sz="2800" dirty="0">
                <a:effectLst/>
              </a:rPr>
              <a:t> je </a:t>
            </a:r>
            <a:r>
              <a:rPr lang="en-US" sz="2800" dirty="0" err="1">
                <a:effectLst/>
              </a:rPr>
              <a:t>šira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definicija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jedne</a:t>
            </a:r>
            <a:r>
              <a:rPr lang="sr-Latn-CS" sz="2800" dirty="0">
                <a:effectLst/>
              </a:rPr>
              <a:t> grane</a:t>
            </a:r>
            <a:r>
              <a:rPr lang="en-US" sz="2800" dirty="0">
                <a:effectLst/>
              </a:rPr>
              <a:t>, to </a:t>
            </a:r>
            <a:r>
              <a:rPr lang="en-US" sz="2800" dirty="0" err="1">
                <a:effectLst/>
              </a:rPr>
              <a:t>će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veća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biti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vrednost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indeksa</a:t>
            </a:r>
            <a:r>
              <a:rPr lang="sr-Latn-CS" sz="2800" dirty="0">
                <a:effectLst/>
              </a:rPr>
              <a:t> </a:t>
            </a:r>
            <a:r>
              <a:rPr lang="en-US" sz="2800" i="1" dirty="0">
                <a:effectLst/>
              </a:rPr>
              <a:t>T</a:t>
            </a:r>
            <a:r>
              <a:rPr lang="en-US" sz="2800" dirty="0">
                <a:effectLst/>
              </a:rPr>
              <a:t>. 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58FD49-3E39-4A5B-899A-858CDE5B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1594E-D1D2-4593-80CE-D61CF3FC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err="1">
                <a:effectLst/>
              </a:rPr>
              <a:t>vrednost</a:t>
            </a:r>
            <a:r>
              <a:rPr lang="en-US" sz="3200" dirty="0">
                <a:effectLst/>
              </a:rPr>
              <a:t> </a:t>
            </a:r>
            <a:r>
              <a:rPr lang="en-US" sz="3200" i="1" dirty="0">
                <a:effectLst/>
              </a:rPr>
              <a:t>T </a:t>
            </a:r>
            <a:r>
              <a:rPr lang="en-US" sz="3200" dirty="0" err="1">
                <a:effectLst/>
              </a:rPr>
              <a:t>zavis</a:t>
            </a:r>
            <a:r>
              <a:rPr lang="sr-Latn-CS" sz="3200" dirty="0">
                <a:effectLst/>
              </a:rPr>
              <a:t>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od</a:t>
            </a:r>
            <a:r>
              <a:rPr lang="en-US" sz="3200" dirty="0">
                <a:effectLst/>
              </a:rPr>
              <a:t> toga </a:t>
            </a:r>
            <a:r>
              <a:rPr lang="en-US" sz="3200" dirty="0" err="1">
                <a:effectLst/>
              </a:rPr>
              <a:t>koliko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široko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definišemo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neku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industriju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ili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grupu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proizvoda</a:t>
            </a:r>
            <a:r>
              <a:rPr lang="en-US" sz="3200" dirty="0">
                <a:effectLst/>
              </a:rPr>
              <a:t>.</a:t>
            </a:r>
            <a:endParaRPr lang="en-GB" sz="3200" dirty="0"/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A5D20408-05EA-4469-AAC2-3BADB44C92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t="50000" r="22395" b="22221"/>
          <a:stretch>
            <a:fillRect/>
          </a:stretch>
        </p:blipFill>
        <p:spPr>
          <a:xfrm>
            <a:off x="-457200" y="2362200"/>
            <a:ext cx="103378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Oval 3">
            <a:extLst>
              <a:ext uri="{FF2B5EF4-FFF2-40B4-BE49-F238E27FC236}">
                <a16:creationId xmlns:a16="http://schemas.microsoft.com/office/drawing/2014/main" id="{8C2BF937-B423-4B2A-88BC-428CC7529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953000"/>
            <a:ext cx="5029200" cy="3048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44037" name="Oval 3">
            <a:extLst>
              <a:ext uri="{FF2B5EF4-FFF2-40B4-BE49-F238E27FC236}">
                <a16:creationId xmlns:a16="http://schemas.microsoft.com/office/drawing/2014/main" id="{6A539822-B0DB-4D33-8A56-297A0D316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" y="4267200"/>
            <a:ext cx="5029200" cy="3048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11718B-4905-4BD4-A34E-CB32C3E4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E11A7-FE81-43B5-AE8F-1F16660DB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4800"/>
            <a:ext cx="7848600" cy="1431925"/>
          </a:xfrm>
        </p:spPr>
        <p:txBody>
          <a:bodyPr/>
          <a:lstStyle/>
          <a:p>
            <a:pPr>
              <a:defRPr/>
            </a:pPr>
            <a:r>
              <a:rPr lang="sr-Latn-RS" dirty="0"/>
              <a:t>RUSIJA - IZVOZ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203AC-6C4E-4F9C-ACDB-BCEA40C94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</a:t>
            </a:r>
            <a:r>
              <a:rPr lang="sr-Latn-RS" dirty="0"/>
              <a:t>afta i gas 62%</a:t>
            </a:r>
            <a:br>
              <a:rPr lang="sr-Latn-RS" dirty="0"/>
            </a:br>
            <a:r>
              <a:rPr lang="sr-Latn-RS" dirty="0"/>
              <a:t>	do pada cena nafte -</a:t>
            </a:r>
            <a:r>
              <a:rPr lang="en-GB" dirty="0"/>
              <a:t>71</a:t>
            </a:r>
            <a:r>
              <a:rPr lang="sr-Latn-RS" dirty="0"/>
              <a:t>%</a:t>
            </a:r>
          </a:p>
          <a:p>
            <a:pPr>
              <a:defRPr/>
            </a:pPr>
            <a:r>
              <a:rPr lang="sr-Latn-RS" dirty="0"/>
              <a:t>metali </a:t>
            </a:r>
            <a:r>
              <a:rPr lang="en-GB" dirty="0"/>
              <a:t>10</a:t>
            </a:r>
            <a:r>
              <a:rPr lang="sr-Latn-RS" dirty="0"/>
              <a:t>%</a:t>
            </a:r>
          </a:p>
          <a:p>
            <a:pPr>
              <a:defRPr/>
            </a:pPr>
            <a:r>
              <a:rPr lang="en-GB" dirty="0"/>
              <a:t>M</a:t>
            </a:r>
            <a:r>
              <a:rPr lang="sr-Latn-RS" dirty="0"/>
              <a:t>ašine </a:t>
            </a:r>
            <a:r>
              <a:rPr lang="en-GB" dirty="0"/>
              <a:t>7.4</a:t>
            </a:r>
            <a:r>
              <a:rPr lang="sr-Latn-RS" dirty="0"/>
              <a:t>%</a:t>
            </a:r>
          </a:p>
          <a:p>
            <a:pPr>
              <a:defRPr/>
            </a:pPr>
            <a:r>
              <a:rPr lang="en-GB" dirty="0"/>
              <a:t>H</a:t>
            </a:r>
            <a:r>
              <a:rPr lang="sr-Latn-RS" dirty="0"/>
              <a:t>emijski proizvodi </a:t>
            </a:r>
            <a:r>
              <a:rPr lang="en-GB" dirty="0"/>
              <a:t>7.4</a:t>
            </a:r>
            <a:r>
              <a:rPr lang="sr-Latn-RS" dirty="0"/>
              <a:t>%</a:t>
            </a:r>
          </a:p>
          <a:p>
            <a:pPr>
              <a:defRPr/>
            </a:pPr>
            <a:r>
              <a:rPr lang="en-GB" dirty="0"/>
              <a:t>H</a:t>
            </a:r>
            <a:r>
              <a:rPr lang="sr-Latn-RS" dirty="0"/>
              <a:t>rana </a:t>
            </a:r>
            <a:r>
              <a:rPr lang="en-GB" dirty="0"/>
              <a:t>5</a:t>
            </a:r>
            <a:r>
              <a:rPr lang="sr-Latn-RS" dirty="0"/>
              <a:t>%</a:t>
            </a:r>
            <a:endParaRPr lang="en-GB" dirty="0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43C433D1-C986-45AB-9AB0-F4F78EE64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0" t="31718" r="17168" b="1321"/>
          <a:stretch>
            <a:fillRect/>
          </a:stretch>
        </p:blipFill>
        <p:spPr bwMode="auto">
          <a:xfrm>
            <a:off x="5486400" y="762000"/>
            <a:ext cx="3505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9A85D-BA1F-4091-AB44-856D37434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52893-8948-4C93-B4D7-4CE2F853B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</a:t>
            </a:r>
            <a:r>
              <a:rPr lang="sr-Latn-RS" dirty="0"/>
              <a:t>de izvozi?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DCA2C-1FD5-476D-9BF9-D77711095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Kina (12 %)</a:t>
            </a:r>
            <a:endParaRPr lang="sr-Latn-RS" dirty="0"/>
          </a:p>
          <a:p>
            <a:pPr>
              <a:defRPr/>
            </a:pPr>
            <a:r>
              <a:rPr lang="en-GB" dirty="0" err="1"/>
              <a:t>Nema</a:t>
            </a:r>
            <a:r>
              <a:rPr lang="sr-Latn-RS" dirty="0"/>
              <a:t>čka</a:t>
            </a:r>
            <a:r>
              <a:rPr lang="en-GB" dirty="0"/>
              <a:t> (9 %)</a:t>
            </a:r>
            <a:endParaRPr lang="sr-Latn-RS" dirty="0"/>
          </a:p>
          <a:p>
            <a:pPr>
              <a:defRPr/>
            </a:pPr>
            <a:r>
              <a:rPr lang="sr-Latn-RS" dirty="0"/>
              <a:t>Holandija</a:t>
            </a:r>
            <a:r>
              <a:rPr lang="en-GB" dirty="0"/>
              <a:t> (8.4 %)</a:t>
            </a:r>
            <a:endParaRPr lang="sr-Latn-RS" dirty="0"/>
          </a:p>
          <a:p>
            <a:pPr>
              <a:defRPr/>
            </a:pPr>
            <a:r>
              <a:rPr lang="sr-Latn-RS" dirty="0"/>
              <a:t>I</a:t>
            </a:r>
            <a:r>
              <a:rPr lang="en-GB" dirty="0" err="1"/>
              <a:t>tal</a:t>
            </a:r>
            <a:r>
              <a:rPr lang="sr-Latn-RS" dirty="0"/>
              <a:t>ija</a:t>
            </a:r>
            <a:r>
              <a:rPr lang="en-GB" dirty="0"/>
              <a:t> (5.8 %)</a:t>
            </a:r>
            <a:endParaRPr lang="sr-Latn-RS" dirty="0"/>
          </a:p>
          <a:p>
            <a:pPr>
              <a:defRPr/>
            </a:pPr>
            <a:r>
              <a:rPr lang="en-GB" dirty="0"/>
              <a:t>Bel</a:t>
            </a:r>
            <a:r>
              <a:rPr lang="sr-Latn-RS" dirty="0"/>
              <a:t>orusija</a:t>
            </a:r>
            <a:r>
              <a:rPr lang="en-GB" dirty="0"/>
              <a:t> (4.7 %)</a:t>
            </a:r>
            <a:endParaRPr lang="sr-Latn-RS" dirty="0"/>
          </a:p>
          <a:p>
            <a:pPr>
              <a:defRPr/>
            </a:pPr>
            <a:r>
              <a:rPr lang="en-GB" dirty="0"/>
              <a:t>Tur</a:t>
            </a:r>
            <a:r>
              <a:rPr lang="sr-Latn-RS" dirty="0"/>
              <a:t>ska</a:t>
            </a:r>
            <a:r>
              <a:rPr lang="en-GB" dirty="0"/>
              <a:t> (4.4 %)</a:t>
            </a:r>
            <a:endParaRPr lang="sr-Latn-RS" dirty="0"/>
          </a:p>
          <a:p>
            <a:pPr>
              <a:defRPr/>
            </a:pPr>
            <a:r>
              <a:rPr lang="en-GB" dirty="0"/>
              <a:t>Japan (4.1 %).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16546-2D18-4420-9B0B-B3C30BC7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D271CE7-9308-407A-BB11-73124EE0E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99AF6E85-D5BB-4315-9426-010D8E26FD3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9296400" cy="6561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64BD17-9A83-4D73-9177-E08EB941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DAA9FB47-AD2C-48E5-863F-6C2FE46A2D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Najveća razmena u SAD</a:t>
            </a:r>
            <a:endParaRPr lang="en-US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3FF49560-7ABB-4B1A-84EC-99B22BE32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Naučni, bolnička i medicinska oprema koeficijent je </a:t>
            </a:r>
            <a:r>
              <a:rPr lang="en-US" dirty="0"/>
              <a:t>(0.96) </a:t>
            </a:r>
            <a:r>
              <a:rPr lang="sr-Latn-CS" dirty="0"/>
              <a:t>jer su izvoz i uvoz veoma bliski</a:t>
            </a:r>
          </a:p>
          <a:p>
            <a:pPr eaLnBrk="1" hangingPunct="1">
              <a:defRPr/>
            </a:pPr>
            <a:r>
              <a:rPr lang="sr-Latn-CS" dirty="0"/>
              <a:t>Druga je hrana i piće -</a:t>
            </a:r>
            <a:r>
              <a:rPr lang="en-US" dirty="0"/>
              <a:t> 0.95. </a:t>
            </a:r>
            <a:endParaRPr lang="sr-Latn-CS" dirty="0"/>
          </a:p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r>
              <a:rPr lang="sr-Latn-CS" dirty="0"/>
              <a:t>Najniža za automobile </a:t>
            </a:r>
            <a:r>
              <a:rPr lang="en-US" dirty="0"/>
              <a:t>(0.56), </a:t>
            </a:r>
            <a:r>
              <a:rPr lang="sr-Latn-CS" dirty="0"/>
              <a:t>uvoz je tu </a:t>
            </a:r>
            <a:r>
              <a:rPr lang="en-US" dirty="0"/>
              <a:t>2.5 </a:t>
            </a:r>
            <a:r>
              <a:rPr lang="sr-Latn-CS" dirty="0"/>
              <a:t>puta veći od izvoza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9404E0-29C7-44C7-9B06-6B7C28A8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5649EAEC-8EAE-441F-9D45-739AC01CF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U SAD je najveća u nauci</a:t>
            </a:r>
            <a:endParaRPr lang="en-US" dirty="0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49926FA-36D5-49FB-A97E-DBA58C28C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9144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Table: U.S. Major Commodity Export and Imports and Intra-Industry Trade in 20</a:t>
            </a:r>
            <a:r>
              <a:rPr lang="sr-Latn-RS" sz="1600" dirty="0"/>
              <a:t>1</a:t>
            </a:r>
            <a:r>
              <a:rPr lang="en-US" sz="1600" dirty="0"/>
              <a:t>4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________________________________________________________________________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		</a:t>
            </a:r>
            <a:r>
              <a:rPr lang="sr-Latn-CS" sz="1600" dirty="0"/>
              <a:t>                                </a:t>
            </a:r>
            <a:r>
              <a:rPr lang="en-US" sz="1600" dirty="0"/>
              <a:t> Exports	 Imports	 Intra-</a:t>
            </a:r>
            <a:r>
              <a:rPr lang="en-US" sz="1600" dirty="0" err="1"/>
              <a:t>IndustryCommodity</a:t>
            </a:r>
            <a:r>
              <a:rPr lang="en-US" sz="1600" dirty="0"/>
              <a:t>					(billion $)	(billion $)  </a:t>
            </a:r>
            <a:r>
              <a:rPr lang="sr-Latn-CS" sz="1600" dirty="0"/>
              <a:t>    </a:t>
            </a:r>
            <a:r>
              <a:rPr lang="en-US" sz="1600" dirty="0"/>
              <a:t>Trade Index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________________________________________________________________________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Scientific, hospital, and medical equipment	   23.9	    22.1	        0.96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Food, feed, and beverages		  </a:t>
            </a:r>
            <a:r>
              <a:rPr lang="sr-Latn-RS" sz="1600" dirty="0"/>
              <a:t>               </a:t>
            </a:r>
            <a:r>
              <a:rPr lang="en-US" sz="1600" dirty="0"/>
              <a:t>56.6	  </a:t>
            </a:r>
            <a:r>
              <a:rPr lang="sr-Latn-RS" sz="1600" dirty="0"/>
              <a:t> </a:t>
            </a:r>
            <a:r>
              <a:rPr lang="en-US" sz="1600" dirty="0"/>
              <a:t> 62.1	     </a:t>
            </a:r>
            <a:r>
              <a:rPr lang="sr-Latn-RS" sz="1600" dirty="0"/>
              <a:t>   </a:t>
            </a:r>
            <a:r>
              <a:rPr lang="en-US" sz="1600" dirty="0"/>
              <a:t>0.95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Telecommunications equipment		  </a:t>
            </a:r>
            <a:r>
              <a:rPr lang="sr-Latn-RS" sz="1600" dirty="0"/>
              <a:t> </a:t>
            </a:r>
            <a:r>
              <a:rPr lang="en-US" sz="1600" dirty="0"/>
              <a:t>24.5	    29.4	        0.91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Electrical generating machinery		   31.3	    38.5            0.90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Oil drilling, mining, and construction equip.	   </a:t>
            </a:r>
            <a:r>
              <a:rPr lang="sr-Latn-RS" sz="1600" dirty="0"/>
              <a:t>1</a:t>
            </a:r>
            <a:r>
              <a:rPr lang="en-US" sz="1600" dirty="0"/>
              <a:t>5.5         11.6            0.86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Chemicals, excluding </a:t>
            </a:r>
            <a:r>
              <a:rPr lang="en-US" sz="1600" dirty="0" err="1"/>
              <a:t>medicinals</a:t>
            </a:r>
            <a:r>
              <a:rPr lang="en-US" sz="1600" dirty="0"/>
              <a:t>                   </a:t>
            </a:r>
            <a:r>
              <a:rPr lang="sr-Latn-CS" sz="1600" dirty="0"/>
              <a:t>     </a:t>
            </a:r>
            <a:r>
              <a:rPr lang="en-US" sz="1600" dirty="0"/>
              <a:t> 68.6         42.3            </a:t>
            </a:r>
            <a:r>
              <a:rPr lang="sr-Latn-RS" sz="1600" dirty="0"/>
              <a:t>0</a:t>
            </a:r>
            <a:r>
              <a:rPr lang="en-US" sz="1600" dirty="0"/>
              <a:t>.76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Semiconductors			  </a:t>
            </a:r>
            <a:r>
              <a:rPr lang="sr-Latn-RS" sz="1600" dirty="0"/>
              <a:t>                </a:t>
            </a:r>
            <a:r>
              <a:rPr lang="en-US" sz="1600" dirty="0"/>
              <a:t>48.1	  </a:t>
            </a:r>
            <a:r>
              <a:rPr lang="sr-Latn-RS" sz="1600" dirty="0"/>
              <a:t> </a:t>
            </a:r>
            <a:r>
              <a:rPr lang="en-US" sz="1600" dirty="0"/>
              <a:t> 26.7            0.71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Computers peripherals and parts	              </a:t>
            </a:r>
            <a:r>
              <a:rPr lang="sr-Latn-CS" sz="1600" dirty="0"/>
              <a:t>    </a:t>
            </a:r>
            <a:r>
              <a:rPr lang="en-US" sz="1600" dirty="0"/>
              <a:t>42.8         88.6	        0.65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Civilian aircraft, engines, and parts		 </a:t>
            </a:r>
            <a:r>
              <a:rPr lang="sr-Latn-RS" sz="1600" dirty="0"/>
              <a:t> </a:t>
            </a:r>
            <a:r>
              <a:rPr lang="en-US" sz="1600" dirty="0"/>
              <a:t> 50.0	    24.3	        0.65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Automotive, vehicles, parts and engines       </a:t>
            </a:r>
            <a:r>
              <a:rPr lang="sr-Latn-CS" sz="1600" dirty="0"/>
              <a:t>     </a:t>
            </a:r>
            <a:r>
              <a:rPr lang="en-US" sz="1600" dirty="0"/>
              <a:t>  89.3	   228.3            0.56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________________________________________________________________________</a:t>
            </a:r>
            <a:endParaRPr lang="en-US" sz="1600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i="1" dirty="0"/>
              <a:t>Source:</a:t>
            </a:r>
            <a:r>
              <a:rPr lang="en-US" sz="1600" dirty="0"/>
              <a:t> U.S. Department of Commerce, </a:t>
            </a:r>
            <a:r>
              <a:rPr lang="en-US" sz="1600" i="1" dirty="0"/>
              <a:t>Survey of Current Business</a:t>
            </a:r>
            <a:r>
              <a:rPr lang="en-US" sz="1600" dirty="0"/>
              <a:t> (Washington, D.C.: Government Printing Office, July 2005</a:t>
            </a:r>
            <a:r>
              <a:rPr lang="en-US" sz="1200" dirty="0"/>
              <a:t>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A9BF28-B5DA-4DE0-B0F7-C9446042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ED2EF8B4-171D-4A86-BF59-D938FCCDA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I u OECD, a najmanje...</a:t>
            </a:r>
            <a:endParaRPr lang="en-US"/>
          </a:p>
        </p:txBody>
      </p:sp>
      <p:pic>
        <p:nvPicPr>
          <p:cNvPr id="50179" name="Picture 4" descr="mso76CC1">
            <a:extLst>
              <a:ext uri="{FF2B5EF4-FFF2-40B4-BE49-F238E27FC236}">
                <a16:creationId xmlns:a16="http://schemas.microsoft.com/office/drawing/2014/main" id="{977E6F2C-D302-4873-BCED-54CC819AD41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21" b="27373"/>
          <a:stretch>
            <a:fillRect/>
          </a:stretch>
        </p:blipFill>
        <p:spPr>
          <a:xfrm>
            <a:off x="228600" y="1905000"/>
            <a:ext cx="86391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7F388D-4B5C-4CA3-978C-5AEB8ABA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CEB5AC65-8FEE-4562-888D-C407D03B0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zadatak</a:t>
            </a: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AAC8EED-DF36-438F-B5B2-F1491A0F0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effectLst/>
              </a:rPr>
              <a:t>4. </a:t>
            </a:r>
            <a:r>
              <a:rPr lang="en-US" altLang="en-US" dirty="0" err="1">
                <a:effectLst/>
              </a:rPr>
              <a:t>Odredite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stepen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intraindustrijske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trgovine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ako</a:t>
            </a:r>
            <a:r>
              <a:rPr lang="sr-Latn-C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su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izvoz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i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uvoz</a:t>
            </a:r>
            <a:r>
              <a:rPr lang="en-US" altLang="en-US" dirty="0">
                <a:effectLst/>
              </a:rPr>
              <a:t>, </a:t>
            </a:r>
            <a:r>
              <a:rPr lang="en-US" altLang="en-US" dirty="0" err="1">
                <a:effectLst/>
              </a:rPr>
              <a:t>respektivno</a:t>
            </a:r>
            <a:r>
              <a:rPr lang="en-US" altLang="en-US" dirty="0">
                <a:effectLst/>
              </a:rPr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ffectLst/>
              </a:rPr>
              <a:t>(a) 1000 </a:t>
            </a:r>
            <a:r>
              <a:rPr lang="en-US" altLang="en-US" dirty="0" err="1">
                <a:effectLst/>
              </a:rPr>
              <a:t>i</a:t>
            </a:r>
            <a:r>
              <a:rPr lang="en-US" altLang="en-US" dirty="0">
                <a:effectLst/>
              </a:rPr>
              <a:t> 1000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ffectLst/>
              </a:rPr>
              <a:t>(b) 1000 </a:t>
            </a:r>
            <a:r>
              <a:rPr lang="en-US" altLang="en-US" dirty="0" err="1">
                <a:effectLst/>
              </a:rPr>
              <a:t>i</a:t>
            </a:r>
            <a:r>
              <a:rPr lang="en-US" altLang="en-US" dirty="0">
                <a:effectLst/>
              </a:rPr>
              <a:t> 750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ffectLst/>
              </a:rPr>
              <a:t>(c) 1000 </a:t>
            </a:r>
            <a:r>
              <a:rPr lang="en-US" altLang="en-US" dirty="0" err="1">
                <a:effectLst/>
              </a:rPr>
              <a:t>i</a:t>
            </a:r>
            <a:r>
              <a:rPr lang="en-US" altLang="en-US" dirty="0">
                <a:effectLst/>
              </a:rPr>
              <a:t> 500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ffectLst/>
              </a:rPr>
              <a:t>(d) 1000 </a:t>
            </a:r>
            <a:r>
              <a:rPr lang="en-US" altLang="en-US" dirty="0" err="1">
                <a:effectLst/>
              </a:rPr>
              <a:t>i</a:t>
            </a:r>
            <a:r>
              <a:rPr lang="en-US" altLang="en-US" dirty="0">
                <a:effectLst/>
              </a:rPr>
              <a:t> 25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ffectLst/>
              </a:rPr>
              <a:t>(e) 1000 </a:t>
            </a:r>
            <a:r>
              <a:rPr lang="en-US" altLang="en-US" dirty="0" err="1">
                <a:effectLst/>
              </a:rPr>
              <a:t>i</a:t>
            </a:r>
            <a:r>
              <a:rPr lang="en-US" altLang="en-US" dirty="0">
                <a:effectLst/>
              </a:rPr>
              <a:t> 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B399CC-749B-41E0-AD1D-362B1825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B4978-0788-45D5-AD2F-4220FA48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114800"/>
          </a:xfrm>
        </p:spPr>
        <p:txBody>
          <a:bodyPr/>
          <a:lstStyle/>
          <a:p>
            <a:pPr>
              <a:defRPr/>
            </a:pPr>
            <a:r>
              <a:rPr lang="sr-Latn-RS" dirty="0"/>
              <a:t>H-O – </a:t>
            </a:r>
          </a:p>
          <a:p>
            <a:pPr>
              <a:defRPr/>
            </a:pPr>
            <a:r>
              <a:rPr lang="en-GB" dirty="0"/>
              <a:t>N</a:t>
            </a:r>
            <a:r>
              <a:rPr lang="sr-Latn-RS" dirty="0"/>
              <a:t>eke zemlje izvoze žito, a druge mašine</a:t>
            </a:r>
          </a:p>
          <a:p>
            <a:pPr>
              <a:defRPr/>
            </a:pPr>
            <a:r>
              <a:rPr lang="en-GB" dirty="0"/>
              <a:t>J</a:t>
            </a:r>
            <a:r>
              <a:rPr lang="sr-Latn-RS" dirty="0"/>
              <a:t>er je različita obilnost resursa 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sr-Latn-RS" dirty="0"/>
              <a:t>Krugman: razmena se najčešće obavlja između zemalja koje se ne razlikuju </a:t>
            </a:r>
          </a:p>
          <a:p>
            <a:pPr>
              <a:defRPr/>
            </a:pPr>
            <a:r>
              <a:rPr lang="sr-Latn-RS" dirty="0"/>
              <a:t> i KOJE I IZVOZE I UVOZE ISTI PROIZVOD (automobile, npr)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79D4F6-722A-4829-A92A-894B5BE9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1D8DBB09-C0DA-4389-9C41-9EE67F9A4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x=1000, M=1000</a:t>
            </a:r>
            <a:endParaRPr lang="en-US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BF993FC5-5A04-412F-9179-62641AE61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372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a)  </a:t>
            </a:r>
            <a:r>
              <a:rPr lang="de-DE" dirty="0"/>
              <a:t>T = 1 - </a:t>
            </a:r>
            <a:r>
              <a:rPr lang="de-DE" u="sng" dirty="0">
                <a:latin typeface="Symbol" pitchFamily="18" charset="2"/>
              </a:rPr>
              <a:t>/</a:t>
            </a:r>
            <a:r>
              <a:rPr lang="de-DE" u="sng" dirty="0"/>
              <a:t>1000-1000/</a:t>
            </a:r>
            <a:r>
              <a:rPr lang="de-DE" dirty="0"/>
              <a:t> = </a:t>
            </a:r>
            <a:r>
              <a:rPr lang="de-DE" u="sng" dirty="0"/>
              <a:t>1 - 0  </a:t>
            </a:r>
            <a:r>
              <a:rPr lang="de-DE" dirty="0"/>
              <a:t> = 1.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dirty="0"/>
              <a:t>                      1000+1000   2000</a:t>
            </a:r>
          </a:p>
          <a:p>
            <a:pPr eaLnBrk="1" hangingPunct="1">
              <a:defRPr/>
            </a:pPr>
            <a:r>
              <a:rPr lang="de-DE" dirty="0"/>
              <a:t>    	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1F3788-32FA-4A6A-8A4C-05E339A64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0240C687-B9AB-492D-9DC4-89BACF946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x=1000, M=750</a:t>
            </a:r>
            <a:endParaRPr lang="en-US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353932AC-09D4-49A9-9D64-B0918A474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dirty="0"/>
              <a:t> T = 1 - </a:t>
            </a:r>
            <a:r>
              <a:rPr lang="de-DE" u="sng" dirty="0"/>
              <a:t>/1000-750/</a:t>
            </a:r>
            <a:r>
              <a:rPr lang="de-DE" dirty="0"/>
              <a:t> = 1 - </a:t>
            </a:r>
            <a:r>
              <a:rPr lang="de-DE" u="sng" dirty="0"/>
              <a:t> 250 </a:t>
            </a:r>
            <a:r>
              <a:rPr lang="de-DE" dirty="0"/>
              <a:t> = 0.86.</a:t>
            </a:r>
          </a:p>
          <a:p>
            <a:pPr eaLnBrk="1" hangingPunct="1">
              <a:defRPr/>
            </a:pPr>
            <a:r>
              <a:rPr lang="de-DE" dirty="0"/>
              <a:t>          1000+750          1750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A1F214-5A1B-4C46-9E89-1186623F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7E81884B-340F-47AA-9A31-5CC2D0401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Ostali primeri</a:t>
            </a:r>
            <a:endParaRPr lang="en-US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8653094E-6000-4562-8000-384E2A2E9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dirty="0"/>
              <a:t>	c)  T = 1 - </a:t>
            </a:r>
            <a:r>
              <a:rPr lang="de-DE" u="sng" dirty="0"/>
              <a:t>/1000-500/</a:t>
            </a:r>
            <a:r>
              <a:rPr lang="de-DE" dirty="0"/>
              <a:t> = 1 - </a:t>
            </a:r>
            <a:r>
              <a:rPr lang="de-DE" u="sng" dirty="0"/>
              <a:t> 500 </a:t>
            </a:r>
            <a:r>
              <a:rPr lang="de-DE" dirty="0"/>
              <a:t> = </a:t>
            </a:r>
            <a:r>
              <a:rPr lang="sr-Latn-CS" dirty="0"/>
              <a:t>0</a:t>
            </a:r>
            <a:r>
              <a:rPr lang="de-DE" dirty="0"/>
              <a:t>.67.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dirty="0"/>
              <a:t>                   1000+500          1500</a:t>
            </a:r>
            <a:endParaRPr lang="sr-Latn-C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dirty="0"/>
              <a:t>    	d)  T = 1 - </a:t>
            </a:r>
            <a:r>
              <a:rPr lang="de-DE" u="sng" dirty="0"/>
              <a:t>/1000-250/</a:t>
            </a:r>
            <a:r>
              <a:rPr lang="de-DE" dirty="0"/>
              <a:t> = 1 - </a:t>
            </a:r>
            <a:r>
              <a:rPr lang="de-DE" u="sng" dirty="0"/>
              <a:t> 750 </a:t>
            </a:r>
            <a:r>
              <a:rPr lang="de-DE" dirty="0"/>
              <a:t> = 0.4.</a:t>
            </a:r>
          </a:p>
          <a:p>
            <a:pPr eaLnBrk="1" hangingPunct="1">
              <a:defRPr/>
            </a:pPr>
            <a:r>
              <a:rPr lang="de-DE" dirty="0"/>
              <a:t>                     1000+250          1250</a:t>
            </a:r>
          </a:p>
          <a:p>
            <a:pPr eaLnBrk="1" hangingPunct="1">
              <a:defRPr/>
            </a:pPr>
            <a:r>
              <a:rPr lang="de-DE" dirty="0"/>
              <a:t>    	e)  T = 1 -  </a:t>
            </a:r>
            <a:r>
              <a:rPr lang="de-DE" u="sng" dirty="0"/>
              <a:t>/1000-0/</a:t>
            </a:r>
            <a:r>
              <a:rPr lang="de-DE" dirty="0"/>
              <a:t>   = 1 - </a:t>
            </a:r>
            <a:r>
              <a:rPr lang="de-DE" u="sng" dirty="0"/>
              <a:t>1000</a:t>
            </a:r>
            <a:r>
              <a:rPr lang="de-DE" dirty="0"/>
              <a:t> = 0.</a:t>
            </a:r>
          </a:p>
          <a:p>
            <a:pPr eaLnBrk="1" hangingPunct="1">
              <a:defRPr/>
            </a:pPr>
            <a:r>
              <a:rPr lang="de-DE" dirty="0"/>
              <a:t>                      1000+0            1000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AFC8E-7FE3-43A3-9A7C-2E53A82F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FFF7CE-0FF2-4C35-9589-92DD2A8C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Za</a:t>
            </a:r>
            <a:r>
              <a:rPr lang="sr-Latn-CS" dirty="0"/>
              <a:t>što su rezultati isti kada zamenimo X i M?</a:t>
            </a:r>
            <a:endParaRPr 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ED4D3E0A-1F11-4F88-8A29-162E1703CD0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ffectLst/>
              </a:rPr>
              <a:t>5. </a:t>
            </a:r>
            <a:r>
              <a:rPr lang="en-US" dirty="0" err="1">
                <a:effectLst/>
              </a:rPr>
              <a:t>Uradite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isto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kao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Problemu</a:t>
            </a:r>
            <a:r>
              <a:rPr lang="en-US" dirty="0">
                <a:effectLst/>
              </a:rPr>
              <a:t> 4, </a:t>
            </a:r>
            <a:r>
              <a:rPr lang="en-US" dirty="0" err="1">
                <a:effectLst/>
              </a:rPr>
              <a:t>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zamenite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vrednosti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izvoza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uvoza</a:t>
            </a:r>
            <a:r>
              <a:rPr lang="en-US" dirty="0">
                <a:effectLst/>
              </a:rPr>
              <a:t>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E2776-6598-42CB-95C9-9845971B2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/>
              <a:t>a)  </a:t>
            </a:r>
            <a:r>
              <a:rPr lang="de-DE" sz="1600" dirty="0"/>
              <a:t>T = 1 - </a:t>
            </a:r>
            <a:r>
              <a:rPr lang="de-DE" sz="1600" u="sng" dirty="0"/>
              <a:t>/1000-1000/</a:t>
            </a:r>
            <a:r>
              <a:rPr lang="de-DE" sz="1600" dirty="0"/>
              <a:t> = 1 - </a:t>
            </a:r>
            <a:r>
              <a:rPr lang="de-DE" sz="1600" u="sng" dirty="0"/>
              <a:t>  0  </a:t>
            </a:r>
            <a:r>
              <a:rPr lang="de-DE" sz="1600" dirty="0"/>
              <a:t> = 1.         	1000+1000         2000</a:t>
            </a:r>
          </a:p>
          <a:p>
            <a:pPr>
              <a:defRPr/>
            </a:pPr>
            <a:endParaRPr lang="en-US" sz="1600" dirty="0"/>
          </a:p>
          <a:p>
            <a:pPr>
              <a:buFont typeface="Wingdings" panose="05000000000000000000" pitchFamily="2" charset="2"/>
              <a:buAutoNum type="alphaLcParenR" startAt="2"/>
              <a:defRPr/>
            </a:pPr>
            <a:r>
              <a:rPr lang="de-DE" sz="1600" dirty="0"/>
              <a:t>T = 1 - </a:t>
            </a:r>
            <a:r>
              <a:rPr lang="de-DE" sz="1600" u="sng" dirty="0"/>
              <a:t>/1000-750/</a:t>
            </a:r>
            <a:r>
              <a:rPr lang="de-DE" sz="1600" dirty="0"/>
              <a:t> = 1 - </a:t>
            </a:r>
            <a:r>
              <a:rPr lang="de-DE" sz="1600" u="sng" dirty="0"/>
              <a:t> 250 </a:t>
            </a:r>
            <a:r>
              <a:rPr lang="de-DE" sz="1600" dirty="0"/>
              <a:t> = 0.86.</a:t>
            </a:r>
            <a:r>
              <a:rPr lang="en-US" sz="1600" dirty="0"/>
              <a:t>        </a:t>
            </a:r>
            <a:r>
              <a:rPr lang="de-DE" sz="1600" dirty="0"/>
              <a:t>                        	1000+750          1750</a:t>
            </a:r>
            <a:endParaRPr lang="en-US" sz="1600" dirty="0"/>
          </a:p>
          <a:p>
            <a:pPr>
              <a:buFont typeface="Wingdings" panose="05000000000000000000" pitchFamily="2" charset="2"/>
              <a:buAutoNum type="alphaLcParenR" startAt="2"/>
              <a:defRPr/>
            </a:pPr>
            <a:endParaRPr lang="en-US" sz="1600" dirty="0"/>
          </a:p>
          <a:p>
            <a:pPr>
              <a:buFont typeface="Wingdings" panose="05000000000000000000" pitchFamily="2" charset="2"/>
              <a:buAutoNum type="alphaLcParenR" startAt="3"/>
              <a:defRPr/>
            </a:pPr>
            <a:r>
              <a:rPr lang="de-DE" sz="1600" dirty="0"/>
              <a:t>T = 1 - </a:t>
            </a:r>
            <a:r>
              <a:rPr lang="de-DE" sz="1600" u="sng" dirty="0"/>
              <a:t>/1000-500/</a:t>
            </a:r>
            <a:r>
              <a:rPr lang="de-DE" sz="1600" dirty="0"/>
              <a:t> = 1 - </a:t>
            </a:r>
            <a:r>
              <a:rPr lang="de-DE" sz="1600" u="sng" dirty="0"/>
              <a:t> 500 </a:t>
            </a:r>
            <a:r>
              <a:rPr lang="de-DE" sz="1600" dirty="0"/>
              <a:t> = 0.67.</a:t>
            </a:r>
            <a:endParaRPr lang="en-US" sz="16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de-DE" sz="1600" dirty="0"/>
              <a:t>                  1000+500          1500</a:t>
            </a:r>
            <a:endParaRPr lang="en-US" sz="16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de-DE" sz="1600" dirty="0"/>
              <a:t> </a:t>
            </a:r>
            <a:endParaRPr lang="en-US" sz="1600" dirty="0"/>
          </a:p>
          <a:p>
            <a:pPr>
              <a:buFont typeface="Wingdings" panose="05000000000000000000" pitchFamily="2" charset="2"/>
              <a:buAutoNum type="alphaLcParenR" startAt="4"/>
              <a:defRPr/>
            </a:pPr>
            <a:r>
              <a:rPr lang="de-DE" sz="1600" dirty="0"/>
              <a:t>T = 1 - </a:t>
            </a:r>
            <a:r>
              <a:rPr lang="de-DE" sz="1600" u="sng" dirty="0"/>
              <a:t>/1000-250/</a:t>
            </a:r>
            <a:r>
              <a:rPr lang="de-DE" sz="1600" dirty="0"/>
              <a:t> = 1 - </a:t>
            </a:r>
            <a:r>
              <a:rPr lang="de-DE" sz="1600" u="sng" dirty="0"/>
              <a:t> 750 </a:t>
            </a:r>
            <a:r>
              <a:rPr lang="de-DE" sz="1600" dirty="0"/>
              <a:t> = 0.4.</a:t>
            </a:r>
            <a:endParaRPr lang="en-US" sz="16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de-DE" sz="1600" dirty="0"/>
              <a:t>                 1000+250          1250</a:t>
            </a:r>
            <a:endParaRPr lang="en-US" sz="16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de-DE" sz="1600" dirty="0"/>
              <a:t> </a:t>
            </a:r>
            <a:endParaRPr lang="en-US" sz="16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de-DE" sz="1600" dirty="0"/>
              <a:t>e)  T = 1 -  </a:t>
            </a:r>
            <a:r>
              <a:rPr lang="de-DE" sz="1600" u="sng" dirty="0"/>
              <a:t>/1000-0/</a:t>
            </a:r>
            <a:r>
              <a:rPr lang="de-DE" sz="1600" dirty="0"/>
              <a:t>   = 1 - </a:t>
            </a:r>
            <a:r>
              <a:rPr lang="de-DE" sz="1600" u="sng" dirty="0"/>
              <a:t>1000</a:t>
            </a:r>
            <a:r>
              <a:rPr lang="de-DE" sz="1600" dirty="0"/>
              <a:t> = 0.                      	  1000+0            1000</a:t>
            </a:r>
            <a:endParaRPr lang="en-US" sz="1600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BFC5FC-5127-459C-AC19-F1A5E4F4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140B-B359-4F21-BFAA-408E9747A882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E0736275-88B4-45E4-AF02-96A66ED5F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Latn-CS" sz="3600" b="1" dirty="0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 err="1">
                <a:effectLst/>
              </a:rPr>
              <a:t>Formalni</a:t>
            </a:r>
            <a:r>
              <a:rPr lang="en-US" sz="4000" b="1" dirty="0">
                <a:effectLst/>
              </a:rPr>
              <a:t> model</a:t>
            </a:r>
            <a:r>
              <a:rPr lang="sr-Latn-CS" sz="4000" b="1" dirty="0">
                <a:effectLst/>
              </a:rPr>
              <a:t> in</a:t>
            </a:r>
            <a:r>
              <a:rPr lang="en-US" sz="4000" b="1" dirty="0" err="1">
                <a:effectLst/>
              </a:rPr>
              <a:t>traindustrijske</a:t>
            </a:r>
            <a:r>
              <a:rPr lang="en-US" sz="4000" b="1" dirty="0">
                <a:effectLst/>
              </a:rPr>
              <a:t> </a:t>
            </a:r>
            <a:r>
              <a:rPr lang="sr-Latn-RS" sz="4000" b="1" dirty="0">
                <a:effectLst/>
              </a:rPr>
              <a:t>razmene 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9A4BD3-2BA5-45CD-AE79-73893A08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04A15-95E2-40C4-9209-D303D3C4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4000" dirty="0" err="1"/>
              <a:t>Monopolistička</a:t>
            </a:r>
            <a:r>
              <a:rPr lang="pl-PL" sz="4000" dirty="0"/>
              <a:t> </a:t>
            </a:r>
            <a:r>
              <a:rPr lang="pl-PL" sz="4000" dirty="0" err="1"/>
              <a:t>konkurencija</a:t>
            </a:r>
            <a:r>
              <a:rPr lang="pl-PL" sz="4000" dirty="0"/>
              <a:t> je </a:t>
            </a:r>
            <a:r>
              <a:rPr lang="pl-PL" sz="4000" dirty="0" err="1"/>
              <a:t>oblik</a:t>
            </a:r>
            <a:r>
              <a:rPr lang="pl-PL" sz="4000" dirty="0"/>
              <a:t> </a:t>
            </a:r>
            <a:r>
              <a:rPr lang="pl-PL" sz="4000" dirty="0" err="1"/>
              <a:t>organizacije</a:t>
            </a:r>
            <a:r>
              <a:rPr lang="pl-PL" sz="4000" dirty="0"/>
              <a:t> </a:t>
            </a:r>
            <a:r>
              <a:rPr lang="pl-PL" sz="4000" dirty="0" err="1"/>
              <a:t>tržišta</a:t>
            </a:r>
            <a:r>
              <a:rPr lang="pl-PL" sz="4000" dirty="0"/>
              <a:t> na </a:t>
            </a:r>
            <a:r>
              <a:rPr lang="pl-PL" sz="4000" dirty="0" err="1"/>
              <a:t>kome</a:t>
            </a:r>
            <a:r>
              <a:rPr lang="en-US" sz="4000" dirty="0"/>
              <a:t> </a:t>
            </a:r>
            <a:r>
              <a:rPr lang="en-US" sz="4000" dirty="0" err="1"/>
              <a:t>postoji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D8804-71F4-4D7E-BA30-36823F550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971800"/>
            <a:ext cx="7543800" cy="2743200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US" sz="3600" dirty="0" err="1"/>
              <a:t>mnogo</a:t>
            </a:r>
            <a:r>
              <a:rPr lang="en-US" sz="3600" dirty="0"/>
              <a:t> </a:t>
            </a:r>
            <a:r>
              <a:rPr lang="en-US" sz="3600" dirty="0" err="1"/>
              <a:t>firmi</a:t>
            </a:r>
            <a:r>
              <a:rPr lang="en-US" sz="3600" dirty="0"/>
              <a:t> </a:t>
            </a:r>
            <a:endParaRPr lang="sr-Latn-CS" sz="3600" dirty="0"/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US" sz="3600" dirty="0" err="1"/>
              <a:t>koje</a:t>
            </a:r>
            <a:r>
              <a:rPr lang="en-US" sz="3600" dirty="0"/>
              <a:t> </a:t>
            </a:r>
            <a:r>
              <a:rPr lang="en-US" sz="3600" dirty="0" err="1"/>
              <a:t>prodaju</a:t>
            </a:r>
            <a:r>
              <a:rPr lang="en-US" sz="3600" dirty="0"/>
              <a:t> </a:t>
            </a:r>
            <a:r>
              <a:rPr lang="en-US" sz="3600" dirty="0" err="1"/>
              <a:t>diferencirani</a:t>
            </a:r>
            <a:r>
              <a:rPr lang="en-US" sz="3600" dirty="0"/>
              <a:t> </a:t>
            </a:r>
            <a:r>
              <a:rPr lang="en-US" sz="3600" dirty="0" err="1"/>
              <a:t>proizvod</a:t>
            </a:r>
            <a:endParaRPr lang="sr-Latn-CS" sz="3600" dirty="0"/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sr-Latn-CS" sz="3600" dirty="0"/>
              <a:t> </a:t>
            </a:r>
            <a:r>
              <a:rPr lang="pl-PL" sz="3600" dirty="0"/>
              <a:t>koja je lako </a:t>
            </a:r>
            <a:r>
              <a:rPr lang="pl-PL" sz="3600" dirty="0" err="1"/>
              <a:t>ući</a:t>
            </a:r>
            <a:r>
              <a:rPr lang="pl-PL" sz="3600" dirty="0"/>
              <a:t> </a:t>
            </a:r>
            <a:r>
              <a:rPr lang="pl-PL" sz="3600" dirty="0" err="1"/>
              <a:t>ili</a:t>
            </a:r>
            <a:r>
              <a:rPr lang="pl-PL" sz="3600" dirty="0"/>
              <a:t> </a:t>
            </a:r>
            <a:r>
              <a:rPr lang="pl-PL" sz="3600" dirty="0" err="1"/>
              <a:t>izaći</a:t>
            </a:r>
            <a:endParaRPr lang="pl-PL" sz="3600" b="1" dirty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F1CA5-7AA7-431C-B2F2-31211309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7AE55-D890-4754-A843-AE2A117F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err="1"/>
              <a:t>ako</a:t>
            </a:r>
            <a:r>
              <a:rPr lang="en-US" i="1" dirty="0"/>
              <a:t> </a:t>
            </a:r>
            <a:r>
              <a:rPr lang="en-US" i="1" dirty="0" err="1"/>
              <a:t>žele</a:t>
            </a:r>
            <a:r>
              <a:rPr lang="en-US" i="1" dirty="0"/>
              <a:t> </a:t>
            </a:r>
            <a:r>
              <a:rPr lang="en-US" i="1" dirty="0" err="1"/>
              <a:t>da</a:t>
            </a:r>
            <a:r>
              <a:rPr lang="en-US" i="1" dirty="0"/>
              <a:t> </a:t>
            </a:r>
            <a:r>
              <a:rPr lang="en-US" i="1" dirty="0" err="1"/>
              <a:t>povećaju</a:t>
            </a:r>
            <a:r>
              <a:rPr lang="en-US" i="1" dirty="0"/>
              <a:t> </a:t>
            </a:r>
            <a:r>
              <a:rPr lang="en-US" i="1" dirty="0" err="1"/>
              <a:t>prodaju</a:t>
            </a:r>
            <a:r>
              <a:rPr lang="sr-Latn-RS" i="1" dirty="0"/>
              <a:t> i proizvodnju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416C7-EAAC-4E66-9A79-42A2FB607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err="1"/>
              <a:t>firme</a:t>
            </a:r>
            <a:r>
              <a:rPr lang="en-US" sz="2400" dirty="0"/>
              <a:t> </a:t>
            </a:r>
            <a:r>
              <a:rPr lang="en-US" sz="2400" dirty="0" err="1"/>
              <a:t>moraju</a:t>
            </a:r>
            <a:r>
              <a:rPr lang="sr-Latn-C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</a:t>
            </a:r>
            <a:r>
              <a:rPr lang="en-US" sz="2400" dirty="0" err="1"/>
              <a:t>snižavaju</a:t>
            </a:r>
            <a:r>
              <a:rPr lang="en-US" sz="2400" dirty="0"/>
              <a:t> </a:t>
            </a:r>
            <a:r>
              <a:rPr lang="en-US" sz="2400" dirty="0" err="1"/>
              <a:t>cenu</a:t>
            </a:r>
            <a:r>
              <a:rPr lang="en-US" sz="2400" dirty="0"/>
              <a:t> </a:t>
            </a:r>
            <a:endParaRPr lang="sr-Latn-CS" sz="2400" dirty="0"/>
          </a:p>
          <a:p>
            <a:pPr eaLnBrk="1" hangingPunct="1">
              <a:defRPr/>
            </a:pPr>
            <a:r>
              <a:rPr lang="en-US" sz="2400" i="1" dirty="0" err="1"/>
              <a:t>Graničn</a:t>
            </a:r>
            <a:r>
              <a:rPr lang="sr-Latn-CS" sz="2400" i="1" dirty="0"/>
              <a:t>i  </a:t>
            </a:r>
            <a:r>
              <a:rPr lang="nn-NO" sz="2400" dirty="0"/>
              <a:t>prihod firme (</a:t>
            </a:r>
            <a:r>
              <a:rPr lang="nn-NO" sz="2400" i="1" dirty="0"/>
              <a:t>GPD) leži ispod krive tražnje (D), </a:t>
            </a:r>
            <a:endParaRPr lang="sr-Latn-CS" sz="2400" i="1" dirty="0"/>
          </a:p>
          <a:p>
            <a:pPr eaLnBrk="1" hangingPunct="1">
              <a:defRPr/>
            </a:pPr>
            <a:r>
              <a:rPr lang="nn-NO" sz="2400" i="1" dirty="0"/>
              <a:t>pa je GPD &lt; P.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58372" name="Picture 5">
            <a:extLst>
              <a:ext uri="{FF2B5EF4-FFF2-40B4-BE49-F238E27FC236}">
                <a16:creationId xmlns:a16="http://schemas.microsoft.com/office/drawing/2014/main" id="{1971FF88-59FF-4663-B277-5DB45C41B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9" r="5827" b="34276"/>
          <a:stretch>
            <a:fillRect/>
          </a:stretch>
        </p:blipFill>
        <p:spPr bwMode="auto">
          <a:xfrm>
            <a:off x="2133600" y="3886200"/>
            <a:ext cx="53054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7364D-0052-488F-948F-4815E701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BE2F4-47BC-4B27-AFDB-531A8D6F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Prosečni troškovi opadaju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56890-5392-4ACF-AAFD-4791B0448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400" dirty="0"/>
              <a:t>firma je suočena i sa </a:t>
            </a:r>
            <a:r>
              <a:rPr lang="vi-VN" sz="2400" dirty="0"/>
              <a:t>rastućim prinosima u proizvodnji pa je kriva prosečnih troškova (</a:t>
            </a:r>
            <a:r>
              <a:rPr lang="vi-VN" sz="2400" i="1" dirty="0"/>
              <a:t>PT) takođe nagnuta</a:t>
            </a:r>
          </a:p>
          <a:p>
            <a:pPr eaLnBrk="1" hangingPunct="1">
              <a:defRPr/>
            </a:pPr>
            <a:r>
              <a:rPr lang="en-US" sz="2400" dirty="0" err="1"/>
              <a:t>prema</a:t>
            </a:r>
            <a:r>
              <a:rPr lang="en-US" sz="2400" dirty="0"/>
              <a:t> dole</a:t>
            </a:r>
            <a:endParaRPr lang="sr-Latn-CS" sz="2400" dirty="0"/>
          </a:p>
          <a:p>
            <a:pPr eaLnBrk="1" hangingPunct="1">
              <a:defRPr/>
            </a:pPr>
            <a:r>
              <a:rPr lang="en-US" sz="2400" dirty="0"/>
              <a:t> (</a:t>
            </a:r>
            <a:r>
              <a:rPr lang="en-US" sz="2400" dirty="0" err="1"/>
              <a:t>tj</a:t>
            </a:r>
            <a:r>
              <a:rPr lang="en-US" sz="2400" dirty="0"/>
              <a:t>., </a:t>
            </a:r>
            <a:r>
              <a:rPr lang="en-US" sz="2400" i="1" dirty="0"/>
              <a:t>PT </a:t>
            </a:r>
            <a:endParaRPr lang="sr-Latn-CS" sz="2400" i="1" dirty="0"/>
          </a:p>
          <a:p>
            <a:pPr eaLnBrk="1" hangingPunct="1">
              <a:defRPr/>
            </a:pPr>
            <a:r>
              <a:rPr lang="en-US" sz="2400" i="1" dirty="0" err="1"/>
              <a:t>opadaju</a:t>
            </a:r>
            <a:r>
              <a:rPr lang="en-US" sz="2400" i="1" dirty="0"/>
              <a:t> </a:t>
            </a:r>
            <a:endParaRPr lang="sr-Latn-CS" sz="2400" i="1" dirty="0"/>
          </a:p>
          <a:p>
            <a:pPr eaLnBrk="1" hangingPunct="1">
              <a:defRPr/>
            </a:pPr>
            <a:r>
              <a:rPr lang="en-US" sz="2400" i="1" dirty="0" err="1"/>
              <a:t>sa</a:t>
            </a:r>
            <a:r>
              <a:rPr lang="en-US" sz="2400" i="1" dirty="0"/>
              <a:t> </a:t>
            </a:r>
            <a:r>
              <a:rPr lang="en-US" sz="2400" i="1" dirty="0" err="1"/>
              <a:t>porastom</a:t>
            </a:r>
            <a:r>
              <a:rPr lang="en-US" sz="2400" i="1" dirty="0"/>
              <a:t> </a:t>
            </a:r>
            <a:endParaRPr lang="sr-Latn-CS" sz="2400" i="1" dirty="0"/>
          </a:p>
          <a:p>
            <a:pPr eaLnBrk="1" hangingPunct="1">
              <a:defRPr/>
            </a:pPr>
            <a:r>
              <a:rPr lang="en-US" sz="2400" i="1" dirty="0" err="1"/>
              <a:t>autputa</a:t>
            </a:r>
            <a:r>
              <a:rPr lang="en-US" sz="2400" i="1" dirty="0"/>
              <a:t>).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59396" name="Picture 5">
            <a:extLst>
              <a:ext uri="{FF2B5EF4-FFF2-40B4-BE49-F238E27FC236}">
                <a16:creationId xmlns:a16="http://schemas.microsoft.com/office/drawing/2014/main" id="{602F7240-6A33-4EE1-9444-DD09D1CAF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9" t="1729" r="19012" b="34276"/>
          <a:stretch>
            <a:fillRect/>
          </a:stretch>
        </p:blipFill>
        <p:spPr bwMode="auto">
          <a:xfrm>
            <a:off x="3810000" y="2895600"/>
            <a:ext cx="4038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2" descr="&amp;Rcy;&amp;iecy;&amp;zcy;&amp;ucy;&amp;lcy;&amp;tcy;&amp;acy;&amp;tcy; &amp;scy;&amp;lcy;&amp;icy;&amp;kcy;&amp;acy; &amp;zcy;&amp;acy; marginal cost increasing decreasing returns">
            <a:extLst>
              <a:ext uri="{FF2B5EF4-FFF2-40B4-BE49-F238E27FC236}">
                <a16:creationId xmlns:a16="http://schemas.microsoft.com/office/drawing/2014/main" id="{114876D5-86C9-46DF-A483-5AA8E79FA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t="55521" r="58392"/>
          <a:stretch>
            <a:fillRect/>
          </a:stretch>
        </p:blipFill>
        <p:spPr bwMode="auto">
          <a:xfrm>
            <a:off x="7467600" y="-11113"/>
            <a:ext cx="1905000" cy="197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398" name="Straight Arrow Connector 6">
            <a:extLst>
              <a:ext uri="{FF2B5EF4-FFF2-40B4-BE49-F238E27FC236}">
                <a16:creationId xmlns:a16="http://schemas.microsoft.com/office/drawing/2014/main" id="{F2C0CE7D-32F7-46F3-8045-937C0D4B268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67400" y="1295400"/>
            <a:ext cx="1981200" cy="3276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80312-6DAA-43AA-A2D1-89319DCC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9C3AE6FA-C0C4-48B6-9A33-0996DF9EE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4000"/>
              <a:t>Proizvodnja i cene u monopolističkoj  konkurenciji</a:t>
            </a:r>
            <a:endParaRPr lang="en-US" sz="4000"/>
          </a:p>
        </p:txBody>
      </p:sp>
      <p:pic>
        <p:nvPicPr>
          <p:cNvPr id="60419" name="Picture 5">
            <a:extLst>
              <a:ext uri="{FF2B5EF4-FFF2-40B4-BE49-F238E27FC236}">
                <a16:creationId xmlns:a16="http://schemas.microsoft.com/office/drawing/2014/main" id="{5ADD9E39-8B17-4D6B-8D07-B43E363B8A9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1" t="7762" r="-3735" b="34021"/>
          <a:stretch/>
        </p:blipFill>
        <p:spPr>
          <a:xfrm>
            <a:off x="5257800" y="2362200"/>
            <a:ext cx="3810000" cy="2285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ED7FCE-01D7-4056-AA6A-A2A4DE010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01863"/>
            <a:ext cx="40386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pl-PL" altLang="en-US" i="1" dirty="0"/>
              <a:t>Za firmu je najbolji nivo autputa 3 jedinice  </a:t>
            </a:r>
            <a:r>
              <a:rPr lang="nb-NO" altLang="en-US" dirty="0"/>
              <a:t>i dat je tačkom </a:t>
            </a:r>
            <a:r>
              <a:rPr lang="nb-NO" altLang="en-US" i="1" dirty="0"/>
              <a:t>E u kojoj se krive GPD i GT seku </a:t>
            </a:r>
            <a:endParaRPr lang="sr-Latn-CS" altLang="en-US" i="1" dirty="0"/>
          </a:p>
          <a:p>
            <a:endParaRPr lang="sr-Latn-CS" altLang="en-US" i="1" dirty="0"/>
          </a:p>
          <a:p>
            <a:endParaRPr lang="sr-Latn-CS" altLang="en-US" i="1" dirty="0"/>
          </a:p>
          <a:p>
            <a:r>
              <a:rPr lang="nb-NO" altLang="en-US" i="1" dirty="0"/>
              <a:t>Za manj</a:t>
            </a:r>
            <a:r>
              <a:rPr lang="sr-Latn-CS" altLang="en-US" i="1" dirty="0"/>
              <a:t>i</a:t>
            </a:r>
            <a:r>
              <a:rPr lang="nb-NO" altLang="en-US" i="1" dirty="0"/>
              <a:t> nivo</a:t>
            </a:r>
            <a:r>
              <a:rPr lang="sr-Latn-CS" altLang="en-US" i="1" dirty="0"/>
              <a:t> </a:t>
            </a:r>
            <a:r>
              <a:rPr lang="en-US" altLang="en-US" dirty="0" err="1"/>
              <a:t>autputa</a:t>
            </a:r>
            <a:r>
              <a:rPr lang="en-US" altLang="en-US" dirty="0"/>
              <a:t>, </a:t>
            </a:r>
            <a:r>
              <a:rPr lang="en-US" altLang="en-US" i="1" dirty="0"/>
              <a:t>GPD </a:t>
            </a:r>
            <a:r>
              <a:rPr lang="en-GB" altLang="en-US" i="1" dirty="0"/>
              <a:t>&gt;</a:t>
            </a:r>
            <a:r>
              <a:rPr lang="en-US" altLang="en-US" i="1" dirty="0"/>
              <a:t> GT</a:t>
            </a:r>
            <a:r>
              <a:rPr lang="sr-Latn-CS" altLang="en-US" i="1" dirty="0"/>
              <a:t> </a:t>
            </a:r>
            <a:r>
              <a:rPr lang="en-US" altLang="en-US" i="1" dirty="0"/>
              <a:t> </a:t>
            </a:r>
            <a:r>
              <a:rPr lang="en-US" altLang="en-US" i="1" dirty="0" err="1"/>
              <a:t>firmi</a:t>
            </a:r>
            <a:r>
              <a:rPr lang="sr-Latn-RS" altLang="en-US" i="1" dirty="0"/>
              <a:t> se</a:t>
            </a:r>
            <a:r>
              <a:rPr lang="en-US" altLang="en-US" i="1" dirty="0"/>
              <a:t> </a:t>
            </a:r>
            <a:r>
              <a:rPr lang="en-US" altLang="en-US" i="1" dirty="0" err="1"/>
              <a:t>isplati</a:t>
            </a:r>
            <a:r>
              <a:rPr lang="sr-Latn-CS" altLang="en-US" i="1" dirty="0"/>
              <a:t>  </a:t>
            </a:r>
            <a:r>
              <a:rPr lang="en-US" altLang="en-US" dirty="0"/>
              <a:t>da </a:t>
            </a:r>
            <a:r>
              <a:rPr lang="en-US" altLang="en-US" dirty="0" err="1"/>
              <a:t>povećava</a:t>
            </a:r>
            <a:r>
              <a:rPr lang="en-US" altLang="en-US" dirty="0"/>
              <a:t> </a:t>
            </a:r>
            <a:r>
              <a:rPr lang="en-US" altLang="en-US" dirty="0" err="1"/>
              <a:t>autput</a:t>
            </a:r>
            <a:r>
              <a:rPr lang="en-US" altLang="en-US" dirty="0"/>
              <a:t>. </a:t>
            </a:r>
            <a:endParaRPr lang="sr-Latn-CS" altLang="en-US" dirty="0"/>
          </a:p>
          <a:p>
            <a:endParaRPr lang="sr-Latn-CS" altLang="en-US" dirty="0"/>
          </a:p>
          <a:p>
            <a:r>
              <a:rPr lang="en-US" altLang="en-US" dirty="0" err="1"/>
              <a:t>najbolji</a:t>
            </a:r>
            <a:r>
              <a:rPr lang="en-US" altLang="en-US" dirty="0"/>
              <a:t> </a:t>
            </a:r>
            <a:r>
              <a:rPr lang="en-US" altLang="en-US" dirty="0" err="1"/>
              <a:t>nivo</a:t>
            </a:r>
            <a:r>
              <a:rPr lang="en-US" altLang="en-US" dirty="0"/>
              <a:t> </a:t>
            </a:r>
            <a:r>
              <a:rPr lang="en-US" altLang="en-US" dirty="0" err="1"/>
              <a:t>autputa</a:t>
            </a:r>
            <a:r>
              <a:rPr lang="en-US" altLang="en-US" dirty="0"/>
              <a:t> (</a:t>
            </a:r>
            <a:r>
              <a:rPr lang="en-US" altLang="en-US" i="1" dirty="0"/>
              <a:t>Q) </a:t>
            </a:r>
            <a:r>
              <a:rPr lang="en-US" altLang="en-US" i="1" dirty="0" err="1"/>
              <a:t>je</a:t>
            </a:r>
            <a:r>
              <a:rPr lang="en-US" altLang="en-US" i="1" dirty="0"/>
              <a:t> 3 </a:t>
            </a:r>
            <a:r>
              <a:rPr lang="en-US" altLang="en-US" i="1" dirty="0" err="1"/>
              <a:t>jed</a:t>
            </a:r>
            <a:r>
              <a:rPr lang="en-US" altLang="en-US" i="1" dirty="0"/>
              <a:t>.</a:t>
            </a:r>
            <a:r>
              <a:rPr lang="sr-Latn-CS" altLang="en-US" i="1" dirty="0"/>
              <a:t> </a:t>
            </a:r>
          </a:p>
          <a:p>
            <a:r>
              <a:rPr lang="pl-PL" altLang="en-US" dirty="0"/>
              <a:t>Onda će cena biti 4US$, </a:t>
            </a:r>
          </a:p>
          <a:p>
            <a:endParaRPr lang="pl-PL" altLang="en-US" dirty="0"/>
          </a:p>
          <a:p>
            <a:r>
              <a:rPr lang="pl-PL" altLang="en-US" dirty="0"/>
              <a:t>Nema ekonomskog profita (firma u dugom roku zarađuje samo normalne prinose od investicija).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35EFF-D058-4DE0-A8E4-6844DB728017}"/>
              </a:ext>
            </a:extLst>
          </p:cNvPr>
          <p:cNvSpPr txBox="1">
            <a:spLocks noChangeArrowheads="1"/>
          </p:cNvSpPr>
          <p:nvPr/>
        </p:nvSpPr>
        <p:spPr bwMode="auto">
          <a:xfrm rot="3140042">
            <a:off x="6451601" y="3154362"/>
            <a:ext cx="990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r-Latn-CS" altLang="en-US" sz="900">
                <a:solidFill>
                  <a:schemeClr val="bg2"/>
                </a:solidFill>
              </a:rPr>
              <a:t>ekstraprihod</a:t>
            </a:r>
            <a:endParaRPr lang="en-US" altLang="en-US" sz="900">
              <a:solidFill>
                <a:schemeClr val="bg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8C68BA-5A92-4348-AA8D-2D5A9CB5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19744D3B-7E6F-4D3A-9793-2950F9BE0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4000"/>
              <a:t>Proizvodnja i cene u monopolističkoj  konkurenciji</a:t>
            </a:r>
            <a:endParaRPr lang="en-US" sz="4000"/>
          </a:p>
        </p:txBody>
      </p:sp>
      <p:pic>
        <p:nvPicPr>
          <p:cNvPr id="61443" name="Picture 5">
            <a:extLst>
              <a:ext uri="{FF2B5EF4-FFF2-40B4-BE49-F238E27FC236}">
                <a16:creationId xmlns:a16="http://schemas.microsoft.com/office/drawing/2014/main" id="{41624F0F-B1B2-4D26-A551-CBE734F0C01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8" b="5530"/>
          <a:stretch>
            <a:fillRect/>
          </a:stretch>
        </p:blipFill>
        <p:spPr>
          <a:xfrm>
            <a:off x="914400" y="1981200"/>
            <a:ext cx="7564438" cy="4800600"/>
          </a:xfr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444" name="Straight Connector 4">
            <a:extLst>
              <a:ext uri="{FF2B5EF4-FFF2-40B4-BE49-F238E27FC236}">
                <a16:creationId xmlns:a16="http://schemas.microsoft.com/office/drawing/2014/main" id="{B8B028AD-D0EA-4003-B920-9DC93473E57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34000" y="4876800"/>
            <a:ext cx="228600" cy="2286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5" name="Straight Connector 6">
            <a:extLst>
              <a:ext uri="{FF2B5EF4-FFF2-40B4-BE49-F238E27FC236}">
                <a16:creationId xmlns:a16="http://schemas.microsoft.com/office/drawing/2014/main" id="{6C9AF484-878F-473C-8829-66CD3F221A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1600" y="4800600"/>
            <a:ext cx="457200" cy="2286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6" name="Straight Arrow Connector 10">
            <a:extLst>
              <a:ext uri="{FF2B5EF4-FFF2-40B4-BE49-F238E27FC236}">
                <a16:creationId xmlns:a16="http://schemas.microsoft.com/office/drawing/2014/main" id="{A72D6442-32CC-4CC6-95C0-986B433DB68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600700" y="5219700"/>
            <a:ext cx="457200" cy="381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4C839B5-7527-4457-8BC3-161871CECBE9}"/>
              </a:ext>
            </a:extLst>
          </p:cNvPr>
          <p:cNvSpPr txBox="1">
            <a:spLocks noChangeArrowheads="1"/>
          </p:cNvSpPr>
          <p:nvPr/>
        </p:nvSpPr>
        <p:spPr bwMode="auto">
          <a:xfrm rot="2662011">
            <a:off x="3319463" y="3711575"/>
            <a:ext cx="13398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 sz="900">
                <a:solidFill>
                  <a:schemeClr val="bg2"/>
                </a:solidFill>
              </a:rPr>
              <a:t>Grani</a:t>
            </a:r>
            <a:r>
              <a:rPr lang="sr-Latn-RS" altLang="en-US" sz="900">
                <a:solidFill>
                  <a:schemeClr val="bg2"/>
                </a:solidFill>
              </a:rPr>
              <a:t>čni </a:t>
            </a:r>
            <a:r>
              <a:rPr lang="sr-Latn-CS" altLang="en-US" sz="900">
                <a:solidFill>
                  <a:schemeClr val="bg2"/>
                </a:solidFill>
              </a:rPr>
              <a:t>prihod</a:t>
            </a:r>
            <a:endParaRPr lang="en-US" altLang="en-US" sz="900">
              <a:solidFill>
                <a:schemeClr val="bg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481898-BF3C-4C26-A113-4EE03509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72D6D-2292-4162-86BA-53038B862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K</a:t>
            </a:r>
            <a:r>
              <a:rPr lang="sr-Latn-RS" dirty="0"/>
              <a:t>rugman	- ekonomska geografija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F0F2C-3162-4494-A88E-582DF1F5F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Ekonomija obima i pad transportnih troškova </a:t>
            </a:r>
          </a:p>
          <a:p>
            <a:pPr>
              <a:defRPr/>
            </a:pPr>
            <a:r>
              <a:rPr lang="en-GB" dirty="0"/>
              <a:t>M</a:t>
            </a:r>
            <a:r>
              <a:rPr lang="sr-Latn-RS" dirty="0"/>
              <a:t>ogu da objasne zašto se ljudi sele u gradove </a:t>
            </a:r>
          </a:p>
          <a:p>
            <a:pPr>
              <a:defRPr/>
            </a:pPr>
            <a:r>
              <a:rPr lang="en-GB" dirty="0"/>
              <a:t>M</a:t>
            </a:r>
            <a:r>
              <a:rPr lang="sr-Latn-RS" dirty="0"/>
              <a:t>asovna proizvodnja i njena diversifikacija</a:t>
            </a:r>
          </a:p>
          <a:p>
            <a:pPr>
              <a:defRPr/>
            </a:pPr>
            <a:r>
              <a:rPr lang="en-GB" dirty="0"/>
              <a:t>I</a:t>
            </a:r>
            <a:r>
              <a:rPr lang="sr-Latn-RS" dirty="0"/>
              <a:t>shod – centar</a:t>
            </a:r>
            <a:r>
              <a:rPr lang="en-US" dirty="0"/>
              <a:t> </a:t>
            </a:r>
            <a:r>
              <a:rPr lang="sr-Latn-RS" dirty="0"/>
              <a:t>i i </a:t>
            </a:r>
            <a:r>
              <a:rPr lang="en-GB" dirty="0"/>
              <a:t>"</a:t>
            </a:r>
            <a:r>
              <a:rPr lang="en-GB" dirty="0" err="1"/>
              <a:t>peri</a:t>
            </a:r>
            <a:r>
              <a:rPr lang="sr-Latn-RS" dirty="0"/>
              <a:t>f</a:t>
            </a:r>
            <a:r>
              <a:rPr lang="en-GB" dirty="0" err="1"/>
              <a:t>er</a:t>
            </a:r>
            <a:r>
              <a:rPr lang="sr-Latn-RS" dirty="0"/>
              <a:t>ija</a:t>
            </a:r>
            <a:r>
              <a:rPr lang="en-GB" dirty="0"/>
              <a:t>".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CCA75-881D-4026-AB65-4797FF1B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9B02-BF9E-4D3F-A410-768D45CE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zaključak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8EB8-0536-4816-8CA4-04931B652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Kada</a:t>
            </a:r>
            <a:r>
              <a:rPr lang="sr-Latn-CS" dirty="0"/>
              <a:t> </a:t>
            </a:r>
            <a:r>
              <a:rPr lang="it-IT" dirty="0"/>
              <a:t>su proizvodi diferencirani</a:t>
            </a:r>
            <a:endParaRPr lang="sr-Latn-CS" dirty="0"/>
          </a:p>
          <a:p>
            <a:pPr>
              <a:defRPr/>
            </a:pPr>
            <a:r>
              <a:rPr lang="it-IT" dirty="0"/>
              <a:t>imamo i inter- i intraindustrijsku trgovinu.</a:t>
            </a:r>
            <a:endParaRPr lang="sr-Latn-CS" dirty="0"/>
          </a:p>
          <a:p>
            <a:pPr>
              <a:defRPr/>
            </a:pPr>
            <a:r>
              <a:rPr lang="it-IT" dirty="0"/>
              <a:t> Što su zemlje</a:t>
            </a:r>
            <a:r>
              <a:rPr lang="sr-Latn-CS" dirty="0"/>
              <a:t> manje,</a:t>
            </a:r>
            <a:r>
              <a:rPr lang="en-US" u="sng" dirty="0" err="1"/>
              <a:t>manji</a:t>
            </a:r>
            <a:r>
              <a:rPr lang="en-US" u="sng" dirty="0"/>
              <a:t> je </a:t>
            </a:r>
            <a:r>
              <a:rPr lang="en-US" u="sng" dirty="0" err="1"/>
              <a:t>i</a:t>
            </a:r>
            <a:r>
              <a:rPr lang="en-US" u="sng" dirty="0"/>
              <a:t> </a:t>
            </a:r>
            <a:r>
              <a:rPr lang="en-US" u="sng" dirty="0" err="1"/>
              <a:t>značaj</a:t>
            </a:r>
            <a:r>
              <a:rPr lang="en-US" u="sng" dirty="0"/>
              <a:t> </a:t>
            </a:r>
            <a:r>
              <a:rPr lang="en-US" u="sng" dirty="0" err="1"/>
              <a:t>interindustrijske</a:t>
            </a:r>
            <a:r>
              <a:rPr lang="sr-Latn-CS" u="sng" dirty="0"/>
              <a:t> </a:t>
            </a:r>
            <a:r>
              <a:rPr lang="pl-PL" u="sng" dirty="0" err="1"/>
              <a:t>trgovine</a:t>
            </a:r>
            <a:r>
              <a:rPr lang="pl-PL" u="sng" dirty="0"/>
              <a:t> </a:t>
            </a:r>
          </a:p>
          <a:p>
            <a:pPr>
              <a:defRPr/>
            </a:pPr>
            <a:endParaRPr lang="pl-PL" u="sng" dirty="0"/>
          </a:p>
          <a:p>
            <a:pPr>
              <a:defRPr/>
            </a:pPr>
            <a:r>
              <a:rPr lang="pl-PL" dirty="0"/>
              <a:t>u odnosu na </a:t>
            </a:r>
            <a:r>
              <a:rPr lang="pl-PL" dirty="0" err="1"/>
              <a:t>intraindustrijsku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0F8D9-DC61-4D7A-B853-FB0C4262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DE0AA186-6F1B-45CD-978A-3CC7737E5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76200"/>
            <a:ext cx="9605963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Line 3">
            <a:extLst>
              <a:ext uri="{FF2B5EF4-FFF2-40B4-BE49-F238E27FC236}">
                <a16:creationId xmlns:a16="http://schemas.microsoft.com/office/drawing/2014/main" id="{72BBCD0F-4A39-4B7D-9A36-608ED5C43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638800"/>
            <a:ext cx="6705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B17525-07CD-4E3F-8004-09228C056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-5715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i="1">
                <a:solidFill>
                  <a:schemeClr val="bg2"/>
                </a:solidFill>
              </a:rPr>
              <a:t>što je veći broj firmi</a:t>
            </a:r>
            <a:r>
              <a:rPr lang="en-US" altLang="en-US">
                <a:solidFill>
                  <a:schemeClr val="bg2"/>
                </a:solidFill>
              </a:rPr>
              <a:t>, to je udeo svake firme u autputu industrije manji</a:t>
            </a:r>
            <a:endParaRPr lang="sr-Latn-CS" altLang="en-US">
              <a:solidFill>
                <a:schemeClr val="bg2"/>
              </a:solidFill>
            </a:endParaRPr>
          </a:p>
          <a:p>
            <a:r>
              <a:rPr lang="en-US" altLang="en-US">
                <a:solidFill>
                  <a:schemeClr val="bg2"/>
                </a:solidFill>
              </a:rPr>
              <a:t> pa će svaka</a:t>
            </a:r>
            <a:r>
              <a:rPr lang="sr-Latn-CS" altLang="en-US">
                <a:solidFill>
                  <a:schemeClr val="bg2"/>
                </a:solidFill>
              </a:rPr>
              <a:t> </a:t>
            </a:r>
            <a:r>
              <a:rPr lang="en-US" altLang="en-US">
                <a:solidFill>
                  <a:schemeClr val="bg2"/>
                </a:solidFill>
              </a:rPr>
              <a:t>firma imati veće prosečne troškove proizvodnje.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1D7DF7-6EAD-41BD-B76B-D2942B243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09800"/>
            <a:ext cx="3657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dirty="0" err="1">
                <a:solidFill>
                  <a:schemeClr val="bg2"/>
                </a:solidFill>
              </a:rPr>
              <a:t>Porast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tržišta</a:t>
            </a:r>
            <a:r>
              <a:rPr lang="en-US" altLang="en-US" dirty="0">
                <a:solidFill>
                  <a:schemeClr val="bg2"/>
                </a:solidFill>
              </a:rPr>
              <a:t>, </a:t>
            </a:r>
            <a:r>
              <a:rPr lang="en-US" altLang="en-US" dirty="0" err="1">
                <a:solidFill>
                  <a:schemeClr val="bg2"/>
                </a:solidFill>
              </a:rPr>
              <a:t>ili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ukupne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prodaje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industrije</a:t>
            </a:r>
            <a:r>
              <a:rPr lang="en-US" altLang="en-US" dirty="0">
                <a:solidFill>
                  <a:schemeClr val="bg2"/>
                </a:solidFill>
              </a:rPr>
              <a:t>,</a:t>
            </a:r>
            <a:r>
              <a:rPr lang="sr-Latn-C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povećava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prodaju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svake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firme</a:t>
            </a:r>
            <a:r>
              <a:rPr lang="en-US" altLang="en-US" dirty="0">
                <a:solidFill>
                  <a:schemeClr val="bg2"/>
                </a:solidFill>
              </a:rPr>
              <a:t>, </a:t>
            </a:r>
            <a:r>
              <a:rPr lang="en-US" altLang="en-US" dirty="0" err="1">
                <a:solidFill>
                  <a:schemeClr val="bg2"/>
                </a:solidFill>
              </a:rPr>
              <a:t>i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snižava</a:t>
            </a:r>
            <a:r>
              <a:rPr lang="sr-Latn-C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prosečne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troškove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proizvodnje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svake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firme</a:t>
            </a:r>
            <a:r>
              <a:rPr lang="en-US" altLang="en-US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349083-7C13-41C8-803C-137257E6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84608CB7-7491-407F-A912-60275E557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6200"/>
            <a:ext cx="9605962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Line 3">
            <a:extLst>
              <a:ext uri="{FF2B5EF4-FFF2-40B4-BE49-F238E27FC236}">
                <a16:creationId xmlns:a16="http://schemas.microsoft.com/office/drawing/2014/main" id="{2ACBDE55-7274-4C96-94F9-D1A826489F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638800"/>
            <a:ext cx="6705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5EAD9-B795-4FAB-88BE-FC7E17AB292C}"/>
              </a:ext>
            </a:extLst>
          </p:cNvPr>
          <p:cNvSpPr/>
          <p:nvPr/>
        </p:nvSpPr>
        <p:spPr>
          <a:xfrm>
            <a:off x="3810000" y="-76200"/>
            <a:ext cx="5791200" cy="70802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/>
              <a:t>Sve firme prodaju po istoj ceni i kada su njihovi </a:t>
            </a:r>
            <a:r>
              <a:rPr lang="en-US" sz="2000" dirty="0" err="1"/>
              <a:t>proizvodi</a:t>
            </a:r>
            <a:r>
              <a:rPr lang="en-US" sz="2000" dirty="0"/>
              <a:t> </a:t>
            </a:r>
            <a:r>
              <a:rPr lang="sr-Latn-CS" sz="2000" dirty="0"/>
              <a:t> d</a:t>
            </a:r>
            <a:r>
              <a:rPr lang="en-US" sz="2000" dirty="0" err="1"/>
              <a:t>iferencirani</a:t>
            </a:r>
            <a:r>
              <a:rPr lang="en-US" sz="2000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4E8082-ACA4-4FE0-92EB-79238A019080}"/>
              </a:ext>
            </a:extLst>
          </p:cNvPr>
          <p:cNvSpPr/>
          <p:nvPr/>
        </p:nvSpPr>
        <p:spPr>
          <a:xfrm>
            <a:off x="6019800" y="1981200"/>
            <a:ext cx="3276600" cy="175418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r-Latn-CS" dirty="0"/>
              <a:t>Tačka H -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firme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gubitke</a:t>
            </a:r>
            <a:r>
              <a:rPr lang="en-US" dirty="0"/>
              <a:t>,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firme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izlaziti</a:t>
            </a:r>
            <a:r>
              <a:rPr lang="en-US" dirty="0"/>
              <a:t> iz </a:t>
            </a:r>
            <a:r>
              <a:rPr lang="en-US" dirty="0" err="1"/>
              <a:t>industrije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se ne</a:t>
            </a:r>
            <a:r>
              <a:rPr lang="sr-Latn-CS" dirty="0"/>
              <a:t> </a:t>
            </a:r>
            <a:r>
              <a:rPr lang="en-US" dirty="0" err="1"/>
              <a:t>dostigne</a:t>
            </a:r>
            <a:r>
              <a:rPr lang="en-US" dirty="0"/>
              <a:t> </a:t>
            </a:r>
            <a:r>
              <a:rPr lang="en-US" dirty="0" err="1"/>
              <a:t>dugoročna</a:t>
            </a:r>
            <a:r>
              <a:rPr lang="en-US" dirty="0"/>
              <a:t> </a:t>
            </a:r>
            <a:r>
              <a:rPr lang="en-US" dirty="0" err="1"/>
              <a:t>ravnoteža</a:t>
            </a:r>
            <a:r>
              <a:rPr lang="en-US" dirty="0"/>
              <a:t> u </a:t>
            </a:r>
            <a:r>
              <a:rPr lang="en-US" dirty="0" err="1"/>
              <a:t>tački</a:t>
            </a:r>
            <a:r>
              <a:rPr lang="en-US" dirty="0"/>
              <a:t> </a:t>
            </a:r>
            <a:r>
              <a:rPr lang="en-US" i="1" dirty="0"/>
              <a:t>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1CB108-85D7-45FF-8647-36955097BE74}"/>
              </a:ext>
            </a:extLst>
          </p:cNvPr>
          <p:cNvSpPr/>
          <p:nvPr/>
        </p:nvSpPr>
        <p:spPr>
          <a:xfrm>
            <a:off x="6172200" y="2057400"/>
            <a:ext cx="2514600" cy="175418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r-Latn-CS" dirty="0"/>
              <a:t>Tačka</a:t>
            </a:r>
            <a:r>
              <a:rPr lang="en-US" dirty="0"/>
              <a:t> </a:t>
            </a:r>
            <a:r>
              <a:rPr lang="sr-Latn-CS" dirty="0"/>
              <a:t> E</a:t>
            </a:r>
            <a:r>
              <a:rPr lang="en-US" dirty="0"/>
              <a:t>’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sr-Latn-CS" dirty="0"/>
              <a:t>Korist za p</a:t>
            </a:r>
            <a:r>
              <a:rPr lang="en-US" dirty="0" err="1"/>
              <a:t>otrošač</a:t>
            </a:r>
            <a:r>
              <a:rPr lang="sr-Latn-CS" dirty="0"/>
              <a:t>e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nižih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šireg</a:t>
            </a:r>
            <a:r>
              <a:rPr lang="en-US" dirty="0"/>
              <a:t> </a:t>
            </a:r>
            <a:r>
              <a:rPr lang="en-US" dirty="0" err="1"/>
              <a:t>spektra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72B3AB-39A2-4A9F-9E88-3B4210E34D66}"/>
              </a:ext>
            </a:extLst>
          </p:cNvPr>
          <p:cNvSpPr/>
          <p:nvPr/>
        </p:nvSpPr>
        <p:spPr bwMode="auto">
          <a:xfrm>
            <a:off x="4419600" y="1295400"/>
            <a:ext cx="990600" cy="685800"/>
          </a:xfrm>
          <a:prstGeom prst="ellips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329831-D8AB-414D-89C7-8C6B2BDF9E61}"/>
              </a:ext>
            </a:extLst>
          </p:cNvPr>
          <p:cNvSpPr/>
          <p:nvPr/>
        </p:nvSpPr>
        <p:spPr bwMode="auto">
          <a:xfrm>
            <a:off x="3657600" y="2362200"/>
            <a:ext cx="990600" cy="685800"/>
          </a:xfrm>
          <a:prstGeom prst="ellips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EFC6F7-9F5D-47D0-965D-760576D4E6B1}"/>
              </a:ext>
            </a:extLst>
          </p:cNvPr>
          <p:cNvSpPr/>
          <p:nvPr/>
        </p:nvSpPr>
        <p:spPr bwMode="auto">
          <a:xfrm>
            <a:off x="4419600" y="2895600"/>
            <a:ext cx="990600" cy="685800"/>
          </a:xfrm>
          <a:prstGeom prst="ellips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789D02-D549-4283-BD27-B7B0D3893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5785B28-2285-4E29-AF4F-4D14DF095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4000">
                <a:effectLst/>
              </a:rPr>
              <a:t>Ako </a:t>
            </a:r>
            <a:r>
              <a:rPr lang="en-US" altLang="en-US" sz="4000">
                <a:effectLst/>
              </a:rPr>
              <a:t>Zemlja 1 relativno obiluje radom </a:t>
            </a:r>
            <a:r>
              <a:rPr lang="sr-Latn-CS" altLang="en-US" sz="4000">
                <a:effectLst/>
              </a:rPr>
              <a:t>a </a:t>
            </a:r>
            <a:r>
              <a:rPr lang="en-US" altLang="en-US" sz="4000">
                <a:effectLst/>
              </a:rPr>
              <a:t>proizvod X </a:t>
            </a:r>
            <a:r>
              <a:rPr lang="sr-Latn-CS" altLang="en-US" sz="4000">
                <a:effectLst/>
              </a:rPr>
              <a:t>je </a:t>
            </a:r>
            <a:r>
              <a:rPr lang="en-US" altLang="en-US" sz="4000" i="1">
                <a:effectLst/>
              </a:rPr>
              <a:t>R </a:t>
            </a:r>
            <a:r>
              <a:rPr lang="en-US" altLang="en-US" sz="4000">
                <a:effectLst/>
              </a:rPr>
              <a:t>– intenzivan 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B3EE112D-3FBB-43F1-B99F-523D817F8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endParaRPr lang="sr-Latn-CS">
              <a:effectLst/>
            </a:endParaRPr>
          </a:p>
          <a:p>
            <a:pPr eaLnBrk="1" hangingPunct="1">
              <a:defRPr/>
            </a:pPr>
            <a:r>
              <a:rPr lang="en-US">
                <a:effectLst/>
              </a:rPr>
              <a:t>Ukoliko su proizvodi X i Y homogeni, </a:t>
            </a:r>
            <a:endParaRPr lang="sr-Latn-CS">
              <a:effectLst/>
            </a:endParaRPr>
          </a:p>
          <a:p>
            <a:pPr lvl="1" eaLnBrk="1" hangingPunct="1">
              <a:defRPr/>
            </a:pPr>
            <a:r>
              <a:rPr lang="en-US">
                <a:effectLst/>
              </a:rPr>
              <a:t>Zemlja 1 će izvoziti proizvod</a:t>
            </a:r>
            <a:r>
              <a:rPr lang="sr-Latn-CS">
                <a:effectLst/>
              </a:rPr>
              <a:t> </a:t>
            </a:r>
            <a:r>
              <a:rPr lang="en-US">
                <a:effectLst/>
              </a:rPr>
              <a:t>X i uvoziti proizvod Y, </a:t>
            </a:r>
            <a:endParaRPr lang="sr-Latn-CS">
              <a:effectLst/>
            </a:endParaRPr>
          </a:p>
          <a:p>
            <a:pPr lvl="1" eaLnBrk="1" hangingPunct="1">
              <a:defRPr/>
            </a:pPr>
            <a:r>
              <a:rPr lang="en-US">
                <a:effectLst/>
              </a:rPr>
              <a:t>Zemlja 2 </a:t>
            </a:r>
            <a:r>
              <a:rPr lang="sr-Latn-CS">
                <a:effectLst/>
              </a:rPr>
              <a:t>će </a:t>
            </a:r>
            <a:r>
              <a:rPr lang="en-US">
                <a:effectLst/>
              </a:rPr>
              <a:t>izvoziti proizvod Y a uvoziti proizvod X, </a:t>
            </a:r>
            <a:endParaRPr lang="sr-Latn-CS">
              <a:effectLst/>
            </a:endParaRPr>
          </a:p>
          <a:p>
            <a:pPr lvl="1" eaLnBrk="1" hangingPunct="1">
              <a:defRPr/>
            </a:pPr>
            <a:r>
              <a:rPr lang="en-US">
                <a:effectLst/>
              </a:rPr>
              <a:t>Kako</a:t>
            </a:r>
            <a:r>
              <a:rPr lang="sr-Latn-CS">
                <a:effectLst/>
              </a:rPr>
              <a:t> </a:t>
            </a:r>
            <a:r>
              <a:rPr lang="en-US">
                <a:effectLst/>
              </a:rPr>
              <a:t>to zahteva Hekšer–Olinova teorija. </a:t>
            </a:r>
            <a:endParaRPr lang="sr-Latn-CS">
              <a:effectLst/>
            </a:endParaRPr>
          </a:p>
          <a:p>
            <a:pPr eaLnBrk="1" hangingPunct="1">
              <a:defRPr/>
            </a:pPr>
            <a:endParaRPr lang="sr-Latn-CS">
              <a:effectLst/>
            </a:endParaRPr>
          </a:p>
          <a:p>
            <a:pPr eaLnBrk="1" hangingPunct="1"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3D630-CB2E-42CC-ABA0-4AD100AB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2D0DDAEF-8F73-44A9-A3B4-AD663DCBB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431925"/>
          </a:xfrm>
        </p:spPr>
        <p:txBody>
          <a:bodyPr/>
          <a:lstStyle/>
          <a:p>
            <a:pPr eaLnBrk="1" hangingPunct="1"/>
            <a:r>
              <a:rPr lang="en-US" altLang="en-US" sz="4000">
                <a:effectLst/>
              </a:rPr>
              <a:t>ukoliko postoje razni</a:t>
            </a:r>
            <a:br>
              <a:rPr lang="en-US" altLang="en-US" sz="4000">
                <a:effectLst/>
              </a:rPr>
            </a:br>
            <a:r>
              <a:rPr lang="en-US" altLang="en-US" sz="4000">
                <a:effectLst/>
              </a:rPr>
              <a:t>varijeteti proizvoda X i Y (tj., proizvodi X i Y su diferencirani),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03A59DB8-FF49-43A6-808F-651C62730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effectLst/>
              </a:rPr>
              <a:t>Zemlja 1 će </a:t>
            </a:r>
            <a:r>
              <a:rPr lang="sr-Latn-CS">
                <a:effectLst/>
              </a:rPr>
              <a:t>izvoziti </a:t>
            </a:r>
            <a:r>
              <a:rPr lang="en-US">
                <a:effectLst/>
              </a:rPr>
              <a:t>proizvod X (ovo je </a:t>
            </a:r>
            <a:r>
              <a:rPr lang="sr-Latn-CS">
                <a:effectLst/>
              </a:rPr>
              <a:t>HOS</a:t>
            </a:r>
            <a:r>
              <a:rPr lang="en-US">
                <a:effectLst/>
              </a:rPr>
              <a:t>),</a:t>
            </a:r>
            <a:endParaRPr lang="sr-Latn-CS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ffectLst/>
              </a:rPr>
              <a:t> ali će takođe uvoziti neke varijetete proizvoda X </a:t>
            </a:r>
            <a:endParaRPr lang="sr-Latn-CS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ffectLst/>
              </a:rPr>
              <a:t>i izvoziti neke varijetete</a:t>
            </a:r>
            <a:r>
              <a:rPr lang="sr-Latn-CS">
                <a:effectLst/>
              </a:rPr>
              <a:t> </a:t>
            </a:r>
            <a:r>
              <a:rPr lang="en-US">
                <a:effectLst/>
              </a:rPr>
              <a:t>proizvoda Y (ovo je intraindustrijska trgovina koja je zasnovana na diferencijaciji</a:t>
            </a:r>
            <a:r>
              <a:rPr lang="sr-Latn-CS">
                <a:effectLst/>
              </a:rPr>
              <a:t> </a:t>
            </a:r>
            <a:r>
              <a:rPr lang="en-US">
                <a:effectLst/>
              </a:rPr>
              <a:t>proizvoda i ekonomiji obima).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C447E-8E95-4802-8660-95728E15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7BAA0540-21EE-4E25-A76E-470D6A6DD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Privremeni monopol + imitacija</a:t>
            </a:r>
            <a:endParaRPr lang="en-U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C870CB8F-13C6-4778-9D6C-1DA606A61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400" b="1" dirty="0">
                <a:effectLst/>
              </a:rPr>
              <a:t>To je </a:t>
            </a:r>
            <a:r>
              <a:rPr lang="en-US" sz="2400" b="1" dirty="0">
                <a:effectLst/>
              </a:rPr>
              <a:t>model </a:t>
            </a:r>
            <a:r>
              <a:rPr lang="en-US" sz="2400" b="1" dirty="0" err="1">
                <a:effectLst/>
              </a:rPr>
              <a:t>tehnološkog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jaza</a:t>
            </a:r>
            <a:r>
              <a:rPr lang="en-US" sz="2400" b="1" dirty="0">
                <a:effectLst/>
              </a:rPr>
              <a:t> </a:t>
            </a:r>
            <a:r>
              <a:rPr lang="en-US" sz="2400" dirty="0" err="1">
                <a:effectLst/>
              </a:rPr>
              <a:t>koji</a:t>
            </a:r>
            <a:r>
              <a:rPr lang="en-US" sz="2400" dirty="0">
                <a:effectLst/>
              </a:rPr>
              <a:t> je </a:t>
            </a:r>
            <a:r>
              <a:rPr lang="en-US" sz="2400" dirty="0" err="1">
                <a:effectLst/>
              </a:rPr>
              <a:t>skicirao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Pozner</a:t>
            </a:r>
            <a:r>
              <a:rPr lang="en-US" sz="2400" dirty="0">
                <a:effectLst/>
              </a:rPr>
              <a:t> (</a:t>
            </a:r>
            <a:r>
              <a:rPr lang="en-US" sz="2400" i="1" dirty="0">
                <a:effectLst/>
              </a:rPr>
              <a:t>Posner</a:t>
            </a:r>
            <a:r>
              <a:rPr lang="en-US" sz="2400" dirty="0">
                <a:effectLst/>
              </a:rPr>
              <a:t>) 1961</a:t>
            </a: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najveći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deo</a:t>
            </a:r>
            <a:r>
              <a:rPr lang="sr-Latn-C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trgovine</a:t>
            </a:r>
            <a:r>
              <a:rPr lang="en-US" sz="2400" dirty="0">
                <a:effectLst/>
              </a:rPr>
              <a:t> </a:t>
            </a:r>
            <a:r>
              <a:rPr lang="sr-Latn-CS" sz="2400" dirty="0">
                <a:effectLst/>
              </a:rPr>
              <a:t> -n</a:t>
            </a:r>
            <a:r>
              <a:rPr lang="en-US" sz="2400" dirty="0" err="1">
                <a:effectLst/>
              </a:rPr>
              <a:t>ovi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</a:t>
            </a:r>
            <a:r>
              <a:rPr lang="sr-Latn-CS" sz="2400" dirty="0">
                <a:effectLst/>
              </a:rPr>
              <a:t>i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novi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proces</a:t>
            </a:r>
            <a:r>
              <a:rPr lang="sr-Latn-CS" sz="2400" dirty="0">
                <a:effectLst/>
              </a:rPr>
              <a:t>i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Ovo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firmi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i="1" dirty="0" err="1">
                <a:effectLst/>
              </a:rPr>
              <a:t>privremeni</a:t>
            </a:r>
            <a:r>
              <a:rPr lang="sr-Latn-CS" sz="2400" i="1" dirty="0">
                <a:effectLst/>
              </a:rPr>
              <a:t> </a:t>
            </a:r>
            <a:r>
              <a:rPr lang="en-US" sz="2400" dirty="0" err="1">
                <a:effectLst/>
              </a:rPr>
              <a:t>monopol</a:t>
            </a:r>
            <a:r>
              <a:rPr lang="sr-Latn-CS" sz="2400" dirty="0">
                <a:effectLst/>
              </a:rPr>
              <a:t>. Kako?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dirty="0">
                <a:effectLst/>
              </a:rPr>
              <a:t>P</a:t>
            </a:r>
            <a:r>
              <a:rPr lang="en-US" sz="2400" dirty="0" err="1">
                <a:effectLst/>
              </a:rPr>
              <a:t>atenti</a:t>
            </a:r>
            <a:r>
              <a:rPr lang="sr-Latn-C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autorsk</a:t>
            </a:r>
            <a:r>
              <a:rPr lang="sr-Latn-CS" sz="2400" dirty="0">
                <a:effectLst/>
              </a:rPr>
              <a:t>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prav</a:t>
            </a:r>
            <a:r>
              <a:rPr lang="sr-Latn-CS" sz="2400" dirty="0">
                <a:effectLst/>
              </a:rPr>
              <a:t>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koji</a:t>
            </a:r>
            <a:r>
              <a:rPr lang="en-US" sz="2400" dirty="0">
                <a:effectLst/>
              </a:rPr>
              <a:t> se </a:t>
            </a:r>
            <a:r>
              <a:rPr lang="en-US" sz="2400" dirty="0" err="1">
                <a:effectLst/>
              </a:rPr>
              <a:t>daju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radi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stimulacije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inovativnih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tokov</a:t>
            </a:r>
            <a:r>
              <a:rPr lang="sr-Latn-CS" sz="2400" dirty="0">
                <a:effectLst/>
              </a:rPr>
              <a:t>a, a kad istekne – sledi imitacija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FC8CEF-F90C-4834-9974-F4FA0ACE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BD743E5-56DE-4274-8B1A-B37FF7575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model </a:t>
            </a:r>
            <a:r>
              <a:rPr lang="sr-Latn-CS" altLang="en-US">
                <a:effectLst/>
              </a:rPr>
              <a:t>proizvodnog </a:t>
            </a:r>
            <a:r>
              <a:rPr lang="en-US" altLang="en-US">
                <a:effectLst/>
              </a:rPr>
              <a:t>ciklusa</a:t>
            </a:r>
            <a:r>
              <a:rPr lang="sr-Latn-CS" altLang="en-US">
                <a:effectLst/>
              </a:rPr>
              <a:t> + standardizacija</a:t>
            </a:r>
            <a:endParaRPr lang="en-US" altLang="en-US" b="0">
              <a:effectLst/>
            </a:endParaRP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5AE0948D-0551-4E9F-AA29-357817563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r-Latn-CS" sz="2400" dirty="0">
                <a:effectLst/>
              </a:rPr>
              <a:t>Sa</a:t>
            </a:r>
            <a:r>
              <a:rPr lang="en-US" sz="2400" dirty="0" err="1">
                <a:effectLst/>
              </a:rPr>
              <a:t>zrevanjem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sticanjem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masovnog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prihvatanja</a:t>
            </a:r>
            <a:r>
              <a:rPr lang="en-US" sz="2400" dirty="0">
                <a:effectLst/>
              </a:rPr>
              <a:t>, on </a:t>
            </a:r>
            <a:r>
              <a:rPr lang="en-US" sz="2400" dirty="0" err="1">
                <a:effectLst/>
              </a:rPr>
              <a:t>postaje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standardizovan</a:t>
            </a:r>
            <a:endParaRPr lang="sr-Latn-CS" sz="24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effectLst/>
              </a:rPr>
              <a:t>Zbog</a:t>
            </a:r>
            <a:r>
              <a:rPr lang="en-US" sz="2400" dirty="0">
                <a:effectLst/>
              </a:rPr>
              <a:t> toga se </a:t>
            </a:r>
            <a:r>
              <a:rPr lang="en-US" sz="2400" dirty="0" err="1">
                <a:effectLst/>
              </a:rPr>
              <a:t>komparativna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prednost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pomera</a:t>
            </a:r>
            <a:r>
              <a:rPr lang="en-US" sz="2400" dirty="0">
                <a:effectLst/>
              </a:rPr>
              <a:t> u </a:t>
            </a:r>
            <a:r>
              <a:rPr lang="en-US" sz="2400" dirty="0" err="1">
                <a:effectLst/>
              </a:rPr>
              <a:t>manje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razvijene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zemlje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imaju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relativno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jeftin</a:t>
            </a:r>
            <a:r>
              <a:rPr lang="sr-Latn-CS" sz="2400" dirty="0">
                <a:effectLst/>
              </a:rPr>
              <a:t> </a:t>
            </a:r>
            <a:r>
              <a:rPr lang="en-US" sz="2400" dirty="0">
                <a:effectLst/>
              </a:rPr>
              <a:t>rad. </a:t>
            </a:r>
            <a:endParaRPr lang="sr-Latn-CS" sz="24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effectLst/>
              </a:rPr>
              <a:t>Ovo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može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praćeno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stranim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direktnim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investicijama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zemlje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koje</a:t>
            </a:r>
            <a:r>
              <a:rPr lang="en-US" sz="2400" dirty="0">
                <a:effectLst/>
              </a:rPr>
              <a:t> je </a:t>
            </a:r>
            <a:r>
              <a:rPr lang="en-US" sz="2400" dirty="0" err="1">
                <a:effectLst/>
              </a:rPr>
              <a:t>proizvod</a:t>
            </a:r>
            <a:r>
              <a:rPr lang="sr-Latn-CS" sz="2400" dirty="0">
                <a:effectLst/>
              </a:rPr>
              <a:t> napravljen </a:t>
            </a:r>
            <a:r>
              <a:rPr lang="en-US" sz="2400" dirty="0">
                <a:effectLst/>
              </a:rPr>
              <a:t>u </a:t>
            </a:r>
            <a:r>
              <a:rPr lang="en-US" sz="2400" dirty="0" err="1">
                <a:effectLst/>
              </a:rPr>
              <a:t>zemlje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jeftinijim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radom</a:t>
            </a:r>
            <a:r>
              <a:rPr lang="en-US" sz="2400" dirty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C184FB-337F-44CC-BEBC-000E324C5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090B0C8-FE88-447D-B358-0686185E6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625475"/>
            <a:ext cx="7543800" cy="1431925"/>
          </a:xfrm>
        </p:spPr>
        <p:txBody>
          <a:bodyPr/>
          <a:lstStyle/>
          <a:p>
            <a:pPr eaLnBrk="1" hangingPunct="1"/>
            <a:r>
              <a:rPr lang="en-US" altLang="en-US" sz="3600">
                <a:effectLst/>
              </a:rPr>
              <a:t>Klasičan primer modela proizvod</a:t>
            </a:r>
            <a:r>
              <a:rPr lang="sr-Latn-CS" altLang="en-US" sz="3600">
                <a:effectLst/>
              </a:rPr>
              <a:t>nog</a:t>
            </a:r>
            <a:r>
              <a:rPr lang="en-US" altLang="en-US" sz="3600">
                <a:effectLst/>
              </a:rPr>
              <a:t> ciklusa</a:t>
            </a:r>
            <a:r>
              <a:rPr lang="sr-Latn-CS" altLang="en-US" sz="3600">
                <a:effectLst/>
              </a:rPr>
              <a:t>: Japan – SAD i </a:t>
            </a:r>
            <a:r>
              <a:rPr lang="en-US" altLang="en-US" sz="3600">
                <a:effectLst/>
              </a:rPr>
              <a:t>tržišt</a:t>
            </a:r>
            <a:r>
              <a:rPr lang="sr-Latn-CS" altLang="en-US" sz="3600">
                <a:effectLst/>
              </a:rPr>
              <a:t>e</a:t>
            </a:r>
            <a:r>
              <a:rPr lang="en-US" altLang="en-US" sz="3600">
                <a:effectLst/>
              </a:rPr>
              <a:t> radio aparata</a:t>
            </a:r>
            <a:br>
              <a:rPr lang="sr-Latn-CS" altLang="en-US" sz="4000">
                <a:effectLst/>
              </a:rPr>
            </a:br>
            <a:endParaRPr lang="en-US" altLang="en-US" sz="4000">
              <a:effectLst/>
            </a:endParaRP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5B1D7DCE-94E5-4403-BC87-0A1AF70B8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dirty="0">
                <a:effectLst/>
              </a:rPr>
              <a:t>Vakuumske lampe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>
                <a:effectLst/>
              </a:rPr>
              <a:t>nekoliko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godina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kasnije</a:t>
            </a:r>
            <a:r>
              <a:rPr lang="en-US" sz="1800" dirty="0">
                <a:effectLst/>
              </a:rPr>
              <a:t>, Japan je bio </a:t>
            </a:r>
            <a:r>
              <a:rPr lang="en-US" sz="1800" dirty="0" err="1">
                <a:effectLst/>
              </a:rPr>
              <a:t>sposoban</a:t>
            </a:r>
            <a:r>
              <a:rPr lang="sr-Latn-CS" sz="1800" dirty="0">
                <a:effectLst/>
              </a:rPr>
              <a:t> </a:t>
            </a:r>
            <a:r>
              <a:rPr lang="en-US" sz="1800" dirty="0" err="1">
                <a:effectLst/>
              </a:rPr>
              <a:t>da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zauzme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veliki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deo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tržišta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kopirajući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tehnologiju</a:t>
            </a:r>
            <a:r>
              <a:rPr lang="en-US" sz="1800" dirty="0">
                <a:effectLst/>
              </a:rPr>
              <a:t> SAD </a:t>
            </a:r>
            <a:r>
              <a:rPr lang="en-US" sz="1800" dirty="0" err="1">
                <a:effectLst/>
              </a:rPr>
              <a:t>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koristeći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jeftiniji</a:t>
            </a:r>
            <a:r>
              <a:rPr lang="en-US" sz="1800" dirty="0">
                <a:effectLst/>
              </a:rPr>
              <a:t> rad. </a:t>
            </a:r>
            <a:endParaRPr lang="sr-Latn-CS" sz="1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Tranzistor</a:t>
            </a:r>
            <a:r>
              <a:rPr lang="sr-Latn-CS" sz="2000" dirty="0">
                <a:effectLst/>
              </a:rPr>
              <a:t>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>
                <a:effectLst/>
              </a:rPr>
              <a:t>za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samo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nekoliko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godina</a:t>
            </a:r>
            <a:r>
              <a:rPr lang="en-US" sz="1800" dirty="0">
                <a:effectLst/>
              </a:rPr>
              <a:t>,</a:t>
            </a:r>
            <a:r>
              <a:rPr lang="sr-Latn-CS" sz="1800" dirty="0">
                <a:effectLst/>
              </a:rPr>
              <a:t> </a:t>
            </a:r>
            <a:r>
              <a:rPr lang="en-US" sz="1800" dirty="0">
                <a:effectLst/>
              </a:rPr>
              <a:t>Japan je, </a:t>
            </a:r>
            <a:r>
              <a:rPr lang="en-US" sz="1800" dirty="0" err="1">
                <a:effectLst/>
              </a:rPr>
              <a:t>ponovo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imitirao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tehnologiju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postao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sposoban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prodaje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jeftinije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od</a:t>
            </a:r>
            <a:r>
              <a:rPr lang="sr-Latn-CS" sz="1800" dirty="0">
                <a:effectLst/>
              </a:rPr>
              <a:t> </a:t>
            </a:r>
            <a:r>
              <a:rPr lang="en-US" sz="1800" dirty="0">
                <a:effectLst/>
              </a:rPr>
              <a:t>SAD. </a:t>
            </a:r>
            <a:endParaRPr lang="sr-Latn-CS" sz="1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dirty="0">
                <a:effectLst/>
              </a:rPr>
              <a:t>Š</a:t>
            </a:r>
            <a:r>
              <a:rPr lang="en-US" sz="2000" dirty="0" err="1">
                <a:effectLst/>
              </a:rPr>
              <a:t>tampan</a:t>
            </a:r>
            <a:r>
              <a:rPr lang="sr-Latn-CS" sz="2000" dirty="0">
                <a:effectLst/>
              </a:rPr>
              <a:t>a</a:t>
            </a:r>
            <a:r>
              <a:rPr lang="en-US" sz="2000" dirty="0">
                <a:effectLst/>
              </a:rPr>
              <a:t> kola</a:t>
            </a:r>
            <a:endParaRPr lang="sr-Latn-CS" sz="2000" dirty="0">
              <a:effectLst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sr-Latn-CS" sz="1800" dirty="0">
                <a:effectLst/>
              </a:rPr>
              <a:t>Hoće li ih Japan prestići ili </a:t>
            </a:r>
            <a:r>
              <a:rPr lang="en-US" sz="1800" dirty="0" err="1">
                <a:effectLst/>
              </a:rPr>
              <a:t>će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</a:t>
            </a:r>
            <a:r>
              <a:rPr lang="en-US" sz="1800" dirty="0">
                <a:effectLst/>
              </a:rPr>
              <a:t> S</a:t>
            </a:r>
            <a:r>
              <a:rPr lang="sr-Latn-CS" sz="1800" dirty="0">
                <a:effectLst/>
              </a:rPr>
              <a:t>AD </a:t>
            </a:r>
            <a:r>
              <a:rPr lang="en-US" sz="1800" dirty="0" err="1">
                <a:effectLst/>
              </a:rPr>
              <a:t>i</a:t>
            </a:r>
            <a:r>
              <a:rPr lang="en-US" sz="1800" dirty="0">
                <a:effectLst/>
              </a:rPr>
              <a:t> Japan </a:t>
            </a:r>
            <a:r>
              <a:rPr lang="en-US" sz="1800" dirty="0" err="1">
                <a:effectLst/>
              </a:rPr>
              <a:t>na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kraju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biti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istisnute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od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strane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još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jeftinijih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proizvođača</a:t>
            </a:r>
            <a:r>
              <a:rPr lang="en-US" sz="1800" dirty="0">
                <a:effectLst/>
              </a:rPr>
              <a:t> </a:t>
            </a:r>
            <a:r>
              <a:rPr lang="sr-Latn-CS" sz="1800" dirty="0">
                <a:effectLst/>
              </a:rPr>
              <a:t>kao što </a:t>
            </a:r>
            <a:r>
              <a:rPr lang="en-US" sz="1800" dirty="0" err="1">
                <a:effectLst/>
              </a:rPr>
              <a:t>su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Koreja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Singapur</a:t>
            </a:r>
            <a:r>
              <a:rPr lang="en-US" sz="18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65A31-9CAF-4B5F-BFD0-5F15F97F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D5926D5-59F4-4FA9-AEEC-FFB4049DD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4000">
                <a:effectLst/>
              </a:rPr>
              <a:t>I</a:t>
            </a:r>
            <a:r>
              <a:rPr lang="en-US" altLang="en-US" sz="4000">
                <a:effectLst/>
              </a:rPr>
              <a:t>straživanj</a:t>
            </a:r>
            <a:r>
              <a:rPr lang="sr-Latn-CS" altLang="en-US" sz="4000">
                <a:effectLst/>
              </a:rPr>
              <a:t>e</a:t>
            </a:r>
            <a:r>
              <a:rPr lang="en-US" altLang="en-US" sz="4000">
                <a:effectLst/>
              </a:rPr>
              <a:t> i razvoj (I&amp;R) i izvozn</a:t>
            </a:r>
            <a:r>
              <a:rPr lang="sr-Latn-CS" altLang="en-US" sz="4000">
                <a:effectLst/>
              </a:rPr>
              <a:t>e</a:t>
            </a:r>
            <a:r>
              <a:rPr lang="en-US" altLang="en-US" sz="4000">
                <a:effectLst/>
              </a:rPr>
              <a:t> performans</a:t>
            </a:r>
            <a:r>
              <a:rPr lang="sr-Latn-CS" altLang="en-US" sz="4000">
                <a:effectLst/>
              </a:rPr>
              <a:t>e</a:t>
            </a:r>
            <a:endParaRPr lang="en-US" altLang="en-US" sz="4000">
              <a:effectLst/>
            </a:endParaRP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08995920-6DEB-4963-8542-727B3CF3C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ffectLst/>
              </a:rPr>
              <a:t>U </a:t>
            </a:r>
            <a:r>
              <a:rPr lang="en-US" sz="2400" dirty="0" err="1">
                <a:effectLst/>
              </a:rPr>
              <a:t>studiji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iz</a:t>
            </a:r>
            <a:r>
              <a:rPr lang="en-US" sz="2400" dirty="0">
                <a:effectLst/>
              </a:rPr>
              <a:t> 1967, Gruber (</a:t>
            </a:r>
            <a:r>
              <a:rPr lang="en-US" sz="2400" i="1" dirty="0">
                <a:effectLst/>
              </a:rPr>
              <a:t>Gruber</a:t>
            </a:r>
            <a:r>
              <a:rPr lang="en-US" sz="2400" dirty="0">
                <a:effectLst/>
              </a:rPr>
              <a:t>), Mehta (</a:t>
            </a:r>
            <a:r>
              <a:rPr lang="en-US" sz="2400" i="1" dirty="0">
                <a:effectLst/>
              </a:rPr>
              <a:t>Mehta</a:t>
            </a:r>
            <a:r>
              <a:rPr lang="en-US" sz="2400" dirty="0">
                <a:effectLst/>
              </a:rPr>
              <a:t>)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Vernon (</a:t>
            </a:r>
            <a:r>
              <a:rPr lang="en-US" sz="2400" i="1" dirty="0">
                <a:effectLst/>
              </a:rPr>
              <a:t>Vernon</a:t>
            </a:r>
            <a:r>
              <a:rPr lang="en-US" sz="2400" dirty="0">
                <a:effectLst/>
              </a:rPr>
              <a:t>) </a:t>
            </a:r>
            <a:r>
              <a:rPr lang="en-US" sz="2400" dirty="0" err="1">
                <a:effectLst/>
              </a:rPr>
              <a:t>dobili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jaku</a:t>
            </a:r>
            <a:r>
              <a:rPr lang="sr-Latn-CS" sz="2400" dirty="0">
                <a:effectLst/>
              </a:rPr>
              <a:t> k</a:t>
            </a:r>
            <a:r>
              <a:rPr lang="en-US" sz="2400" dirty="0" err="1">
                <a:effectLst/>
              </a:rPr>
              <a:t>orelaciju</a:t>
            </a:r>
            <a:endParaRPr lang="sr-Latn-CS" sz="24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effectLst/>
              </a:rPr>
              <a:t>Autori</a:t>
            </a:r>
            <a:r>
              <a:rPr lang="sr-Latn-C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uzeli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istraživanje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razvoj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varijabla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kojom</a:t>
            </a:r>
            <a:r>
              <a:rPr lang="en-US" sz="2400" dirty="0">
                <a:effectLst/>
              </a:rPr>
              <a:t> se </a:t>
            </a:r>
            <a:r>
              <a:rPr lang="en-US" sz="2400" dirty="0" err="1">
                <a:effectLst/>
              </a:rPr>
              <a:t>meri</a:t>
            </a:r>
            <a:r>
              <a:rPr lang="en-US" sz="2400" dirty="0">
                <a:effectLst/>
              </a:rPr>
              <a:t> </a:t>
            </a:r>
            <a:r>
              <a:rPr lang="en-US" sz="2400" b="1" i="1" u="sng" dirty="0" err="1">
                <a:effectLst/>
              </a:rPr>
              <a:t>privremena</a:t>
            </a:r>
            <a:r>
              <a:rPr lang="en-US" sz="2400" b="1" i="1" u="sng" dirty="0">
                <a:effectLst/>
              </a:rPr>
              <a:t> </a:t>
            </a:r>
            <a:r>
              <a:rPr lang="en-US" sz="2400" b="1" u="sng" dirty="0" err="1">
                <a:effectLst/>
              </a:rPr>
              <a:t>komparativna</a:t>
            </a:r>
            <a:r>
              <a:rPr lang="sr-Latn-CS" sz="2400" b="1" u="sng" dirty="0">
                <a:effectLst/>
              </a:rPr>
              <a:t> </a:t>
            </a:r>
            <a:r>
              <a:rPr lang="en-US" sz="2400" b="1" u="sng" dirty="0" err="1">
                <a:effectLst/>
              </a:rPr>
              <a:t>prednost</a:t>
            </a:r>
            <a:r>
              <a:rPr lang="en-US" sz="2400" b="1" u="sng" dirty="0">
                <a:effectLst/>
              </a:rPr>
              <a:t> </a:t>
            </a:r>
            <a:r>
              <a:rPr lang="en-US" sz="2400" dirty="0" err="1">
                <a:effectLst/>
              </a:rPr>
              <a:t>sa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kojom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firme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zemlje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osvajaju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novi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nove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tehnološke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procese</a:t>
            </a:r>
            <a:r>
              <a:rPr lang="en-US" sz="2400" dirty="0">
                <a:effectLst/>
              </a:rPr>
              <a:t>.</a:t>
            </a:r>
            <a:endParaRPr lang="sr-Latn-CS" sz="24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effectLst/>
              </a:rPr>
              <a:t>Tako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dobijeni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rezultati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naginju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podršci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modela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tehnološkog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jaza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u </a:t>
            </a:r>
            <a:r>
              <a:rPr lang="en-US" sz="2400" dirty="0" err="1">
                <a:effectLst/>
              </a:rPr>
              <a:t>jako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bliskoj</a:t>
            </a:r>
            <a:r>
              <a:rPr lang="sr-Latn-CS" sz="2400" dirty="0">
                <a:effectLst/>
              </a:rPr>
              <a:t> </a:t>
            </a:r>
            <a:r>
              <a:rPr lang="en-US" sz="2400" dirty="0" err="1">
                <a:effectLst/>
              </a:rPr>
              <a:t>vezi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modelom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ciklusa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proizvoda</a:t>
            </a:r>
            <a:r>
              <a:rPr lang="en-US" sz="2400" dirty="0">
                <a:effectLst/>
              </a:rPr>
              <a:t>. 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E40F3F-DBAA-4A03-B646-7BDB6BE2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5672D6-1991-43B8-9032-89078F35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K</a:t>
            </a:r>
            <a:r>
              <a:rPr lang="sr-Latn-RS" dirty="0"/>
              <a:t>oja je razlika?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02F05-0DED-4E0E-BBE1-4FD817405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M</a:t>
            </a:r>
            <a:r>
              <a:rPr lang="sr-Latn-RS" dirty="0"/>
              <a:t>odel tehnološkog jaza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4CD75-494B-4661-B298-DD4C8EE4BF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privremeni</a:t>
            </a:r>
            <a:r>
              <a:rPr lang="en-GB" dirty="0"/>
              <a:t> </a:t>
            </a:r>
            <a:r>
              <a:rPr lang="en-GB" dirty="0" err="1"/>
              <a:t>monopol</a:t>
            </a:r>
            <a:endParaRPr lang="sr-Latn-RS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en-GB" dirty="0" err="1"/>
              <a:t>nedostatak</a:t>
            </a:r>
            <a:r>
              <a:rPr lang="en-GB" dirty="0"/>
              <a:t> </a:t>
            </a:r>
            <a:r>
              <a:rPr lang="en-GB" dirty="0" err="1"/>
              <a:t>ovog</a:t>
            </a:r>
            <a:r>
              <a:rPr lang="en-GB" dirty="0"/>
              <a:t> </a:t>
            </a:r>
            <a:r>
              <a:rPr lang="en-GB" dirty="0" err="1"/>
              <a:t>modela</a:t>
            </a:r>
            <a:r>
              <a:rPr lang="en-GB" dirty="0"/>
              <a:t> </a:t>
            </a:r>
            <a:endParaRPr lang="sr-Latn-RS" dirty="0"/>
          </a:p>
          <a:p>
            <a:pPr>
              <a:defRPr/>
            </a:pPr>
            <a:r>
              <a:rPr lang="en-GB" dirty="0"/>
              <a:t>ne </a:t>
            </a:r>
            <a:r>
              <a:rPr lang="en-GB" dirty="0" err="1"/>
              <a:t>objašnjava</a:t>
            </a:r>
            <a:r>
              <a:rPr lang="en-GB" dirty="0"/>
              <a:t> </a:t>
            </a:r>
            <a:r>
              <a:rPr lang="en-GB" dirty="0" err="1"/>
              <a:t>razmere</a:t>
            </a:r>
            <a:r>
              <a:rPr lang="en-GB" dirty="0"/>
              <a:t> </a:t>
            </a:r>
            <a:r>
              <a:rPr lang="en-GB" dirty="0" err="1"/>
              <a:t>tehnološkog</a:t>
            </a:r>
            <a:r>
              <a:rPr lang="en-GB" dirty="0"/>
              <a:t> </a:t>
            </a:r>
            <a:r>
              <a:rPr lang="en-GB" dirty="0" err="1"/>
              <a:t>jaza</a:t>
            </a:r>
            <a:r>
              <a:rPr lang="en-GB" dirty="0"/>
              <a:t> </a:t>
            </a:r>
            <a:endParaRPr lang="sr-Latn-RS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en-GB" dirty="0"/>
              <a:t>ne </a:t>
            </a:r>
            <a:r>
              <a:rPr lang="en-GB" dirty="0" err="1"/>
              <a:t>istražuje</a:t>
            </a:r>
            <a:r>
              <a:rPr lang="en-GB" dirty="0"/>
              <a:t> </a:t>
            </a:r>
            <a:r>
              <a:rPr lang="en-GB" dirty="0" err="1"/>
              <a:t>razloge</a:t>
            </a:r>
            <a:r>
              <a:rPr lang="en-GB" dirty="0"/>
              <a:t> </a:t>
            </a:r>
            <a:r>
              <a:rPr lang="en-GB" dirty="0" err="1"/>
              <a:t>njegovog</a:t>
            </a:r>
            <a:r>
              <a:rPr lang="en-GB" dirty="0"/>
              <a:t> </a:t>
            </a:r>
            <a:r>
              <a:rPr lang="en-GB" dirty="0" err="1"/>
              <a:t>nastanka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55047B-4D38-4280-AAB1-89C1AA538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46575" cy="639762"/>
          </a:xfrm>
        </p:spPr>
        <p:txBody>
          <a:bodyPr/>
          <a:lstStyle/>
          <a:p>
            <a:pPr>
              <a:defRPr/>
            </a:pPr>
            <a:r>
              <a:rPr lang="en-GB" dirty="0"/>
              <a:t>M</a:t>
            </a:r>
            <a:r>
              <a:rPr lang="sr-Latn-RS" dirty="0"/>
              <a:t>odel proizvodnog ciklusa </a:t>
            </a:r>
            <a:endParaRPr lang="en-GB" dirty="0"/>
          </a:p>
        </p:txBody>
      </p:sp>
      <p:pic>
        <p:nvPicPr>
          <p:cNvPr id="71686" name="Picture 3">
            <a:extLst>
              <a:ext uri="{FF2B5EF4-FFF2-40B4-BE49-F238E27FC236}">
                <a16:creationId xmlns:a16="http://schemas.microsoft.com/office/drawing/2014/main" id="{D814F460-AD8E-4D83-99F1-9428D666B0D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3090863"/>
            <a:ext cx="4041775" cy="211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F85D8E-0BB6-4D23-B71F-B365DBFB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C4E6-2379-4CEA-BF29-067B73D33685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CCE-5227-466A-A327-F2AFC53E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8077200" cy="1431925"/>
          </a:xfrm>
        </p:spPr>
        <p:txBody>
          <a:bodyPr/>
          <a:lstStyle/>
          <a:p>
            <a:pPr>
              <a:defRPr/>
            </a:pPr>
            <a:r>
              <a:rPr lang="en-GB" dirty="0"/>
              <a:t>S</a:t>
            </a:r>
            <a:r>
              <a:rPr lang="sr-Latn-RS" dirty="0"/>
              <a:t>porne pretpostavke  4 i 7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40AAD-9DB5-4437-BDD3-158508A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6400"/>
            <a:ext cx="7543800" cy="4114800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vi-VN" sz="2400" dirty="0"/>
              <a:t>1.</a:t>
            </a:r>
            <a:r>
              <a:rPr lang="sr-Latn-RS" sz="2400" dirty="0"/>
              <a:t> 2 zemlje, 2 faktora, 2 proizvoda</a:t>
            </a:r>
            <a:endParaRPr lang="vi-VN" sz="2400" dirty="0"/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sr-Latn-RS" sz="2400" dirty="0"/>
              <a:t>2. ista tehnologija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sr-Latn-RS" sz="2400" dirty="0"/>
              <a:t>3. X je R-intenzivan u obe zemlje ...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sr-Latn-RS" sz="2400" b="1" dirty="0"/>
              <a:t>4. konstantna ekonomija obima, svuda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r-Latn-RS" sz="2400" dirty="0"/>
              <a:t>5. nepo</a:t>
            </a:r>
            <a:r>
              <a:rPr lang="vi-VN" sz="2400" dirty="0"/>
              <a:t>potpuna specijalizacija</a:t>
            </a:r>
            <a:endParaRPr lang="sr-Latn-RS" sz="24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sr-Latn-RS" sz="2400" dirty="0"/>
              <a:t>6</a:t>
            </a:r>
            <a:r>
              <a:rPr lang="vi-VN" sz="2400" dirty="0"/>
              <a:t>.</a:t>
            </a:r>
            <a:r>
              <a:rPr lang="sr-Latn-RS" sz="2400" dirty="0"/>
              <a:t> </a:t>
            </a:r>
            <a:r>
              <a:rPr lang="en-GB" sz="2400" dirty="0"/>
              <a:t>I</a:t>
            </a:r>
            <a:r>
              <a:rPr lang="sr-Latn-RS" sz="2400" dirty="0"/>
              <a:t>dentični ukusi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r-Latn-RS" sz="2400" b="1" dirty="0"/>
              <a:t>7. </a:t>
            </a:r>
            <a:r>
              <a:rPr lang="en-GB" sz="2400" b="1" dirty="0"/>
              <a:t>S</a:t>
            </a:r>
            <a:r>
              <a:rPr lang="sr-Latn-RS" sz="2400" b="1" dirty="0"/>
              <a:t>avršena konkurencija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r-Latn-RS" sz="2400" dirty="0"/>
              <a:t>8. </a:t>
            </a:r>
            <a:r>
              <a:rPr lang="en-GB" sz="2400" dirty="0"/>
              <a:t>S</a:t>
            </a:r>
            <a:r>
              <a:rPr lang="sr-Latn-RS" sz="2400" dirty="0"/>
              <a:t>avršena mobilnost </a:t>
            </a:r>
            <a:r>
              <a:rPr lang="vi-VN" sz="2400" dirty="0"/>
              <a:t> </a:t>
            </a:r>
            <a:endParaRPr lang="sr-Latn-RS" sz="24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sr-Latn-RS" sz="2400" dirty="0"/>
              <a:t>9</a:t>
            </a:r>
            <a:r>
              <a:rPr lang="vi-VN" sz="2400" dirty="0"/>
              <a:t>.</a:t>
            </a:r>
            <a:r>
              <a:rPr lang="sr-Latn-RS" sz="2400" dirty="0"/>
              <a:t> </a:t>
            </a:r>
            <a:r>
              <a:rPr lang="en-GB" sz="2400" dirty="0"/>
              <a:t>N</a:t>
            </a:r>
            <a:r>
              <a:rPr lang="sr-Latn-RS" sz="2400" dirty="0"/>
              <a:t>ema barijera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r-Latn-RS" sz="2400" dirty="0"/>
              <a:t>10. </a:t>
            </a:r>
            <a:r>
              <a:rPr lang="en-GB" sz="2400" dirty="0"/>
              <a:t>P</a:t>
            </a:r>
            <a:r>
              <a:rPr lang="sr-Latn-RS" sz="2400" dirty="0"/>
              <a:t>otpuno uposleni kapaciteti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r-Latn-RS" sz="2400" dirty="0"/>
              <a:t>11. </a:t>
            </a:r>
            <a:r>
              <a:rPr lang="en-GB" sz="2400" dirty="0"/>
              <a:t>U</a:t>
            </a:r>
            <a:r>
              <a:rPr lang="sr-Latn-RS" sz="2400" dirty="0"/>
              <a:t>ravnotežena razmena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454EC8-0596-4115-AC3C-BBD51DF45EC3}"/>
              </a:ext>
            </a:extLst>
          </p:cNvPr>
          <p:cNvSpPr/>
          <p:nvPr/>
        </p:nvSpPr>
        <p:spPr bwMode="auto">
          <a:xfrm>
            <a:off x="990600" y="2971800"/>
            <a:ext cx="7086600" cy="533400"/>
          </a:xfrm>
          <a:prstGeom prst="rect">
            <a:avLst/>
          </a:prstGeom>
          <a:solidFill>
            <a:schemeClr val="accent1">
              <a:alpha val="5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6FB936-529C-48A6-A9D8-974EF831F2BE}"/>
              </a:ext>
            </a:extLst>
          </p:cNvPr>
          <p:cNvSpPr/>
          <p:nvPr/>
        </p:nvSpPr>
        <p:spPr bwMode="auto">
          <a:xfrm>
            <a:off x="990600" y="4343400"/>
            <a:ext cx="7086600" cy="381000"/>
          </a:xfrm>
          <a:prstGeom prst="rect">
            <a:avLst/>
          </a:prstGeom>
          <a:solidFill>
            <a:schemeClr val="accent1">
              <a:alpha val="5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DA2B4-58C6-40B1-B904-243E8DB5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5B3810-0C24-4D56-825C-56DB56341D03}"/>
              </a:ext>
            </a:extLst>
          </p:cNvPr>
          <p:cNvSpPr/>
          <p:nvPr/>
        </p:nvSpPr>
        <p:spPr bwMode="auto">
          <a:xfrm>
            <a:off x="1068198" y="4343400"/>
            <a:ext cx="7086600" cy="381000"/>
          </a:xfrm>
          <a:prstGeom prst="rect">
            <a:avLst/>
          </a:prstGeom>
          <a:solidFill>
            <a:schemeClr val="accent1">
              <a:alpha val="5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Mono</a:t>
            </a:r>
            <a:r>
              <a:rPr kumimoji="0" 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</a:t>
            </a:r>
            <a:r>
              <a:rPr kumimoji="0" lang="en-GB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olisti</a:t>
            </a:r>
            <a:r>
              <a:rPr lang="sr-Latn-RS" dirty="0"/>
              <a:t>čka konkurencija</a:t>
            </a:r>
            <a:endParaRPr kumimoji="0" lang="en-GB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2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5FDCFFD3-3172-4E1F-AEBB-E4B631541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T</a:t>
            </a:r>
            <a:r>
              <a:rPr lang="sr-Latn-RS" dirty="0"/>
              <a:t>ehnološki jaz</a:t>
            </a:r>
            <a:endParaRPr lang="en-US" dirty="0"/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8A810B87-0FB3-4A74-9809-7A6A979C9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effectLst/>
              </a:rPr>
              <a:t>N</a:t>
            </a:r>
            <a:r>
              <a:rPr lang="sr-Latn-RS" dirty="0">
                <a:effectLst/>
              </a:rPr>
              <a:t>astaje zbog </a:t>
            </a:r>
            <a:r>
              <a:rPr lang="en-US" dirty="0" err="1">
                <a:effectLst/>
              </a:rPr>
              <a:t>promena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relativnoj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obilnosti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faktora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(</a:t>
            </a:r>
            <a:r>
              <a:rPr lang="en-US" b="1" dirty="0" err="1">
                <a:effectLst/>
              </a:rPr>
              <a:t>tehnologija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između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zemalja</a:t>
            </a:r>
            <a:r>
              <a:rPr lang="en-US" dirty="0">
                <a:effectLst/>
              </a:rPr>
              <a:t>. </a:t>
            </a:r>
            <a:endParaRPr lang="sr-Latn-CS" dirty="0">
              <a:effectLst/>
            </a:endParaRPr>
          </a:p>
          <a:p>
            <a:pPr eaLnBrk="1" hangingPunct="1">
              <a:defRPr/>
            </a:pPr>
            <a:endParaRPr lang="sr-Latn-CS" dirty="0">
              <a:effectLst/>
            </a:endParaRPr>
          </a:p>
          <a:p>
            <a:pPr eaLnBrk="1" hangingPunct="1">
              <a:defRPr/>
            </a:pPr>
            <a:r>
              <a:rPr lang="sr-Latn-CS" dirty="0">
                <a:effectLst/>
              </a:rPr>
              <a:t>Dakle, to je H-O!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92A8CE-754C-46E7-84E4-A1C1D837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04B5F061-B296-4391-AC0E-F14C01EF1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Evo kako to ide po fazama</a:t>
            </a:r>
            <a:endParaRPr lang="en-US"/>
          </a:p>
        </p:txBody>
      </p:sp>
      <p:pic>
        <p:nvPicPr>
          <p:cNvPr id="73731" name="Picture 3">
            <a:extLst>
              <a:ext uri="{FF2B5EF4-FFF2-40B4-BE49-F238E27FC236}">
                <a16:creationId xmlns:a16="http://schemas.microsoft.com/office/drawing/2014/main" id="{99ABE07A-8EC7-4101-AB4C-AE7A239AEEB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060575"/>
            <a:ext cx="7543800" cy="395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BD4523E-A029-4B89-94E8-B868E983A6C3}"/>
              </a:ext>
            </a:extLst>
          </p:cNvPr>
          <p:cNvSpPr/>
          <p:nvPr/>
        </p:nvSpPr>
        <p:spPr bwMode="auto">
          <a:xfrm>
            <a:off x="1295400" y="4953000"/>
            <a:ext cx="1447800" cy="838200"/>
          </a:xfrm>
          <a:prstGeom prst="ellips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B014AE-AA67-45DB-BE23-9AD16762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E677FF0D-AA73-4041-830A-FBB1F6313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ffectLst/>
              </a:rPr>
              <a:t>Primeri proizvoda koji izgleda da prolaze kroz ovakve cikluse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E0C2007F-AC2A-4F87-B6F7-9F5DBAB0A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>
                <a:effectLst/>
              </a:rPr>
              <a:t>Radio</a:t>
            </a:r>
            <a:r>
              <a:rPr lang="sr-Latn-CS" altLang="en-US" sz="2000">
                <a:effectLst/>
              </a:rPr>
              <a:t> </a:t>
            </a:r>
            <a:r>
              <a:rPr lang="en-US" altLang="en-US" sz="2000">
                <a:effectLst/>
              </a:rPr>
              <a:t>aparati, </a:t>
            </a:r>
            <a:endParaRPr lang="sr-Latn-CS" altLang="en-US" sz="200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effectLst/>
              </a:rPr>
              <a:t>nerđajući čelik, </a:t>
            </a:r>
            <a:endParaRPr lang="sr-Latn-CS" altLang="en-US" sz="200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effectLst/>
              </a:rPr>
              <a:t>žileti, </a:t>
            </a:r>
            <a:endParaRPr lang="sr-Latn-CS" altLang="en-US" sz="200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effectLst/>
              </a:rPr>
              <a:t>TV prijemnici i poluprovodnici.</a:t>
            </a:r>
            <a:endParaRPr lang="sr-Latn-CS" altLang="en-US" sz="200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altLang="en-US" sz="200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sr-Latn-CS" altLang="en-US" sz="2000">
                <a:effectLst/>
              </a:rPr>
              <a:t>DA li se životni ciklus skraćuje ili produžava? </a:t>
            </a:r>
          </a:p>
          <a:p>
            <a:pPr eaLnBrk="1" hangingPunct="1">
              <a:lnSpc>
                <a:spcPct val="80000"/>
              </a:lnSpc>
            </a:pPr>
            <a:endParaRPr lang="sr-Latn-CS" altLang="en-US" sz="200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sr-Latn-CS" altLang="en-US" sz="2000">
                <a:effectLst/>
              </a:rPr>
              <a:t>Kome to stvara nevolje? </a:t>
            </a:r>
          </a:p>
          <a:p>
            <a:pPr eaLnBrk="1" hangingPunct="1">
              <a:lnSpc>
                <a:spcPct val="80000"/>
              </a:lnSpc>
            </a:pPr>
            <a:endParaRPr lang="sr-Latn-CS" altLang="en-US" sz="200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effectLst/>
              </a:rPr>
              <a:t>Na ovom mestu veoma je prikladna</a:t>
            </a:r>
            <a:r>
              <a:rPr lang="sr-Latn-CS" altLang="en-US" sz="2000">
                <a:effectLst/>
              </a:rPr>
              <a:t> </a:t>
            </a:r>
            <a:r>
              <a:rPr lang="en-US" altLang="en-US" sz="2000">
                <a:effectLst/>
              </a:rPr>
              <a:t>stara izreka da „Sjedinjene Države moraju trčati sve brže i brže jednostavno zbog</a:t>
            </a:r>
            <a:r>
              <a:rPr lang="sr-Latn-CS" altLang="en-US" sz="2000">
                <a:effectLst/>
              </a:rPr>
              <a:t> </a:t>
            </a:r>
            <a:r>
              <a:rPr lang="en-US" altLang="en-US" sz="2000">
                <a:effectLst/>
              </a:rPr>
              <a:t>toga da bi izbegle da padnu na začelje.” </a:t>
            </a:r>
            <a:endParaRPr lang="sr-Latn-CS" altLang="en-US" sz="200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altLang="en-US" sz="200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0D8E33-05A9-4111-83A1-D5C87475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6E1696E3-760E-4111-A618-F137B3B82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Pa kako ih onda niko ne prestiže?</a:t>
            </a:r>
            <a:endParaRPr lang="en-US"/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3366FA73-41FE-4DEB-BD5E-B50190C13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ffectLst/>
              </a:rPr>
              <a:t>stalno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izbacujući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nove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proizvode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tehnologije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Sjedinjene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Države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rangirane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najkonkurentnija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privreda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svetu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798605-AA6F-4CFB-B3BA-98545095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A03D569B-D2AC-469A-9A5C-F89390D3D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6200"/>
            <a:ext cx="834548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4">
            <a:extLst>
              <a:ext uri="{FF2B5EF4-FFF2-40B4-BE49-F238E27FC236}">
                <a16:creationId xmlns:a16="http://schemas.microsoft.com/office/drawing/2014/main" id="{9DCCBCC9-9E86-4058-86E1-616EBEC9E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0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dirty="0">
                <a:hlinkClick r:id="rId3"/>
              </a:rPr>
              <a:t>Global Competitiveness Index</a:t>
            </a:r>
            <a:r>
              <a:rPr lang="sr-Latn-RS" dirty="0"/>
              <a:t> 2017-2018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D2ABA5-61F6-4A85-A2EA-28CFD482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A1812B8D-14AE-43C7-9B36-D72C120AB4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3" t="18889" r="30000" b="8518"/>
          <a:stretch/>
        </p:blipFill>
        <p:spPr>
          <a:xfrm>
            <a:off x="1600200" y="111252"/>
            <a:ext cx="6553200" cy="64221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7B1C228-77FB-4D84-9D28-BD6788206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44678"/>
            <a:ext cx="43434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EECCEA-37F8-48C7-8A7B-D7EA9554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2CDFDB-26B4-436D-B674-1110F78CD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3" t="12963" r="29167" b="7037"/>
          <a:stretch/>
        </p:blipFill>
        <p:spPr>
          <a:xfrm>
            <a:off x="1219200" y="71717"/>
            <a:ext cx="6248400" cy="661595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6139E85-7F09-4B19-959B-A06DA6D30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971800"/>
            <a:ext cx="6248400" cy="304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F8458-0AFE-4317-A3C8-672DE3F8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40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421CAF6B-99C9-4881-B428-A41BA0E4A3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6" t="18889" r="29166" b="10000"/>
          <a:stretch/>
        </p:blipFill>
        <p:spPr>
          <a:xfrm>
            <a:off x="762000" y="0"/>
            <a:ext cx="6934200" cy="66568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118AEC-E542-41BE-9D38-46DC1A84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5628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19D0DA1-4F5A-42C5-9B10-B22833AA416A}"/>
              </a:ext>
            </a:extLst>
          </p:cNvPr>
          <p:cNvGrpSpPr/>
          <p:nvPr/>
        </p:nvGrpSpPr>
        <p:grpSpPr>
          <a:xfrm>
            <a:off x="841375" y="1589714"/>
            <a:ext cx="7461250" cy="4430086"/>
            <a:chOff x="841375" y="1589714"/>
            <a:chExt cx="7461250" cy="44300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6E6AE1-EE28-45F6-9367-C8A8F7522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333" t="14445" r="32500" b="50000"/>
            <a:stretch/>
          </p:blipFill>
          <p:spPr>
            <a:xfrm>
              <a:off x="841375" y="2209800"/>
              <a:ext cx="7461250" cy="3810000"/>
            </a:xfrm>
            <a:prstGeom prst="rect">
              <a:avLst/>
            </a:prstGeom>
          </p:spPr>
        </p:pic>
        <p:pic>
          <p:nvPicPr>
            <p:cNvPr id="7" name="Picture 6">
              <a:hlinkClick r:id="rId3"/>
              <a:extLst>
                <a:ext uri="{FF2B5EF4-FFF2-40B4-BE49-F238E27FC236}">
                  <a16:creationId xmlns:a16="http://schemas.microsoft.com/office/drawing/2014/main" id="{1EEA42BB-DF2A-41DF-AF29-3545BD811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709" t="33541" r="29165" b="59947"/>
            <a:stretch/>
          </p:blipFill>
          <p:spPr>
            <a:xfrm>
              <a:off x="841375" y="1589714"/>
              <a:ext cx="7461250" cy="609600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A0FE99-E52F-45A6-934A-EB4E1960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78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2277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CF6B09-53E4-44F4-A071-BB9111359551}"/>
              </a:ext>
            </a:extLst>
          </p:cNvPr>
          <p:cNvGrpSpPr>
            <a:grpSpLocks noChangeAspect="1"/>
          </p:cNvGrpSpPr>
          <p:nvPr/>
        </p:nvGrpSpPr>
        <p:grpSpPr>
          <a:xfrm>
            <a:off x="841376" y="1589714"/>
            <a:ext cx="5279511" cy="3134686"/>
            <a:chOff x="841375" y="1589714"/>
            <a:chExt cx="7461250" cy="4430086"/>
          </a:xfrm>
        </p:grpSpPr>
        <p:pic>
          <p:nvPicPr>
            <p:cNvPr id="3" name="Picture 2">
              <a:hlinkClick r:id="rId2"/>
              <a:extLst>
                <a:ext uri="{FF2B5EF4-FFF2-40B4-BE49-F238E27FC236}">
                  <a16:creationId xmlns:a16="http://schemas.microsoft.com/office/drawing/2014/main" id="{22F61142-A995-4F41-8A0A-7E43B3A2B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333" t="14445" r="32500" b="50000"/>
            <a:stretch/>
          </p:blipFill>
          <p:spPr>
            <a:xfrm>
              <a:off x="841375" y="2209800"/>
              <a:ext cx="7461250" cy="3810000"/>
            </a:xfrm>
            <a:prstGeom prst="rect">
              <a:avLst/>
            </a:prstGeom>
          </p:spPr>
        </p:pic>
        <p:pic>
          <p:nvPicPr>
            <p:cNvPr id="4" name="Picture 3">
              <a:hlinkClick r:id="rId2"/>
              <a:extLst>
                <a:ext uri="{FF2B5EF4-FFF2-40B4-BE49-F238E27FC236}">
                  <a16:creationId xmlns:a16="http://schemas.microsoft.com/office/drawing/2014/main" id="{B64E48FB-3034-4EDE-8D25-A3153ABF4B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709" t="33541" r="29165" b="59947"/>
            <a:stretch/>
          </p:blipFill>
          <p:spPr>
            <a:xfrm>
              <a:off x="841375" y="1589714"/>
              <a:ext cx="7461250" cy="60960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6243F-998E-4F6A-B25A-612AE3EF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31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93E3-58FE-4E30-8B7B-712093CF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D</a:t>
            </a:r>
            <a:r>
              <a:rPr lang="sr-Latn-RS" dirty="0"/>
              <a:t>a li je tako oboren HOS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5EF69-778C-4800-9413-C6E11311B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</a:t>
            </a:r>
            <a:r>
              <a:rPr lang="sr-Latn-RS" dirty="0"/>
              <a:t>ije</a:t>
            </a:r>
          </a:p>
          <a:p>
            <a:pPr>
              <a:defRPr/>
            </a:pPr>
            <a:r>
              <a:rPr lang="en-GB" dirty="0"/>
              <a:t>A</a:t>
            </a:r>
            <a:r>
              <a:rPr lang="sr-Latn-RS" dirty="0"/>
              <a:t>li </a:t>
            </a:r>
            <a:r>
              <a:rPr lang="en-US" dirty="0" err="1"/>
              <a:t>smanjuje</a:t>
            </a:r>
            <a:r>
              <a:rPr lang="en-US" dirty="0"/>
              <a:t> u</a:t>
            </a:r>
            <a:r>
              <a:rPr lang="sr-Latn-RS" dirty="0"/>
              <a:t>čestalost događaja</a:t>
            </a:r>
          </a:p>
          <a:p>
            <a:pPr>
              <a:defRPr/>
            </a:pPr>
            <a:r>
              <a:rPr lang="sr-Latn-RS" dirty="0"/>
              <a:t>objašnjava mali deo razmene...</a:t>
            </a:r>
          </a:p>
          <a:p>
            <a:pPr>
              <a:defRPr/>
            </a:pPr>
            <a:r>
              <a:rPr lang="sr-Latn-RS" dirty="0"/>
              <a:t>i traži dopunu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4EEE3-9786-4BDF-B783-E19967DB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80C3BB1C-E2EA-41A8-8B36-30A6E19BC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Transportni troškovi </a:t>
            </a:r>
            <a:endParaRPr lang="en-US" altLang="en-US" b="0">
              <a:effectLst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42B82AEA-1C0D-4130-A0DD-7DCAD355F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dva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načina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analize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transportnih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troškova</a:t>
            </a:r>
            <a:r>
              <a:rPr lang="en-US" sz="2000" dirty="0">
                <a:effectLst/>
              </a:rPr>
              <a:t>. </a:t>
            </a: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err="1">
                <a:effectLst/>
              </a:rPr>
              <a:t>analiz</a:t>
            </a:r>
            <a:r>
              <a:rPr lang="sr-Latn-CS" sz="2000" b="1" dirty="0">
                <a:effectLst/>
              </a:rPr>
              <a:t>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opšte</a:t>
            </a:r>
            <a:r>
              <a:rPr lang="sr-Latn-C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ravnoteže</a:t>
            </a:r>
            <a:r>
              <a:rPr lang="en-US" sz="2000" b="1" dirty="0">
                <a:effectLst/>
              </a:rPr>
              <a:t> </a:t>
            </a:r>
            <a:endParaRPr lang="sr-Latn-CS" sz="20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err="1">
                <a:effectLst/>
              </a:rPr>
              <a:t>analiz</a:t>
            </a:r>
            <a:r>
              <a:rPr lang="sr-Latn-CS" sz="2000" b="1" dirty="0">
                <a:effectLst/>
              </a:rPr>
              <a:t>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parcijalne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ravnoteže</a:t>
            </a:r>
            <a:endParaRPr lang="sr-Latn-CS" sz="2000" b="1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>
                <a:effectLst/>
              </a:rPr>
              <a:t>U </a:t>
            </a:r>
            <a:r>
              <a:rPr lang="en-US" sz="1800" dirty="0" err="1">
                <a:effectLst/>
              </a:rPr>
              <a:t>njoj</a:t>
            </a:r>
            <a:r>
              <a:rPr lang="en-US" sz="1800" dirty="0">
                <a:effectLst/>
              </a:rPr>
              <a:t> se </a:t>
            </a:r>
            <a:r>
              <a:rPr lang="en-US" sz="1800" dirty="0" err="1">
                <a:effectLst/>
              </a:rPr>
              <a:t>devizni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kurs</a:t>
            </a:r>
            <a:endParaRPr lang="sr-Latn-CS" sz="18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1800" dirty="0">
                <a:effectLst/>
              </a:rPr>
              <a:t>N</a:t>
            </a:r>
            <a:r>
              <a:rPr lang="en-US" sz="1800" dirty="0" err="1">
                <a:effectLst/>
              </a:rPr>
              <a:t>ivo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dohotka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sve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ostalo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zadržava</a:t>
            </a:r>
            <a:endParaRPr lang="en-US" sz="1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konstantnom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nivou</a:t>
            </a:r>
            <a:r>
              <a:rPr lang="en-US" sz="2000" dirty="0">
                <a:effectLst/>
              </a:rPr>
              <a:t>, </a:t>
            </a:r>
            <a:endParaRPr lang="sr-Latn-R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R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izuzev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količine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proizvedenih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potrošenih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razmenjenih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proizvoda</a:t>
            </a:r>
            <a:endParaRPr lang="en-U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koji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predmet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analize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Ovo</a:t>
            </a:r>
            <a:r>
              <a:rPr lang="en-US" sz="2000" dirty="0">
                <a:effectLst/>
              </a:rPr>
              <a:t> je </a:t>
            </a:r>
            <a:r>
              <a:rPr lang="en-US" sz="2000" dirty="0" err="1">
                <a:effectLst/>
              </a:rPr>
              <a:t>pokazano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Slici</a:t>
            </a:r>
            <a:r>
              <a:rPr lang="en-US" sz="2000" dirty="0">
                <a:effectLst/>
              </a:rPr>
              <a:t> 6.5.</a:t>
            </a:r>
          </a:p>
          <a:p>
            <a:pPr eaLnBrk="1" hangingPunct="1">
              <a:lnSpc>
                <a:spcPct val="80000"/>
              </a:lnSpc>
              <a:defRPr/>
            </a:pPr>
            <a:br>
              <a:rPr lang="en-US" sz="2000" dirty="0"/>
            </a:b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9D35B1-02B9-468D-BB30-8ABA1B5D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80</a:t>
            </a:fld>
            <a:endParaRPr lang="en-US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3A42DC82-60B8-440A-B61C-BB5CFB2CD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46150"/>
            <a:ext cx="90678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3">
            <a:extLst>
              <a:ext uri="{FF2B5EF4-FFF2-40B4-BE49-F238E27FC236}">
                <a16:creationId xmlns:a16="http://schemas.microsoft.com/office/drawing/2014/main" id="{A21CD998-E136-485B-A646-D86A7FC3D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Sa transportnim troškovima od 2$,</a:t>
            </a:r>
            <a:r>
              <a:rPr lang="sr-Latn-CS" altLang="en-US" b="0"/>
              <a:t> </a:t>
            </a:r>
            <a:r>
              <a:rPr lang="en-US" altLang="en-US" b="0"/>
              <a:t>u Zemlji 1</a:t>
            </a:r>
            <a:r>
              <a:rPr lang="sr-Latn-CS" altLang="en-US" b="0"/>
              <a:t> je </a:t>
            </a:r>
            <a:r>
              <a:rPr lang="en-US" altLang="en-US" b="0" i="1"/>
              <a:t>PX </a:t>
            </a:r>
            <a:r>
              <a:rPr lang="en-US" altLang="en-US" b="0"/>
              <a:t>= 7$ u</a:t>
            </a:r>
            <a:r>
              <a:rPr lang="sr-Latn-CS" altLang="en-US" b="0"/>
              <a:t> </a:t>
            </a:r>
            <a:r>
              <a:rPr lang="en-US" altLang="en-US" b="0"/>
              <a:t>Zemlji 2</a:t>
            </a:r>
            <a:r>
              <a:rPr lang="sr-Latn-CS" altLang="en-US" b="0"/>
              <a:t> je</a:t>
            </a:r>
            <a:r>
              <a:rPr lang="en-US" altLang="en-US" b="0"/>
              <a:t> </a:t>
            </a:r>
            <a:r>
              <a:rPr lang="en-US" altLang="en-US" b="0" i="1"/>
              <a:t>PX </a:t>
            </a:r>
            <a:r>
              <a:rPr lang="en-US" altLang="en-US" b="0"/>
              <a:t>= 9</a:t>
            </a:r>
            <a:endParaRPr lang="sr-Latn-CS" altLang="en-US" b="0"/>
          </a:p>
          <a:p>
            <a:r>
              <a:rPr lang="en-US" altLang="en-US" b="0"/>
              <a:t>Za </a:t>
            </a:r>
            <a:r>
              <a:rPr lang="en-US" altLang="en-US" b="0" i="1"/>
              <a:t>PX </a:t>
            </a:r>
            <a:r>
              <a:rPr lang="en-US" altLang="en-US" b="0"/>
              <a:t>= 7$, Zemlja 1 će proizvoditi 70X, trošiti 30X i izvoziti 40X. </a:t>
            </a:r>
            <a:endParaRPr lang="sr-Latn-CS" altLang="en-US" b="0"/>
          </a:p>
          <a:p>
            <a:r>
              <a:rPr lang="en-US" altLang="en-US" b="0"/>
              <a:t>Za </a:t>
            </a:r>
            <a:r>
              <a:rPr lang="en-US" altLang="en-US" b="0" i="1"/>
              <a:t>PX </a:t>
            </a:r>
            <a:r>
              <a:rPr lang="en-US" altLang="en-US" b="0"/>
              <a:t>= 9$,</a:t>
            </a:r>
            <a:r>
              <a:rPr lang="sr-Latn-CS" altLang="en-US" b="0"/>
              <a:t> </a:t>
            </a:r>
            <a:r>
              <a:rPr lang="en-US" altLang="en-US" b="0"/>
              <a:t>Zemlja 2 će proizvoditi 30X, uvoziti 40X i trošiti 70X.</a:t>
            </a:r>
          </a:p>
        </p:txBody>
      </p:sp>
      <p:sp>
        <p:nvSpPr>
          <p:cNvPr id="79876" name="Line 4">
            <a:extLst>
              <a:ext uri="{FF2B5EF4-FFF2-40B4-BE49-F238E27FC236}">
                <a16:creationId xmlns:a16="http://schemas.microsoft.com/office/drawing/2014/main" id="{D550A997-5938-448C-8AE2-D1E3ECAF1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953000"/>
            <a:ext cx="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877" name="Line 5">
            <a:extLst>
              <a:ext uri="{FF2B5EF4-FFF2-40B4-BE49-F238E27FC236}">
                <a16:creationId xmlns:a16="http://schemas.microsoft.com/office/drawing/2014/main" id="{0AE97B5F-A402-4005-A402-1FA7514FC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953000"/>
            <a:ext cx="1447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878" name="Line 6">
            <a:extLst>
              <a:ext uri="{FF2B5EF4-FFF2-40B4-BE49-F238E27FC236}">
                <a16:creationId xmlns:a16="http://schemas.microsoft.com/office/drawing/2014/main" id="{BABB45D8-28F4-48AA-9AF7-7FCCEBFCEB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4419600"/>
            <a:ext cx="0" cy="1905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21F15C-9073-45CE-BFF1-8949E500A6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48200" y="3200400"/>
            <a:ext cx="1447800" cy="15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806E397-C357-454D-8D61-FCF88E1D9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533400" cy="3810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07E7A3-40F8-4AC4-B416-94A83FA20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048000"/>
            <a:ext cx="533400" cy="3810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98804C-3C43-4CD3-BB8D-02806406F0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0800" y="4343400"/>
            <a:ext cx="4572000" cy="15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FCB0A7-A59B-43EC-9654-BD025EED4E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0400" y="4953000"/>
            <a:ext cx="1371600" cy="15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21B91B-DE15-40BE-9CF0-785C147364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3732213"/>
            <a:ext cx="4572000" cy="1587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24">
            <a:extLst>
              <a:ext uri="{FF2B5EF4-FFF2-40B4-BE49-F238E27FC236}">
                <a16:creationId xmlns:a16="http://schemas.microsoft.com/office/drawing/2014/main" id="{CCB0366E-E595-43D4-8C0B-32E04D4A2AB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810000"/>
            <a:ext cx="4648200" cy="458788"/>
            <a:chOff x="2362200" y="3810000"/>
            <a:chExt cx="4648200" cy="45799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0853C6A-1C20-427F-AE4F-2A07C4EEF98C}"/>
                </a:ext>
              </a:extLst>
            </p:cNvPr>
            <p:cNvCxnSpPr/>
            <p:nvPr/>
          </p:nvCxnSpPr>
          <p:spPr bwMode="auto">
            <a:xfrm>
              <a:off x="2362200" y="4038204"/>
              <a:ext cx="4648200" cy="1585"/>
            </a:xfrm>
            <a:prstGeom prst="line">
              <a:avLst/>
            </a:prstGeom>
            <a:ln w="76200">
              <a:solidFill>
                <a:srgbClr val="66FF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4C8EA86-A82B-4099-965D-61B76996A245}"/>
                </a:ext>
              </a:extLst>
            </p:cNvPr>
            <p:cNvCxnSpPr/>
            <p:nvPr/>
          </p:nvCxnSpPr>
          <p:spPr bwMode="auto">
            <a:xfrm rot="5400000" flipH="1" flipV="1">
              <a:off x="4419997" y="4038203"/>
              <a:ext cx="457994" cy="1588"/>
            </a:xfrm>
            <a:prstGeom prst="line">
              <a:avLst/>
            </a:prstGeom>
            <a:ln w="76200">
              <a:solidFill>
                <a:srgbClr val="66FF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D124ED-AC0E-4B5D-A731-690A810F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81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DB223E8C-B065-414E-BB08-70C587566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48600" cy="1431925"/>
          </a:xfrm>
        </p:spPr>
        <p:txBody>
          <a:bodyPr/>
          <a:lstStyle/>
          <a:p>
            <a:pPr eaLnBrk="1" hangingPunct="1"/>
            <a:r>
              <a:rPr lang="en-US" altLang="en-US" sz="4000" b="0">
                <a:effectLst/>
              </a:rPr>
              <a:t>Transportni troškovi i lokacija industrije</a:t>
            </a:r>
            <a:br>
              <a:rPr lang="en-US" altLang="en-US" sz="4000" b="0">
                <a:effectLst/>
              </a:rPr>
            </a:br>
            <a:endParaRPr lang="en-US" altLang="en-US" sz="4000" b="0">
              <a:effectLst/>
            </a:endParaRP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6E06186-8276-4CA8-B8D0-7E81FD8DA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orijentisane</a:t>
            </a:r>
            <a:r>
              <a:rPr lang="sr-Latn-CS" altLang="en-US">
                <a:effectLst/>
              </a:rPr>
              <a:t> </a:t>
            </a:r>
            <a:r>
              <a:rPr lang="en-US" altLang="en-US">
                <a:effectLst/>
              </a:rPr>
              <a:t>na resurse</a:t>
            </a:r>
            <a:endParaRPr lang="sr-Latn-CS" altLang="en-US">
              <a:effectLst/>
            </a:endParaRPr>
          </a:p>
          <a:p>
            <a:pPr lvl="1" eaLnBrk="1" hangingPunct="1"/>
            <a:r>
              <a:rPr lang="en-US" altLang="en-US" sz="2000">
                <a:effectLst/>
              </a:rPr>
              <a:t>troškovi transporta </a:t>
            </a:r>
            <a:r>
              <a:rPr lang="sr-Latn-CS" altLang="en-US" sz="2000">
                <a:effectLst/>
              </a:rPr>
              <a:t>sirovina </a:t>
            </a:r>
            <a:r>
              <a:rPr lang="en-US" altLang="en-US" sz="2000">
                <a:effectLst/>
              </a:rPr>
              <a:t>bitno veći od troškova prevoza finalnih proizvoda</a:t>
            </a:r>
            <a:r>
              <a:rPr lang="sr-Latn-CS" altLang="en-US" sz="2000">
                <a:effectLst/>
              </a:rPr>
              <a:t> </a:t>
            </a:r>
            <a:r>
              <a:rPr lang="en-US" altLang="en-US" sz="2000">
                <a:effectLst/>
              </a:rPr>
              <a:t>do tržišta</a:t>
            </a:r>
            <a:r>
              <a:rPr lang="sr-Latn-CS" altLang="en-US" sz="2000">
                <a:effectLst/>
              </a:rPr>
              <a:t> </a:t>
            </a:r>
          </a:p>
          <a:p>
            <a:pPr lvl="1" eaLnBrk="1" hangingPunct="1"/>
            <a:r>
              <a:rPr lang="sr-Latn-CS" altLang="en-US" sz="2000">
                <a:effectLst/>
              </a:rPr>
              <a:t> </a:t>
            </a:r>
            <a:r>
              <a:rPr lang="en-US" altLang="en-US" sz="2000">
                <a:effectLst/>
              </a:rPr>
              <a:t>čelik, bazn</a:t>
            </a:r>
            <a:r>
              <a:rPr lang="sr-Latn-CS" altLang="en-US" sz="2000">
                <a:effectLst/>
              </a:rPr>
              <a:t>a</a:t>
            </a:r>
            <a:r>
              <a:rPr lang="en-US" altLang="en-US" sz="2000">
                <a:effectLst/>
              </a:rPr>
              <a:t> hemij</a:t>
            </a:r>
            <a:r>
              <a:rPr lang="sr-Latn-CS" altLang="en-US" sz="2000">
                <a:effectLst/>
              </a:rPr>
              <a:t>a,</a:t>
            </a:r>
            <a:r>
              <a:rPr lang="en-US" altLang="en-US" sz="2000">
                <a:effectLst/>
              </a:rPr>
              <a:t> aluminijum</a:t>
            </a:r>
            <a:endParaRPr lang="sr-Latn-CS" altLang="en-US" sz="2000">
              <a:effectLst/>
            </a:endParaRPr>
          </a:p>
          <a:p>
            <a:pPr eaLnBrk="1" hangingPunct="1"/>
            <a:r>
              <a:rPr lang="en-US" altLang="en-US">
                <a:effectLst/>
              </a:rPr>
              <a:t>orijentisane na tržište </a:t>
            </a:r>
            <a:endParaRPr lang="sr-Latn-CS" altLang="en-US">
              <a:effectLst/>
            </a:endParaRPr>
          </a:p>
          <a:p>
            <a:pPr lvl="1" eaLnBrk="1" hangingPunct="1"/>
            <a:r>
              <a:rPr lang="sr-Latn-CS" altLang="en-US" sz="1800">
                <a:effectLst/>
              </a:rPr>
              <a:t>Odličan primer su kompanije bezalkoholnih pića koje na tržište prevoze visoki koncentrat sirupa kome se, pre flaširanja, dodaje voda (radnja koja veoma doprinosi težini finalnog proizvoda).</a:t>
            </a:r>
          </a:p>
          <a:p>
            <a:pPr lvl="1" eaLnBrk="1" hangingPunct="1"/>
            <a:endParaRPr lang="sr-Latn-CS" altLang="en-US" sz="1800">
              <a:effectLst/>
            </a:endParaRPr>
          </a:p>
          <a:p>
            <a:pPr eaLnBrk="1" hangingPunct="1"/>
            <a:r>
              <a:rPr lang="sr-Latn-CS" altLang="en-US" b="1">
                <a:effectLst/>
              </a:rPr>
              <a:t>Slobodne industrije</a:t>
            </a:r>
          </a:p>
          <a:p>
            <a:pPr lvl="1" eaLnBrk="1" hangingPunct="1"/>
            <a:endParaRPr lang="sr-Latn-CS" altLang="en-US" b="1">
              <a:effectLst/>
            </a:endParaRPr>
          </a:p>
          <a:p>
            <a:pPr eaLnBrk="1" hangingPunct="1"/>
            <a:endParaRPr lang="sr-Latn-CS" altLang="en-US" b="1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07AE73-CDDF-4AD3-ADB2-4996BEFF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82</a:t>
            </a:fld>
            <a:endParaRPr lang="en-US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5592983F-7680-47E5-8653-A1EB851D2FC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6804025" cy="419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5" name="Rectangle 3">
            <a:extLst>
              <a:ext uri="{FF2B5EF4-FFF2-40B4-BE49-F238E27FC236}">
                <a16:creationId xmlns:a16="http://schemas.microsoft.com/office/drawing/2014/main" id="{D7141646-A24D-49C3-B5E2-3E58830C6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RS" sz="1600" i="1" dirty="0"/>
              <a:t>ES</a:t>
            </a:r>
            <a:r>
              <a:rPr lang="vi-VN" sz="1600" i="1" dirty="0"/>
              <a:t>I </a:t>
            </a:r>
            <a:r>
              <a:rPr lang="vi-VN" sz="1600" dirty="0"/>
              <a:t>meri sposobnost zemalja da zaštite</a:t>
            </a:r>
            <a:r>
              <a:rPr lang="sr-Latn-RS" sz="1600" dirty="0"/>
              <a:t> ž</a:t>
            </a:r>
            <a:r>
              <a:rPr lang="vi-VN" sz="1600" dirty="0"/>
              <a:t>ivotnu sredinu</a:t>
            </a:r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A8F012-7910-43E9-8AF1-9B95F5D9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83</a:t>
            </a:fld>
            <a:endParaRPr lang="en-US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8988-02A4-4F45-937E-5161A79D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hlinkClick r:id="rId2"/>
              </a:rPr>
              <a:t>S</a:t>
            </a:r>
            <a:r>
              <a:rPr lang="sr-Latn-RS" dirty="0">
                <a:hlinkClick r:id="rId2"/>
              </a:rPr>
              <a:t>rbija 2018</a:t>
            </a:r>
            <a:endParaRPr lang="en-GB" dirty="0">
              <a:hlinkClick r:id="rId3"/>
            </a:endParaRPr>
          </a:p>
        </p:txBody>
      </p:sp>
      <p:pic>
        <p:nvPicPr>
          <p:cNvPr id="10" name="Content Placeholder 9">
            <a:hlinkClick r:id="rId2"/>
            <a:extLst>
              <a:ext uri="{FF2B5EF4-FFF2-40B4-BE49-F238E27FC236}">
                <a16:creationId xmlns:a16="http://schemas.microsoft.com/office/drawing/2014/main" id="{726DDBE0-8C27-4367-9553-078990618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1758" t="13208" r="23053" b="5660"/>
          <a:stretch/>
        </p:blipFill>
        <p:spPr>
          <a:xfrm>
            <a:off x="1447800" y="1443404"/>
            <a:ext cx="6400800" cy="52929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DD06FC-F03C-4855-BA37-A321466F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84</a:t>
            </a:fld>
            <a:endParaRPr lang="en-US" alt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917BC512-5102-48F8-AA39-5862EE7D8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3" t="20000" r="42500" b="7037"/>
          <a:stretch/>
        </p:blipFill>
        <p:spPr>
          <a:xfrm>
            <a:off x="1676400" y="0"/>
            <a:ext cx="5028426" cy="4953000"/>
          </a:xfrm>
          <a:prstGeom prst="rect">
            <a:avLst/>
          </a:prstGeom>
        </p:spPr>
      </p:pic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77CD3EAA-FADC-4B13-ADD8-5F47819307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33" t="38147" r="41667" b="7038"/>
          <a:stretch/>
        </p:blipFill>
        <p:spPr>
          <a:xfrm>
            <a:off x="1980426" y="4953000"/>
            <a:ext cx="4724400" cy="2819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C804AD-2B07-4AEA-9A5D-2564FC08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85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3157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BD817-D587-460C-941C-03647957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EKSTERNI EFEKTI (ekonomije)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1A059-7094-4591-BF3D-9324DCA90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81200"/>
            <a:ext cx="8458200" cy="4114800"/>
          </a:xfrm>
        </p:spPr>
        <p:txBody>
          <a:bodyPr/>
          <a:lstStyle/>
          <a:p>
            <a:pPr>
              <a:defRPr/>
            </a:pPr>
            <a:r>
              <a:rPr lang="en-GB" b="1" dirty="0" err="1"/>
              <a:t>eksterne</a:t>
            </a:r>
            <a:r>
              <a:rPr lang="en-GB" b="1" dirty="0"/>
              <a:t> </a:t>
            </a:r>
            <a:r>
              <a:rPr lang="en-GB" b="1" dirty="0" err="1"/>
              <a:t>ekonomije</a:t>
            </a:r>
            <a:r>
              <a:rPr lang="sr-Latn-RS" b="1" dirty="0"/>
              <a:t> </a:t>
            </a:r>
            <a:r>
              <a:rPr lang="en-GB" b="1" dirty="0"/>
              <a:t> </a:t>
            </a:r>
            <a:r>
              <a:rPr lang="sr-Latn-RS" b="1" dirty="0"/>
              <a:t>- </a:t>
            </a:r>
            <a:r>
              <a:rPr lang="en-GB" dirty="0" err="1"/>
              <a:t>smanjenje</a:t>
            </a:r>
            <a:r>
              <a:rPr lang="en-GB" dirty="0"/>
              <a:t> </a:t>
            </a:r>
            <a:r>
              <a:rPr lang="en-GB" dirty="0" err="1"/>
              <a:t>prosečnih</a:t>
            </a:r>
            <a:r>
              <a:rPr lang="en-GB" dirty="0"/>
              <a:t> </a:t>
            </a:r>
            <a:r>
              <a:rPr lang="en-GB" dirty="0" err="1"/>
              <a:t>troškova</a:t>
            </a:r>
            <a:r>
              <a:rPr lang="en-GB" dirty="0"/>
              <a:t> </a:t>
            </a:r>
            <a:r>
              <a:rPr lang="en-GB" dirty="0" err="1"/>
              <a:t>proizvodnje</a:t>
            </a:r>
            <a:r>
              <a:rPr lang="en-GB" dirty="0"/>
              <a:t> </a:t>
            </a:r>
            <a:r>
              <a:rPr lang="en-GB" b="1" u="sng" dirty="0" err="1"/>
              <a:t>svake</a:t>
            </a:r>
            <a:r>
              <a:rPr lang="en-GB" b="1" u="sng" dirty="0"/>
              <a:t> </a:t>
            </a:r>
            <a:r>
              <a:rPr lang="en-GB" b="1" u="sng" dirty="0" err="1"/>
              <a:t>firme</a:t>
            </a:r>
            <a:r>
              <a:rPr lang="en-GB" b="1" u="sng" dirty="0"/>
              <a:t> </a:t>
            </a:r>
            <a:r>
              <a:rPr lang="en-GB" dirty="0" err="1"/>
              <a:t>kada</a:t>
            </a:r>
            <a:r>
              <a:rPr lang="en-GB" dirty="0"/>
              <a:t> </a:t>
            </a:r>
            <a:r>
              <a:rPr lang="en-GB" dirty="0" err="1"/>
              <a:t>čitava</a:t>
            </a:r>
            <a:r>
              <a:rPr lang="en-GB" dirty="0"/>
              <a:t> </a:t>
            </a:r>
            <a:r>
              <a:rPr lang="en-GB" i="1" dirty="0" err="1"/>
              <a:t>industrija</a:t>
            </a:r>
            <a:r>
              <a:rPr lang="en-GB" i="1" dirty="0"/>
              <a:t> </a:t>
            </a:r>
            <a:r>
              <a:rPr lang="en-GB" dirty="0" err="1"/>
              <a:t>povećava</a:t>
            </a:r>
            <a:r>
              <a:rPr lang="en-GB" dirty="0"/>
              <a:t> </a:t>
            </a:r>
            <a:r>
              <a:rPr lang="en-GB" dirty="0" err="1"/>
              <a:t>svoj</a:t>
            </a:r>
            <a:r>
              <a:rPr lang="en-GB" dirty="0"/>
              <a:t> </a:t>
            </a:r>
            <a:r>
              <a:rPr lang="en-GB" dirty="0" err="1"/>
              <a:t>autput</a:t>
            </a:r>
            <a:r>
              <a:rPr lang="en-GB" dirty="0"/>
              <a:t>. </a:t>
            </a:r>
            <a:endParaRPr lang="sr-Latn-RS" dirty="0"/>
          </a:p>
          <a:p>
            <a:pPr>
              <a:defRPr/>
            </a:pP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razlikovati</a:t>
            </a:r>
            <a:r>
              <a:rPr lang="en-GB" dirty="0"/>
              <a:t> </a:t>
            </a:r>
            <a:r>
              <a:rPr lang="en-GB" dirty="0" err="1"/>
              <a:t>od</a:t>
            </a:r>
            <a:r>
              <a:rPr lang="en-GB" dirty="0"/>
              <a:t> </a:t>
            </a:r>
            <a:r>
              <a:rPr lang="en-GB" b="1" u="sng" dirty="0" err="1"/>
              <a:t>internih</a:t>
            </a:r>
            <a:r>
              <a:rPr lang="sr-Latn-RS" b="1" u="sng" dirty="0"/>
              <a:t> </a:t>
            </a:r>
            <a:r>
              <a:rPr lang="en-GB" b="1" u="sng" dirty="0"/>
              <a:t>e</a:t>
            </a:r>
            <a:r>
              <a:rPr lang="sr-Latn-RS" b="1" u="sng" dirty="0"/>
              <a:t>fekata (e</a:t>
            </a:r>
            <a:r>
              <a:rPr lang="en-GB" b="1" u="sng" dirty="0" err="1"/>
              <a:t>konomija</a:t>
            </a:r>
            <a:r>
              <a:rPr lang="sr-Latn-RS" b="1" u="sng" dirty="0"/>
              <a:t>)</a:t>
            </a:r>
            <a:r>
              <a:rPr lang="en-GB" dirty="0"/>
              <a:t>, </a:t>
            </a:r>
            <a:r>
              <a:rPr lang="en-GB" b="1" dirty="0" err="1">
                <a:solidFill>
                  <a:srgbClr val="FFFF00"/>
                </a:solidFill>
              </a:rPr>
              <a:t>ili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rastućih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prinosa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obim</a:t>
            </a:r>
            <a:r>
              <a:rPr lang="en-GB" dirty="0"/>
              <a:t>, </a:t>
            </a:r>
            <a:r>
              <a:rPr lang="en-GB" dirty="0" err="1"/>
              <a:t>koje</a:t>
            </a:r>
            <a:r>
              <a:rPr lang="en-GB" dirty="0"/>
              <a:t> se </a:t>
            </a:r>
            <a:r>
              <a:rPr lang="en-GB" dirty="0" err="1"/>
              <a:t>odnose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smanjivanje</a:t>
            </a:r>
            <a:r>
              <a:rPr lang="en-GB" dirty="0"/>
              <a:t> </a:t>
            </a:r>
            <a:r>
              <a:rPr lang="en-GB" dirty="0" err="1"/>
              <a:t>prosečnih</a:t>
            </a:r>
            <a:r>
              <a:rPr lang="en-GB" dirty="0"/>
              <a:t> </a:t>
            </a:r>
            <a:r>
              <a:rPr lang="en-GB" dirty="0" err="1"/>
              <a:t>troškova</a:t>
            </a:r>
            <a:br>
              <a:rPr lang="en-GB" dirty="0"/>
            </a:br>
            <a:r>
              <a:rPr lang="en-GB" dirty="0" err="1"/>
              <a:t>kada</a:t>
            </a:r>
            <a:r>
              <a:rPr lang="en-GB" dirty="0"/>
              <a:t> </a:t>
            </a:r>
            <a:r>
              <a:rPr lang="sr-Latn-RS" dirty="0"/>
              <a:t>jedna </a:t>
            </a:r>
            <a:r>
              <a:rPr lang="en-GB" i="1" dirty="0"/>
              <a:t>firma </a:t>
            </a:r>
            <a:r>
              <a:rPr lang="en-GB" dirty="0" err="1"/>
              <a:t>povećava</a:t>
            </a:r>
            <a:r>
              <a:rPr lang="en-GB" dirty="0"/>
              <a:t> </a:t>
            </a:r>
            <a:r>
              <a:rPr lang="en-GB" dirty="0" err="1"/>
              <a:t>proizvodnju</a:t>
            </a:r>
            <a:r>
              <a:rPr lang="en-GB" dirty="0"/>
              <a:t>.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DFE6F-B740-4DE6-BE7B-D9DF514D4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6761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C83BF-88CC-45E5-9EFA-F3D2F766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</a:t>
            </a:r>
            <a:r>
              <a:rPr lang="sr-Latn-RS" dirty="0"/>
              <a:t>ksterni efekti ne remete savršenu konkurenciju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DD949-CD25-42F8-9199-607164DCC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firme</a:t>
            </a:r>
            <a:r>
              <a:rPr lang="en-GB" dirty="0"/>
              <a:t> </a:t>
            </a:r>
            <a:r>
              <a:rPr lang="sr-Latn-RS" dirty="0"/>
              <a:t>uživaju </a:t>
            </a:r>
            <a:r>
              <a:rPr lang="en-GB" dirty="0" err="1"/>
              <a:t>niže</a:t>
            </a:r>
            <a:r>
              <a:rPr lang="en-GB" dirty="0"/>
              <a:t> </a:t>
            </a:r>
            <a:r>
              <a:rPr lang="en-GB" dirty="0" err="1"/>
              <a:t>prosečne</a:t>
            </a:r>
            <a:r>
              <a:rPr lang="en-GB" dirty="0"/>
              <a:t> </a:t>
            </a:r>
            <a:r>
              <a:rPr lang="en-GB" dirty="0" err="1"/>
              <a:t>troškove</a:t>
            </a:r>
            <a:r>
              <a:rPr lang="en-GB" dirty="0"/>
              <a:t> </a:t>
            </a:r>
            <a:r>
              <a:rPr lang="en-GB" dirty="0" err="1"/>
              <a:t>zato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je </a:t>
            </a:r>
            <a:r>
              <a:rPr lang="sr-Latn-RS" dirty="0"/>
              <a:t>grana</a:t>
            </a:r>
            <a:r>
              <a:rPr lang="en-GB" dirty="0"/>
              <a:t>, a ne firma,</a:t>
            </a:r>
            <a:br>
              <a:rPr lang="en-GB" dirty="0"/>
            </a:br>
            <a:r>
              <a:rPr lang="en-GB" dirty="0" err="1"/>
              <a:t>veoma</a:t>
            </a:r>
            <a:r>
              <a:rPr lang="en-GB" dirty="0"/>
              <a:t> </a:t>
            </a:r>
            <a:r>
              <a:rPr lang="en-GB" dirty="0" err="1"/>
              <a:t>velika</a:t>
            </a:r>
            <a:r>
              <a:rPr lang="sr-Latn-RS" dirty="0"/>
              <a:t> (City, na primer)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sr-Latn-RS" dirty="0"/>
              <a:t>r</a:t>
            </a:r>
            <a:r>
              <a:rPr lang="en-GB" dirty="0" err="1"/>
              <a:t>astući</a:t>
            </a:r>
            <a:r>
              <a:rPr lang="en-GB" dirty="0"/>
              <a:t> </a:t>
            </a:r>
            <a:r>
              <a:rPr lang="en-GB" dirty="0" err="1"/>
              <a:t>prinosi</a:t>
            </a:r>
            <a:r>
              <a:rPr lang="sr-Latn-RS" dirty="0"/>
              <a:t> – tj.</a:t>
            </a:r>
            <a:r>
              <a:rPr lang="en-GB" dirty="0"/>
              <a:t> </a:t>
            </a:r>
            <a:r>
              <a:rPr lang="sr-Latn-RS" dirty="0"/>
              <a:t>e</a:t>
            </a:r>
            <a:r>
              <a:rPr lang="en-GB" dirty="0" err="1"/>
              <a:t>kspanzija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dirty="0" err="1"/>
              <a:t>firmi</a:t>
            </a:r>
            <a:r>
              <a:rPr lang="en-GB" dirty="0"/>
              <a:t> u </a:t>
            </a:r>
            <a:r>
              <a:rPr lang="en-GB" dirty="0" err="1"/>
              <a:t>industriji</a:t>
            </a:r>
            <a:r>
              <a:rPr lang="en-GB" dirty="0"/>
              <a:t> </a:t>
            </a:r>
            <a:r>
              <a:rPr lang="en-GB" dirty="0" err="1"/>
              <a:t>vodi</a:t>
            </a:r>
            <a:r>
              <a:rPr lang="en-GB" dirty="0"/>
              <a:t> do </a:t>
            </a:r>
            <a:r>
              <a:rPr lang="en-GB" dirty="0" err="1"/>
              <a:t>monopola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oligopola</a:t>
            </a:r>
            <a:r>
              <a:rPr lang="en-GB" dirty="0"/>
              <a:t>, pa </a:t>
            </a:r>
            <a:r>
              <a:rPr lang="en-GB" dirty="0" err="1"/>
              <a:t>stoga</a:t>
            </a:r>
            <a:r>
              <a:rPr lang="en-GB" dirty="0"/>
              <a:t> </a:t>
            </a:r>
            <a:r>
              <a:rPr lang="en-GB" dirty="0" err="1"/>
              <a:t>ukida</a:t>
            </a:r>
            <a:r>
              <a:rPr lang="en-GB" dirty="0"/>
              <a:t> </a:t>
            </a:r>
            <a:r>
              <a:rPr lang="en-GB" dirty="0" err="1"/>
              <a:t>slobodnu</a:t>
            </a:r>
            <a:r>
              <a:rPr lang="en-GB" dirty="0"/>
              <a:t> </a:t>
            </a:r>
            <a:r>
              <a:rPr lang="en-GB" dirty="0" err="1"/>
              <a:t>konkurenciju</a:t>
            </a:r>
            <a:r>
              <a:rPr lang="en-GB" dirty="0"/>
              <a:t>.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60446-F189-4194-9E21-F63C1D1A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87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010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>
            <a:extLst>
              <a:ext uri="{FF2B5EF4-FFF2-40B4-BE49-F238E27FC236}">
                <a16:creationId xmlns:a16="http://schemas.microsoft.com/office/drawing/2014/main" id="{55D512CF-9082-47F2-A88F-DEF1B5DBA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3333" r="40417" b="43704"/>
          <a:stretch>
            <a:fillRect/>
          </a:stretch>
        </p:blipFill>
        <p:spPr bwMode="auto">
          <a:xfrm>
            <a:off x="990600" y="1066800"/>
            <a:ext cx="7086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Box 4">
            <a:extLst>
              <a:ext uri="{FF2B5EF4-FFF2-40B4-BE49-F238E27FC236}">
                <a16:creationId xmlns:a16="http://schemas.microsoft.com/office/drawing/2014/main" id="{B645932F-B65E-472F-9FDA-5F9DE8959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05000"/>
            <a:ext cx="23622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Interni efekti ekonomija obima (rastući prinosi)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99332" name="TextBox 5">
            <a:extLst>
              <a:ext uri="{FF2B5EF4-FFF2-40B4-BE49-F238E27FC236}">
                <a16:creationId xmlns:a16="http://schemas.microsoft.com/office/drawing/2014/main" id="{72435AB3-02C1-4172-86BF-0CC2B113F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86200"/>
            <a:ext cx="144780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Eksterni efekti 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99333" name="TextBox 6">
            <a:extLst>
              <a:ext uri="{FF2B5EF4-FFF2-40B4-BE49-F238E27FC236}">
                <a16:creationId xmlns:a16="http://schemas.microsoft.com/office/drawing/2014/main" id="{4ECF506C-3227-4396-AC78-5008D97E6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16513"/>
            <a:ext cx="6934200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Eksterni efekti nastaju VAN FIRME, ALI U  SKLOPU GRANE 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99334" name="TextBox 7">
            <a:extLst>
              <a:ext uri="{FF2B5EF4-FFF2-40B4-BE49-F238E27FC236}">
                <a16:creationId xmlns:a16="http://schemas.microsoft.com/office/drawing/2014/main" id="{AEB97578-AA2E-464C-BCC2-333C426DB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154113"/>
            <a:ext cx="4343400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INTERNI I EKSTERNI EFEKTI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99335" name="TextBox 9">
            <a:extLst>
              <a:ext uri="{FF2B5EF4-FFF2-40B4-BE49-F238E27FC236}">
                <a16:creationId xmlns:a16="http://schemas.microsoft.com/office/drawing/2014/main" id="{4C4FB81B-AC55-4DC8-AD7A-33C63E81C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429000"/>
            <a:ext cx="8382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DPT</a:t>
            </a:r>
            <a:r>
              <a:rPr lang="en-US" altLang="en-US" baseline="-25000">
                <a:solidFill>
                  <a:schemeClr val="bg1"/>
                </a:solidFill>
              </a:rPr>
              <a:t>1</a:t>
            </a:r>
            <a:endParaRPr lang="en-GB" altLang="en-US" baseline="-25000">
              <a:solidFill>
                <a:schemeClr val="bg1"/>
              </a:solidFill>
            </a:endParaRPr>
          </a:p>
        </p:txBody>
      </p:sp>
      <p:sp>
        <p:nvSpPr>
          <p:cNvPr id="99336" name="TextBox 10">
            <a:extLst>
              <a:ext uri="{FF2B5EF4-FFF2-40B4-BE49-F238E27FC236}">
                <a16:creationId xmlns:a16="http://schemas.microsoft.com/office/drawing/2014/main" id="{6FDF0CDC-A624-48D1-B591-AE3B7D665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973513"/>
            <a:ext cx="838200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DPT</a:t>
            </a:r>
            <a:r>
              <a:rPr lang="en-US" altLang="en-US" baseline="-25000">
                <a:solidFill>
                  <a:schemeClr val="bg1"/>
                </a:solidFill>
              </a:rPr>
              <a:t>2</a:t>
            </a:r>
            <a:endParaRPr lang="en-GB" altLang="en-US" baseline="-25000">
              <a:solidFill>
                <a:schemeClr val="bg1"/>
              </a:solidFill>
            </a:endParaRPr>
          </a:p>
        </p:txBody>
      </p:sp>
      <p:sp>
        <p:nvSpPr>
          <p:cNvPr id="99337" name="TextBox 11">
            <a:extLst>
              <a:ext uri="{FF2B5EF4-FFF2-40B4-BE49-F238E27FC236}">
                <a16:creationId xmlns:a16="http://schemas.microsoft.com/office/drawing/2014/main" id="{7D51D0C2-665F-48E8-B5A1-05AEA20E5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76400"/>
            <a:ext cx="1219200" cy="50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 sz="900">
                <a:solidFill>
                  <a:schemeClr val="bg1"/>
                </a:solidFill>
              </a:rPr>
              <a:t>J</a:t>
            </a:r>
            <a:r>
              <a:rPr lang="en-US" altLang="en-US" sz="900">
                <a:solidFill>
                  <a:schemeClr val="bg1"/>
                </a:solidFill>
              </a:rPr>
              <a:t>edinični troškovi</a:t>
            </a:r>
          </a:p>
          <a:p>
            <a:endParaRPr lang="en-US" altLang="en-US" sz="900">
              <a:solidFill>
                <a:schemeClr val="bg1"/>
              </a:solidFill>
            </a:endParaRPr>
          </a:p>
          <a:p>
            <a:endParaRPr lang="en-GB" altLang="en-US" sz="900">
              <a:solidFill>
                <a:schemeClr val="bg1"/>
              </a:solidFill>
            </a:endParaRPr>
          </a:p>
        </p:txBody>
      </p:sp>
      <p:sp>
        <p:nvSpPr>
          <p:cNvPr id="99338" name="Rectangle 13">
            <a:extLst>
              <a:ext uri="{FF2B5EF4-FFF2-40B4-BE49-F238E27FC236}">
                <a16:creationId xmlns:a16="http://schemas.microsoft.com/office/drawing/2014/main" id="{1D7FDD29-569D-4450-96CB-0DF1571E1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136525"/>
            <a:ext cx="6359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PROBLEM 1 IZ DODATKA </a:t>
            </a:r>
            <a:r>
              <a:rPr lang="en-GB" altLang="en-US"/>
              <a:t>Nacrtajte krivu koja prikazuje eksterne </a:t>
            </a:r>
            <a:r>
              <a:rPr lang="sr-Latn-RS" altLang="en-US"/>
              <a:t>efekte </a:t>
            </a:r>
            <a:r>
              <a:rPr lang="en-GB" altLang="en-US"/>
              <a:t>za pojedinačnu firmu.</a:t>
            </a:r>
            <a:br>
              <a:rPr lang="en-GB" altLang="en-US"/>
            </a:br>
            <a:br>
              <a:rPr lang="en-GB" altLang="en-US"/>
            </a:br>
            <a:endParaRPr lang="en-GB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F5315F-FA3F-4A62-AFD7-569C87E3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88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9426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Diseconomies of Scale">
            <a:extLst>
              <a:ext uri="{FF2B5EF4-FFF2-40B4-BE49-F238E27FC236}">
                <a16:creationId xmlns:a16="http://schemas.microsoft.com/office/drawing/2014/main" id="{3A6F01E1-1A27-4B2E-A329-A5E4C0A5B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Box 4">
            <a:extLst>
              <a:ext uri="{FF2B5EF4-FFF2-40B4-BE49-F238E27FC236}">
                <a16:creationId xmlns:a16="http://schemas.microsoft.com/office/drawing/2014/main" id="{6DEFDC68-E1F3-4871-8D6F-229A185B2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73288"/>
            <a:ext cx="5410200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dirty="0" err="1">
                <a:solidFill>
                  <a:schemeClr val="bg1"/>
                </a:solidFill>
              </a:rPr>
              <a:t>Interni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efekti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sr-Latn-RS" altLang="en-US" dirty="0">
                <a:solidFill>
                  <a:schemeClr val="bg1"/>
                </a:solidFill>
              </a:rPr>
              <a:t>- </a:t>
            </a:r>
            <a:r>
              <a:rPr lang="en-US" altLang="en-US" dirty="0" err="1">
                <a:solidFill>
                  <a:schemeClr val="bg1"/>
                </a:solidFill>
              </a:rPr>
              <a:t>ekonomija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obima</a:t>
            </a:r>
            <a:r>
              <a:rPr lang="en-US" altLang="en-US" dirty="0">
                <a:solidFill>
                  <a:schemeClr val="bg1"/>
                </a:solidFill>
              </a:rPr>
              <a:t> (</a:t>
            </a:r>
            <a:r>
              <a:rPr lang="en-US" altLang="en-US" dirty="0" err="1">
                <a:solidFill>
                  <a:schemeClr val="bg1"/>
                </a:solidFill>
              </a:rPr>
              <a:t>rastući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prinosi</a:t>
            </a:r>
            <a:r>
              <a:rPr lang="en-US" altLang="en-US" dirty="0">
                <a:solidFill>
                  <a:schemeClr val="bg1"/>
                </a:solidFill>
              </a:rPr>
              <a:t>)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BF680675-BFCB-49C0-BBB5-E8A8A476C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064000"/>
            <a:ext cx="990600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600" dirty="0" err="1">
                <a:solidFill>
                  <a:schemeClr val="bg1"/>
                </a:solidFill>
              </a:rPr>
              <a:t>rastući</a:t>
            </a: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</a:rPr>
              <a:t>prinosi</a:t>
            </a:r>
            <a:endParaRPr lang="en-GB" altLang="en-US" sz="1600" dirty="0">
              <a:solidFill>
                <a:schemeClr val="bg1"/>
              </a:solidFill>
            </a:endParaRPr>
          </a:p>
        </p:txBody>
      </p:sp>
      <p:sp>
        <p:nvSpPr>
          <p:cNvPr id="100357" name="Rectangle 4">
            <a:extLst>
              <a:ext uri="{FF2B5EF4-FFF2-40B4-BE49-F238E27FC236}">
                <a16:creationId xmlns:a16="http://schemas.microsoft.com/office/drawing/2014/main" id="{0ABC12E6-3FE9-4308-8C87-927AD217C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581400"/>
            <a:ext cx="838200" cy="738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r-Latn-RS" altLang="en-US" sz="1400">
                <a:solidFill>
                  <a:schemeClr val="bg1"/>
                </a:solidFill>
              </a:rPr>
              <a:t>konst</a:t>
            </a:r>
            <a:r>
              <a:rPr lang="en-US" altLang="en-US" sz="1400">
                <a:solidFill>
                  <a:schemeClr val="bg1"/>
                </a:solidFill>
              </a:rPr>
              <a:t> </a:t>
            </a:r>
            <a:r>
              <a:rPr lang="sr-Latn-RS" altLang="en-US" sz="1400">
                <a:solidFill>
                  <a:schemeClr val="bg1"/>
                </a:solidFill>
              </a:rPr>
              <a:t>. </a:t>
            </a:r>
            <a:r>
              <a:rPr lang="en-US" altLang="en-US" sz="1400">
                <a:solidFill>
                  <a:schemeClr val="bg1"/>
                </a:solidFill>
              </a:rPr>
              <a:t>prinosi</a:t>
            </a:r>
            <a:endParaRPr lang="sr-Latn-RS" altLang="en-US" sz="1400">
              <a:solidFill>
                <a:schemeClr val="bg1"/>
              </a:solidFill>
            </a:endParaRPr>
          </a:p>
          <a:p>
            <a:endParaRPr lang="en-GB" altLang="en-US" sz="1400">
              <a:solidFill>
                <a:schemeClr val="bg1"/>
              </a:solidFill>
            </a:endParaRPr>
          </a:p>
        </p:txBody>
      </p:sp>
      <p:sp>
        <p:nvSpPr>
          <p:cNvPr id="100358" name="Rectangle 5">
            <a:extLst>
              <a:ext uri="{FF2B5EF4-FFF2-40B4-BE49-F238E27FC236}">
                <a16:creationId xmlns:a16="http://schemas.microsoft.com/office/drawing/2014/main" id="{7CD7CB97-44C9-49B4-9DEA-1C089011C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038600"/>
            <a:ext cx="1524000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r-Latn-RS" altLang="en-US" sz="1600" dirty="0">
                <a:solidFill>
                  <a:schemeClr val="bg1"/>
                </a:solidFill>
              </a:rPr>
              <a:t>opadajući</a:t>
            </a:r>
          </a:p>
          <a:p>
            <a:r>
              <a:rPr lang="sr-Latn-RS" altLang="en-US" sz="1600" dirty="0">
                <a:solidFill>
                  <a:schemeClr val="bg1"/>
                </a:solidFill>
              </a:rPr>
              <a:t>prinosi</a:t>
            </a:r>
            <a:endParaRPr lang="en-GB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9C0928-EFD2-499A-956F-D4CB08F4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89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752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3790ADB-7E96-4D55-9350-377668918E50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sr-Latn-C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Otkriven je novi uzrok razmene</a:t>
            </a:r>
            <a:endParaRPr lang="en-US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150F2-618A-477C-8F30-12DF1C52638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981200"/>
            <a:ext cx="8229600" cy="41148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2800" b="0" kern="0" dirty="0">
                <a:latin typeface="+mn-lt"/>
              </a:rPr>
              <a:t>Za HOS važi - razmena će biti veća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sr-Latn-CS" sz="2800" b="0" kern="0" dirty="0">
                <a:latin typeface="+mn-lt"/>
              </a:rPr>
              <a:t>   </a:t>
            </a:r>
            <a:r>
              <a:rPr lang="sr-Latn-CS" sz="2800" u="sng" kern="0" dirty="0">
                <a:latin typeface="+mn-lt"/>
              </a:rPr>
              <a:t>što su </a:t>
            </a:r>
            <a:r>
              <a:rPr lang="en-US" sz="2800" u="sng" kern="0" dirty="0" err="1">
                <a:latin typeface="+mn-lt"/>
              </a:rPr>
              <a:t>veće</a:t>
            </a:r>
            <a:r>
              <a:rPr lang="en-US" sz="2800" u="sng" kern="0" dirty="0">
                <a:latin typeface="+mn-lt"/>
              </a:rPr>
              <a:t> </a:t>
            </a:r>
            <a:r>
              <a:rPr lang="en-US" sz="2800" u="sng" kern="0" dirty="0" err="1">
                <a:latin typeface="+mn-lt"/>
              </a:rPr>
              <a:t>razlike</a:t>
            </a:r>
            <a:r>
              <a:rPr lang="en-US" sz="2800" u="sng" kern="0" dirty="0">
                <a:latin typeface="+mn-lt"/>
              </a:rPr>
              <a:t> </a:t>
            </a:r>
            <a:r>
              <a:rPr lang="en-US" sz="2800" b="0" kern="0" dirty="0">
                <a:latin typeface="+mn-lt"/>
              </a:rPr>
              <a:t>u </a:t>
            </a:r>
            <a:r>
              <a:rPr lang="en-US" sz="2800" b="0" kern="0" dirty="0" err="1">
                <a:latin typeface="+mn-lt"/>
              </a:rPr>
              <a:t>faktorskoj</a:t>
            </a:r>
            <a:r>
              <a:rPr lang="en-US" sz="2800" b="0" kern="0" dirty="0">
                <a:latin typeface="+mn-lt"/>
              </a:rPr>
              <a:t> </a:t>
            </a:r>
            <a:r>
              <a:rPr lang="sr-Latn-RS" sz="2800" b="0" kern="0" dirty="0">
                <a:latin typeface="+mn-lt"/>
              </a:rPr>
              <a:t>r</a:t>
            </a:r>
            <a:r>
              <a:rPr lang="en-US" sz="2800" b="0" kern="0" dirty="0" err="1">
                <a:latin typeface="+mn-lt"/>
              </a:rPr>
              <a:t>aspoloživosti</a:t>
            </a:r>
            <a:r>
              <a:rPr lang="en-US" sz="2800" b="0" kern="0" dirty="0">
                <a:latin typeface="+mn-lt"/>
              </a:rPr>
              <a:t>, </a:t>
            </a:r>
            <a:endParaRPr lang="sr-Latn-CS" sz="2800" b="0" kern="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sr-Latn-CS" sz="2800" b="0" kern="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0" kern="0" dirty="0" err="1">
                <a:latin typeface="+mn-lt"/>
              </a:rPr>
              <a:t>Za</a:t>
            </a:r>
            <a:r>
              <a:rPr lang="sr-Latn-CS" sz="2800" b="0" kern="0" dirty="0">
                <a:latin typeface="+mn-lt"/>
              </a:rPr>
              <a:t> </a:t>
            </a:r>
            <a:r>
              <a:rPr lang="en-US" sz="2800" b="0" kern="0" dirty="0" err="1">
                <a:latin typeface="+mn-lt"/>
              </a:rPr>
              <a:t>intraindustrijsku</a:t>
            </a:r>
            <a:r>
              <a:rPr lang="en-US" sz="2800" b="0" kern="0" dirty="0">
                <a:latin typeface="+mn-lt"/>
              </a:rPr>
              <a:t> </a:t>
            </a:r>
            <a:r>
              <a:rPr lang="sr-Latn-RS" sz="2800" b="0" kern="0" dirty="0">
                <a:latin typeface="+mn-lt"/>
              </a:rPr>
              <a:t>razmenu</a:t>
            </a:r>
            <a:r>
              <a:rPr lang="en-US" sz="2800" b="0" kern="0" dirty="0">
                <a:latin typeface="+mn-lt"/>
              </a:rPr>
              <a:t> </a:t>
            </a:r>
            <a:r>
              <a:rPr lang="sr-Latn-RS" sz="2800" b="0" kern="0" dirty="0">
                <a:latin typeface="+mn-lt"/>
              </a:rPr>
              <a:t>važi</a:t>
            </a:r>
            <a:r>
              <a:rPr lang="sr-Latn-CS" sz="2800" b="0" kern="0" dirty="0">
                <a:latin typeface="+mn-lt"/>
              </a:rPr>
              <a:t> 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r>
              <a:rPr lang="sr-Latn-CS" sz="2800" b="0" kern="0" dirty="0">
                <a:latin typeface="+mn-lt"/>
              </a:rPr>
              <a:t>sve je veća </a:t>
            </a:r>
            <a:r>
              <a:rPr lang="sr-Latn-CS" sz="2800" kern="0" dirty="0">
                <a:latin typeface="+mn-lt"/>
              </a:rPr>
              <a:t>što su</a:t>
            </a:r>
            <a:r>
              <a:rPr lang="en-GB" sz="2800" kern="0" dirty="0">
                <a:latin typeface="+mn-lt"/>
              </a:rPr>
              <a:t> </a:t>
            </a:r>
            <a:r>
              <a:rPr lang="en-GB" sz="2800" kern="0" dirty="0" err="1">
                <a:latin typeface="+mn-lt"/>
              </a:rPr>
              <a:t>manje</a:t>
            </a:r>
            <a:r>
              <a:rPr lang="en-GB" sz="2800" kern="0" dirty="0">
                <a:latin typeface="+mn-lt"/>
              </a:rPr>
              <a:t> </a:t>
            </a:r>
            <a:r>
              <a:rPr lang="en-GB" sz="2800" kern="0" dirty="0" err="1">
                <a:latin typeface="+mn-lt"/>
              </a:rPr>
              <a:t>razlike</a:t>
            </a:r>
            <a:r>
              <a:rPr lang="en-GB" sz="2800" kern="0" dirty="0">
                <a:latin typeface="+mn-lt"/>
              </a:rPr>
              <a:t> u </a:t>
            </a:r>
            <a:r>
              <a:rPr lang="en-GB" sz="2800" kern="0" dirty="0" err="1">
                <a:latin typeface="+mn-lt"/>
              </a:rPr>
              <a:t>raspolo</a:t>
            </a:r>
            <a:r>
              <a:rPr lang="sr-Latn-RS" sz="2800" kern="0" dirty="0">
                <a:latin typeface="+mn-lt"/>
              </a:rPr>
              <a:t>živosti 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r>
              <a:rPr lang="sr-Latn-CS" sz="2800" kern="0" dirty="0">
                <a:latin typeface="+mn-lt"/>
              </a:rPr>
              <a:t> a privrede sličnije po </a:t>
            </a:r>
            <a:r>
              <a:rPr lang="sr-Latn-CS" sz="2800" u="sng" kern="0" dirty="0">
                <a:latin typeface="+mn-lt"/>
              </a:rPr>
              <a:t>veličini i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sr-Latn-CS" sz="2800" u="sng" kern="0" dirty="0">
                <a:latin typeface="+mn-lt"/>
              </a:rPr>
              <a:t>po faktorskoj intenzivnosti</a:t>
            </a:r>
            <a:endParaRPr lang="en-US" sz="2800" u="sng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A35C28-6CD9-4E4E-9391-4F2E825B1667}"/>
              </a:ext>
            </a:extLst>
          </p:cNvPr>
          <p:cNvSpPr/>
          <p:nvPr/>
        </p:nvSpPr>
        <p:spPr bwMode="auto">
          <a:xfrm>
            <a:off x="1143000" y="3445276"/>
            <a:ext cx="5638800" cy="533400"/>
          </a:xfrm>
          <a:prstGeom prst="rect">
            <a:avLst/>
          </a:prstGeom>
          <a:solidFill>
            <a:schemeClr val="accent1">
              <a:alpha val="5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53F95-35E3-4555-9B56-D70CA867D5A6}"/>
              </a:ext>
            </a:extLst>
          </p:cNvPr>
          <p:cNvSpPr/>
          <p:nvPr/>
        </p:nvSpPr>
        <p:spPr bwMode="auto">
          <a:xfrm>
            <a:off x="1219200" y="1981200"/>
            <a:ext cx="2057400" cy="533400"/>
          </a:xfrm>
          <a:prstGeom prst="rect">
            <a:avLst/>
          </a:prstGeom>
          <a:solidFill>
            <a:schemeClr val="accent1">
              <a:alpha val="5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39BDFB-9306-4C0F-977A-DE0FF37D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>
            <a:extLst>
              <a:ext uri="{FF2B5EF4-FFF2-40B4-BE49-F238E27FC236}">
                <a16:creationId xmlns:a16="http://schemas.microsoft.com/office/drawing/2014/main" id="{B4E1FD70-A7AE-4264-81E2-EF181CB1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22963" r="22917" b="12593"/>
          <a:stretch>
            <a:fillRect/>
          </a:stretch>
        </p:blipFill>
        <p:spPr bwMode="auto">
          <a:xfrm>
            <a:off x="304800" y="228600"/>
            <a:ext cx="7848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62403E-2836-46EB-AB70-E6479B019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371600"/>
            <a:ext cx="685800" cy="609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73ED4232-FD9C-4BEC-BAD3-4AA66C927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3400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 Ukoliko </a:t>
            </a:r>
            <a:r>
              <a:rPr lang="sr-Latn-RS" altLang="en-US">
                <a:solidFill>
                  <a:schemeClr val="bg1"/>
                </a:solidFill>
              </a:rPr>
              <a:t>grana </a:t>
            </a:r>
            <a:r>
              <a:rPr lang="en-GB" altLang="en-US">
                <a:solidFill>
                  <a:schemeClr val="bg1"/>
                </a:solidFill>
              </a:rPr>
              <a:t>ne postoji u Zemlji 2, neće </a:t>
            </a:r>
            <a:r>
              <a:rPr lang="sr-Latn-RS" altLang="en-US">
                <a:solidFill>
                  <a:schemeClr val="bg1"/>
                </a:solidFill>
              </a:rPr>
              <a:t>ni proizvoditi </a:t>
            </a:r>
          </a:p>
          <a:p>
            <a:r>
              <a:rPr lang="en-GB" altLang="en-US">
                <a:solidFill>
                  <a:schemeClr val="bg1"/>
                </a:solidFill>
              </a:rPr>
              <a:t>jer su njeni prosečni troškovi na početku veći (B) nego u Zemlji 1 (tačka E1</a:t>
            </a:r>
            <a:r>
              <a:rPr lang="sr-Latn-RS" altLang="en-US">
                <a:solidFill>
                  <a:schemeClr val="bg1"/>
                </a:solidFill>
              </a:rPr>
              <a:t>)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9FB0ED6-DD2B-47F5-86FD-3D440E8AD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09528"/>
            <a:ext cx="4953000" cy="26161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r-Latn-RS" altLang="en-US" sz="1100" dirty="0">
                <a:solidFill>
                  <a:schemeClr val="bg1"/>
                </a:solidFill>
              </a:rPr>
              <a:t>Eks</a:t>
            </a:r>
            <a:r>
              <a:rPr lang="en-US" altLang="en-US" sz="1100" dirty="0" err="1">
                <a:solidFill>
                  <a:schemeClr val="bg1"/>
                </a:solidFill>
              </a:rPr>
              <a:t>terni</a:t>
            </a:r>
            <a:r>
              <a:rPr lang="en-US" altLang="en-US" sz="1100" dirty="0">
                <a:solidFill>
                  <a:schemeClr val="bg1"/>
                </a:solidFill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</a:rPr>
              <a:t>efekti</a:t>
            </a:r>
            <a:r>
              <a:rPr lang="en-US" altLang="en-US" sz="1100" dirty="0">
                <a:solidFill>
                  <a:schemeClr val="bg1"/>
                </a:solidFill>
              </a:rPr>
              <a:t> </a:t>
            </a:r>
            <a:r>
              <a:rPr lang="sr-Latn-RS" altLang="en-US" sz="1100" dirty="0">
                <a:solidFill>
                  <a:schemeClr val="bg1"/>
                </a:solidFill>
              </a:rPr>
              <a:t>- </a:t>
            </a:r>
            <a:r>
              <a:rPr lang="en-US" altLang="en-US" sz="1100" dirty="0" err="1">
                <a:solidFill>
                  <a:schemeClr val="bg1"/>
                </a:solidFill>
              </a:rPr>
              <a:t>ekonomija</a:t>
            </a:r>
            <a:r>
              <a:rPr lang="en-US" altLang="en-US" sz="1100" dirty="0">
                <a:solidFill>
                  <a:schemeClr val="bg1"/>
                </a:solidFill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</a:rPr>
              <a:t>obima</a:t>
            </a:r>
            <a:r>
              <a:rPr lang="en-US" altLang="en-US" sz="1100" dirty="0">
                <a:solidFill>
                  <a:schemeClr val="bg1"/>
                </a:solidFill>
              </a:rPr>
              <a:t> (</a:t>
            </a:r>
            <a:r>
              <a:rPr lang="en-US" altLang="en-US" sz="1100" dirty="0" err="1">
                <a:solidFill>
                  <a:schemeClr val="bg1"/>
                </a:solidFill>
              </a:rPr>
              <a:t>rastući</a:t>
            </a:r>
            <a:r>
              <a:rPr lang="en-US" altLang="en-US" sz="1100" dirty="0">
                <a:solidFill>
                  <a:schemeClr val="bg1"/>
                </a:solidFill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</a:rPr>
              <a:t>prinosi</a:t>
            </a:r>
            <a:r>
              <a:rPr lang="en-US" altLang="en-US" sz="1100" dirty="0">
                <a:solidFill>
                  <a:schemeClr val="bg1"/>
                </a:solidFill>
              </a:rPr>
              <a:t>)</a:t>
            </a:r>
            <a:endParaRPr lang="en-GB" altLang="en-US" sz="11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F13B1D-CFD6-4456-BC6A-C5272493F00F}"/>
              </a:ext>
            </a:extLst>
          </p:cNvPr>
          <p:cNvCxnSpPr/>
          <p:nvPr/>
        </p:nvCxnSpPr>
        <p:spPr bwMode="auto">
          <a:xfrm>
            <a:off x="2362200" y="5105400"/>
            <a:ext cx="838200" cy="3137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B1219B-29C9-43D5-BCE0-1D0A1E34AB43}"/>
              </a:ext>
            </a:extLst>
          </p:cNvPr>
          <p:cNvCxnSpPr>
            <a:cxnSpLocks/>
          </p:cNvCxnSpPr>
          <p:nvPr/>
        </p:nvCxnSpPr>
        <p:spPr bwMode="auto">
          <a:xfrm flipH="1">
            <a:off x="2590800" y="5105400"/>
            <a:ext cx="381000" cy="2616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5C2A5E-BA0D-4285-B4F0-680AC069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90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34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2875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>
            <a:extLst>
              <a:ext uri="{FF2B5EF4-FFF2-40B4-BE49-F238E27FC236}">
                <a16:creationId xmlns:a16="http://schemas.microsoft.com/office/drawing/2014/main" id="{561DAE64-898D-466D-A498-C45D28B58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 sz="2400"/>
              <a:t>dinamičk</a:t>
            </a:r>
            <a:r>
              <a:rPr lang="sr-Latn-RS" altLang="en-US" sz="2400"/>
              <a:t>i</a:t>
            </a:r>
            <a:r>
              <a:rPr lang="en-GB" altLang="en-US" sz="2400"/>
              <a:t> ekstern</a:t>
            </a:r>
            <a:r>
              <a:rPr lang="sr-Latn-RS" altLang="en-US" sz="2400"/>
              <a:t>i efekti</a:t>
            </a:r>
            <a:endParaRPr lang="en-GB" altLang="en-US" sz="24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F689AE63-524E-4556-A565-43502A433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7391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/>
              <a:t>pad prosečnih troškova proizvodnje</a:t>
            </a:r>
            <a:endParaRPr lang="sr-Latn-RS" altLang="en-US"/>
          </a:p>
          <a:p>
            <a:endParaRPr lang="sr-Latn-RS" altLang="en-US"/>
          </a:p>
          <a:p>
            <a:r>
              <a:rPr lang="en-GB" altLang="en-US"/>
              <a:t>N</a:t>
            </a:r>
            <a:r>
              <a:rPr lang="sr-Latn-RS" altLang="en-US"/>
              <a:t>astaju kada </a:t>
            </a:r>
            <a:r>
              <a:rPr lang="en-GB" altLang="en-US"/>
              <a:t>kada</a:t>
            </a:r>
            <a:r>
              <a:rPr lang="sr-Latn-RS" altLang="en-US"/>
              <a:t> raste </a:t>
            </a:r>
            <a:r>
              <a:rPr lang="en-GB" altLang="en-US" i="1"/>
              <a:t>kumulativn</a:t>
            </a:r>
            <a:r>
              <a:rPr lang="en-US" altLang="en-US" i="1"/>
              <a:t>i</a:t>
            </a:r>
            <a:r>
              <a:rPr lang="en-GB" altLang="en-US" i="1"/>
              <a:t> </a:t>
            </a:r>
            <a:r>
              <a:rPr lang="en-GB" altLang="en-US"/>
              <a:t>autput </a:t>
            </a:r>
            <a:r>
              <a:rPr lang="sr-Latn-RS" altLang="en-US"/>
              <a:t>grane </a:t>
            </a:r>
          </a:p>
          <a:p>
            <a:endParaRPr lang="sr-Latn-RS" altLang="en-US"/>
          </a:p>
          <a:p>
            <a:r>
              <a:rPr lang="en-GB" altLang="en-US"/>
              <a:t>povećava i firme sa protokom vremena akumuliraju znanje,</a:t>
            </a:r>
            <a:endParaRPr lang="sr-Latn-RS" altLang="en-US"/>
          </a:p>
          <a:p>
            <a:endParaRPr lang="sr-Latn-RS" altLang="en-US"/>
          </a:p>
          <a:p>
            <a:endParaRPr lang="en-US" altLang="en-US"/>
          </a:p>
          <a:p>
            <a:r>
              <a:rPr lang="en-GB" altLang="en-US"/>
              <a:t>Na primer, možda je potrebno 1000 sati da se sastavi stoti avion, ali je</a:t>
            </a:r>
            <a:r>
              <a:rPr lang="en-US" altLang="en-US"/>
              <a:t> </a:t>
            </a:r>
            <a:r>
              <a:rPr lang="en-GB" altLang="en-US"/>
              <a:t>potrebno 700 sati da se sastavi dvestoti avion jer sa dobijanjem proizvodnog iskustva menadžera i radnika sami oni postaju efikasniji. </a:t>
            </a:r>
            <a:endParaRPr lang="en-US" altLang="en-US"/>
          </a:p>
          <a:p>
            <a:endParaRPr lang="en-US" altLang="en-US"/>
          </a:p>
          <a:p>
            <a:r>
              <a:rPr lang="en-GB" altLang="en-US"/>
              <a:t>Iskustvo iz </a:t>
            </a:r>
            <a:r>
              <a:rPr lang="sr-Latn-RS" altLang="en-US"/>
              <a:t>prakse </a:t>
            </a:r>
            <a:r>
              <a:rPr lang="en-GB" altLang="en-US"/>
              <a:t>pokazuje da prosečni troškovi</a:t>
            </a:r>
            <a:br>
              <a:rPr lang="en-GB" altLang="en-US"/>
            </a:br>
            <a:r>
              <a:rPr lang="en-GB" altLang="en-US"/>
              <a:t>opadaju za 20 do 30 posto prilikom svakog udvostručenja kumulativnog autputa industrije.</a:t>
            </a:r>
            <a:br>
              <a:rPr lang="en-GB" altLang="en-US"/>
            </a:br>
            <a:br>
              <a:rPr lang="en-GB" altLang="en-US"/>
            </a:br>
            <a:endParaRPr lang="en-GB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E6ED39-330F-4041-8167-28EC70EF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91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00348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>
            <a:extLst>
              <a:ext uri="{FF2B5EF4-FFF2-40B4-BE49-F238E27FC236}">
                <a16:creationId xmlns:a16="http://schemas.microsoft.com/office/drawing/2014/main" id="{C2B5E93D-A976-4BCE-83AA-986E56C2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8148" r="27280" b="16914"/>
          <a:stretch>
            <a:fillRect/>
          </a:stretch>
        </p:blipFill>
        <p:spPr bwMode="auto">
          <a:xfrm>
            <a:off x="228600" y="1371600"/>
            <a:ext cx="6248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1">
            <a:extLst>
              <a:ext uri="{FF2B5EF4-FFF2-40B4-BE49-F238E27FC236}">
                <a16:creationId xmlns:a16="http://schemas.microsoft.com/office/drawing/2014/main" id="{B3963C88-BD5F-4621-8CF9-62B86578A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812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Dinamičk</a:t>
            </a:r>
            <a:r>
              <a:rPr lang="sr-Latn-RS" altLang="en-US">
                <a:solidFill>
                  <a:schemeClr val="bg1"/>
                </a:solidFill>
              </a:rPr>
              <a:t>i</a:t>
            </a:r>
            <a:r>
              <a:rPr lang="en-GB" altLang="en-US">
                <a:solidFill>
                  <a:schemeClr val="bg1"/>
                </a:solidFill>
              </a:rPr>
              <a:t> ekstern</a:t>
            </a:r>
            <a:r>
              <a:rPr lang="sr-Latn-RS" altLang="en-US">
                <a:solidFill>
                  <a:schemeClr val="bg1"/>
                </a:solidFill>
              </a:rPr>
              <a:t>i</a:t>
            </a:r>
            <a:r>
              <a:rPr lang="en-GB" altLang="en-US">
                <a:solidFill>
                  <a:schemeClr val="bg1"/>
                </a:solidFill>
              </a:rPr>
              <a:t> </a:t>
            </a:r>
            <a:r>
              <a:rPr lang="sr-Latn-RS" altLang="en-US">
                <a:solidFill>
                  <a:schemeClr val="bg1"/>
                </a:solidFill>
              </a:rPr>
              <a:t>efekti </a:t>
            </a:r>
            <a:r>
              <a:rPr lang="en-GB" altLang="en-US">
                <a:solidFill>
                  <a:schemeClr val="bg1"/>
                </a:solidFill>
              </a:rPr>
              <a:t>ekonomije mogu da se prikažu grafički pomoću krivih učenja. </a:t>
            </a:r>
            <a:br>
              <a:rPr lang="en-GB" altLang="en-US">
                <a:solidFill>
                  <a:schemeClr val="bg1"/>
                </a:solidFill>
              </a:rPr>
            </a:b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C2519063-8455-4CD6-8B6A-9BD6F1DD2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317625"/>
            <a:ext cx="26670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 sz="1600"/>
              <a:t>Kriva</a:t>
            </a:r>
            <a:r>
              <a:rPr lang="en-US" altLang="en-US" sz="1600"/>
              <a:t> </a:t>
            </a:r>
            <a:r>
              <a:rPr lang="en-GB" altLang="en-US" sz="1600"/>
              <a:t>učenja pokazuje stepen</a:t>
            </a:r>
            <a:endParaRPr lang="sr-Latn-RS" altLang="en-US" sz="1600"/>
          </a:p>
          <a:p>
            <a:endParaRPr lang="sr-Latn-RS" altLang="en-US" sz="1600"/>
          </a:p>
          <a:p>
            <a:r>
              <a:rPr lang="en-GB" altLang="en-US" sz="1600"/>
              <a:t> po kome prosečni troškovi opadaju</a:t>
            </a:r>
            <a:endParaRPr lang="sr-Latn-RS" altLang="en-US" sz="1600"/>
          </a:p>
          <a:p>
            <a:endParaRPr lang="sr-Latn-RS" altLang="en-US" sz="1600"/>
          </a:p>
          <a:p>
            <a:r>
              <a:rPr lang="sr-Latn-RS" altLang="en-US" sz="1600"/>
              <a:t>sa rastom autputa</a:t>
            </a:r>
          </a:p>
          <a:p>
            <a:endParaRPr lang="en-US" altLang="en-US" sz="1600"/>
          </a:p>
          <a:p>
            <a:endParaRPr lang="en-US" altLang="en-US" sz="1600"/>
          </a:p>
          <a:p>
            <a:endParaRPr lang="sr-Latn-RS" altLang="en-US" sz="1600"/>
          </a:p>
          <a:p>
            <a:r>
              <a:rPr lang="en-GB" altLang="en-US" sz="1600"/>
              <a:t>tačka </a:t>
            </a:r>
            <a:r>
              <a:rPr lang="en-GB" altLang="en-US" sz="1600" i="1"/>
              <a:t>F </a:t>
            </a:r>
            <a:r>
              <a:rPr lang="sr-Latn-RS" altLang="en-US" sz="1600" i="1"/>
              <a:t>, </a:t>
            </a:r>
            <a:r>
              <a:rPr lang="en-GB" altLang="en-US" sz="1600" i="1"/>
              <a:t>C</a:t>
            </a:r>
            <a:r>
              <a:rPr lang="sr-Latn-RS" altLang="en-US" sz="1600" i="1"/>
              <a:t>,</a:t>
            </a:r>
            <a:r>
              <a:rPr lang="en-GB" altLang="en-US" sz="1600"/>
              <a:t> </a:t>
            </a:r>
            <a:r>
              <a:rPr lang="en-GB" altLang="en-US" sz="1600" i="1"/>
              <a:t>H</a:t>
            </a:r>
            <a:br>
              <a:rPr lang="en-GB" altLang="en-US"/>
            </a:br>
            <a:endParaRPr lang="en-GB" altLang="en-US"/>
          </a:p>
        </p:txBody>
      </p:sp>
      <p:sp>
        <p:nvSpPr>
          <p:cNvPr id="103429" name="Rectangle 4">
            <a:extLst>
              <a:ext uri="{FF2B5EF4-FFF2-40B4-BE49-F238E27FC236}">
                <a16:creationId xmlns:a16="http://schemas.microsoft.com/office/drawing/2014/main" id="{84ABC9F8-3238-43B3-A530-3D954F3C0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648200"/>
            <a:ext cx="533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 sz="1100">
                <a:solidFill>
                  <a:schemeClr val="bg1"/>
                </a:solidFill>
              </a:rPr>
              <a:t> Zemlja 2 mogla da proizvede 400</a:t>
            </a:r>
            <a:r>
              <a:rPr lang="sr-Latn-RS" altLang="en-US" sz="1100">
                <a:solidFill>
                  <a:schemeClr val="bg1"/>
                </a:solidFill>
              </a:rPr>
              <a:t> po nižoj ceni</a:t>
            </a:r>
            <a:r>
              <a:rPr lang="en-GB" altLang="en-US" sz="1100">
                <a:solidFill>
                  <a:schemeClr val="bg1"/>
                </a:solidFill>
              </a:rPr>
              <a:t>, ali</a:t>
            </a:r>
            <a:r>
              <a:rPr lang="sr-Latn-RS" altLang="en-US" sz="1100">
                <a:solidFill>
                  <a:schemeClr val="bg1"/>
                </a:solidFill>
              </a:rPr>
              <a:t> ima visoke </a:t>
            </a:r>
            <a:r>
              <a:rPr lang="en-GB" altLang="en-US" sz="1100">
                <a:solidFill>
                  <a:schemeClr val="bg1"/>
                </a:solidFill>
              </a:rPr>
              <a:t>počet</a:t>
            </a:r>
            <a:r>
              <a:rPr lang="sr-Latn-RS" altLang="en-US" sz="1100">
                <a:solidFill>
                  <a:schemeClr val="bg1"/>
                </a:solidFill>
              </a:rPr>
              <a:t>ne </a:t>
            </a:r>
            <a:r>
              <a:rPr lang="en-GB" altLang="en-US" sz="1100">
                <a:solidFill>
                  <a:schemeClr val="bg1"/>
                </a:solidFill>
              </a:rPr>
              <a:t>troškov</a:t>
            </a:r>
            <a:r>
              <a:rPr lang="sr-Latn-RS" altLang="en-US" sz="1100">
                <a:solidFill>
                  <a:schemeClr val="bg1"/>
                </a:solidFill>
              </a:rPr>
              <a:t>e</a:t>
            </a:r>
            <a:r>
              <a:rPr lang="en-GB" altLang="en-US" sz="1100">
                <a:solidFill>
                  <a:schemeClr val="bg1"/>
                </a:solidFill>
              </a:rPr>
              <a:t> od 3US$ I</a:t>
            </a:r>
            <a:r>
              <a:rPr lang="sr-Latn-RS" altLang="en-US" sz="1100">
                <a:solidFill>
                  <a:schemeClr val="bg1"/>
                </a:solidFill>
              </a:rPr>
              <a:t> </a:t>
            </a:r>
            <a:r>
              <a:rPr lang="en-GB" altLang="en-US" sz="1100">
                <a:solidFill>
                  <a:schemeClr val="bg1"/>
                </a:solidFill>
              </a:rPr>
              <a:t>ne može da stupi na tržište.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99CF31-69B9-43FE-9586-9A960480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92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7619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>
            <a:extLst>
              <a:ext uri="{FF2B5EF4-FFF2-40B4-BE49-F238E27FC236}">
                <a16:creationId xmlns:a16="http://schemas.microsoft.com/office/drawing/2014/main" id="{8CCD569A-35FB-427F-BAB3-5BC86167E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4925"/>
            <a:ext cx="3962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vi-VN" altLang="en-US"/>
              <a:t>Zemlja 2 </a:t>
            </a:r>
            <a:r>
              <a:rPr lang="en-US" altLang="en-US"/>
              <a:t>bi </a:t>
            </a:r>
            <a:r>
              <a:rPr lang="vi-VN" altLang="en-US"/>
              <a:t>mogla da proizvede 400 jedinica proizvoda sa</a:t>
            </a:r>
            <a:r>
              <a:rPr lang="en-US" altLang="en-US"/>
              <a:t> </a:t>
            </a:r>
            <a:r>
              <a:rPr lang="vi-VN" altLang="en-US"/>
              <a:t>troškovima 1,50US$ po jedinici (tačka </a:t>
            </a:r>
            <a:r>
              <a:rPr lang="vi-VN" altLang="en-US" i="1"/>
              <a:t>G </a:t>
            </a:r>
            <a:r>
              <a:rPr lang="vi-VN" altLang="en-US"/>
              <a:t>na </a:t>
            </a:r>
            <a:r>
              <a:rPr lang="vi-VN" altLang="en-US" i="1"/>
              <a:t>L2</a:t>
            </a:r>
            <a:r>
              <a:rPr lang="vi-VN" altLang="en-US"/>
              <a:t>), </a:t>
            </a:r>
            <a:endParaRPr lang="en-US" altLang="en-US"/>
          </a:p>
          <a:p>
            <a:endParaRPr lang="en-US" altLang="en-US"/>
          </a:p>
          <a:p>
            <a:r>
              <a:rPr lang="vi-VN" altLang="en-US"/>
              <a:t>ali pošto je suočena sa početnim visokim troškom od 3US$ po jedinici (tačka </a:t>
            </a:r>
            <a:r>
              <a:rPr lang="vi-VN" altLang="en-US" i="1"/>
              <a:t>J</a:t>
            </a:r>
            <a:r>
              <a:rPr lang="vi-VN" altLang="en-US"/>
              <a:t>), </a:t>
            </a:r>
            <a:endParaRPr lang="en-US" altLang="en-US"/>
          </a:p>
          <a:p>
            <a:endParaRPr lang="en-US" altLang="en-US"/>
          </a:p>
          <a:p>
            <a:r>
              <a:rPr lang="vi-VN" altLang="en-US"/>
              <a:t>ona ne može da stupi na tržište. </a:t>
            </a:r>
            <a:endParaRPr lang="en-US" altLang="en-US"/>
          </a:p>
          <a:p>
            <a:endParaRPr lang="en-US" altLang="en-US"/>
          </a:p>
          <a:p>
            <a:br>
              <a:rPr lang="vi-VN" altLang="en-US"/>
            </a:br>
            <a:br>
              <a:rPr lang="vi-VN" altLang="en-US"/>
            </a:br>
            <a:endParaRPr lang="en-GB" altLang="en-US"/>
          </a:p>
        </p:txBody>
      </p:sp>
      <p:pic>
        <p:nvPicPr>
          <p:cNvPr id="105475" name="Picture 2">
            <a:extLst>
              <a:ext uri="{FF2B5EF4-FFF2-40B4-BE49-F238E27FC236}">
                <a16:creationId xmlns:a16="http://schemas.microsoft.com/office/drawing/2014/main" id="{60E7654D-605B-468E-A9BE-FBC8887A3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8148" r="28751" b="25926"/>
          <a:stretch>
            <a:fillRect/>
          </a:stretch>
        </p:blipFill>
        <p:spPr bwMode="auto">
          <a:xfrm>
            <a:off x="381000" y="2286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Rectangle 3">
            <a:extLst>
              <a:ext uri="{FF2B5EF4-FFF2-40B4-BE49-F238E27FC236}">
                <a16:creationId xmlns:a16="http://schemas.microsoft.com/office/drawing/2014/main" id="{9CF9ABD5-21E8-46FD-8E34-247A8AE8F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662363"/>
            <a:ext cx="74676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vi-VN" altLang="en-US"/>
              <a:t>Jedini način da Zemlja 2</a:t>
            </a:r>
            <a:r>
              <a:rPr lang="en-US" altLang="en-US"/>
              <a:t> </a:t>
            </a:r>
            <a:r>
              <a:rPr lang="vi-VN" altLang="en-US"/>
              <a:t>stupi na tržište </a:t>
            </a:r>
            <a:endParaRPr lang="sr-Latn-RS" altLang="en-US"/>
          </a:p>
          <a:p>
            <a:r>
              <a:rPr lang="vi-VN" altLang="en-US"/>
              <a:t>jeste da joj njena vlada pruži privremenu zaštitu ili subvencije</a:t>
            </a:r>
            <a:r>
              <a:rPr lang="en-US" altLang="en-US"/>
              <a:t> </a:t>
            </a:r>
            <a:r>
              <a:rPr lang="vi-VN" altLang="en-US"/>
              <a:t>dok ona stasava i akumulira znanje. </a:t>
            </a:r>
            <a:endParaRPr lang="en-US" altLang="en-US"/>
          </a:p>
          <a:p>
            <a:endParaRPr lang="en-US" altLang="en-US"/>
          </a:p>
          <a:p>
            <a:r>
              <a:rPr lang="vi-VN" altLang="en-US" sz="2800"/>
              <a:t>Ovo se zove argument mladih industrija</a:t>
            </a:r>
            <a:r>
              <a:rPr lang="vi-VN" altLang="en-US"/>
              <a:t>.</a:t>
            </a:r>
            <a:endParaRPr lang="en-US" altLang="en-US"/>
          </a:p>
          <a:p>
            <a:endParaRPr lang="en-US" altLang="en-US"/>
          </a:p>
          <a:p>
            <a:r>
              <a:rPr lang="vi-VN" altLang="en-US"/>
              <a:t>Međutim, jako je teško odabrati pobednike (tj., odabrati industrije koje će </a:t>
            </a:r>
            <a:r>
              <a:rPr lang="en-US" altLang="en-US"/>
              <a:t>i</a:t>
            </a:r>
            <a:r>
              <a:rPr lang="vi-VN" altLang="en-US"/>
              <a:t>zrasti u zrele industrije</a:t>
            </a:r>
            <a:r>
              <a:rPr lang="en-US" altLang="en-US"/>
              <a:t> </a:t>
            </a:r>
            <a:r>
              <a:rPr lang="vi-VN" altLang="en-US"/>
              <a:t>i postati sposobne da se takmiče na sv</a:t>
            </a:r>
            <a:r>
              <a:rPr lang="en-US" altLang="en-US"/>
              <a:t>e</a:t>
            </a:r>
            <a:r>
              <a:rPr lang="vi-VN" altLang="en-US"/>
              <a:t>tskom tržištu) </a:t>
            </a:r>
            <a:endParaRPr lang="en-GB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6C59F-8F41-4BC4-9447-DCC9CF93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2A4E-6013-4CC8-8D6B-DAB3500DFF24}" type="slidenum">
              <a:rPr lang="en-US" altLang="en-US" smtClean="0"/>
              <a:pPr/>
              <a:t>93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4986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C7F6C6C9-7859-4C9F-9AF7-5575449BB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pitanja</a:t>
            </a:r>
            <a:endParaRPr lang="en-US" altLang="en-US" sz="2800" dirty="0">
              <a:effectLst/>
            </a:endParaRP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EB35E6D-2A48-465E-A5BA-B2B92C93A7B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76300" y="1981200"/>
            <a:ext cx="3695700" cy="4114800"/>
          </a:xfrm>
        </p:spPr>
        <p:txBody>
          <a:bodyPr/>
          <a:lstStyle/>
          <a:p>
            <a:pPr eaLnBrk="1" hangingPunct="1"/>
            <a:r>
              <a:rPr lang="en-US" altLang="en-US" sz="2400">
                <a:effectLst/>
              </a:rPr>
              <a:t>*Koristeći krive </a:t>
            </a:r>
            <a:r>
              <a:rPr lang="en-US" altLang="en-US" sz="2400" i="1">
                <a:effectLst/>
              </a:rPr>
              <a:t>PT </a:t>
            </a:r>
            <a:r>
              <a:rPr lang="en-US" altLang="en-US" sz="2400">
                <a:effectLst/>
              </a:rPr>
              <a:t>i </a:t>
            </a:r>
            <a:r>
              <a:rPr lang="en-US" altLang="en-US" sz="2400" i="1">
                <a:effectLst/>
              </a:rPr>
              <a:t>GT </a:t>
            </a:r>
            <a:r>
              <a:rPr lang="en-US" altLang="en-US" sz="2400">
                <a:effectLst/>
              </a:rPr>
              <a:t> nacrtajte</a:t>
            </a:r>
            <a:r>
              <a:rPr lang="sr-Latn-CS" altLang="en-US" sz="2400">
                <a:effectLst/>
              </a:rPr>
              <a:t> </a:t>
            </a:r>
            <a:r>
              <a:rPr lang="en-US" altLang="en-US" sz="2400">
                <a:effectLst/>
              </a:rPr>
              <a:t>sliku koja pokazuje da</a:t>
            </a:r>
            <a:r>
              <a:rPr lang="sr-Latn-CS" altLang="en-US" sz="2400">
                <a:effectLst/>
              </a:rPr>
              <a:t> </a:t>
            </a:r>
            <a:r>
              <a:rPr lang="en-US" altLang="en-US" sz="2400">
                <a:effectLst/>
              </a:rPr>
              <a:t>firma može da ostvari profit pre nego što firme</a:t>
            </a:r>
            <a:r>
              <a:rPr lang="sr-Latn-CS" altLang="en-US" sz="2400">
                <a:effectLst/>
              </a:rPr>
              <a:t> </a:t>
            </a:r>
            <a:r>
              <a:rPr lang="en-US" altLang="en-US" sz="2400">
                <a:effectLst/>
              </a:rPr>
              <a:t>imitatori obore njen tržišni udeo</a:t>
            </a:r>
            <a:r>
              <a:rPr lang="en-US" altLang="en-US">
                <a:effectLst/>
              </a:rPr>
              <a:t>.</a:t>
            </a:r>
          </a:p>
        </p:txBody>
      </p:sp>
      <p:sp>
        <p:nvSpPr>
          <p:cNvPr id="137220" name="Rectangle 4">
            <a:extLst>
              <a:ext uri="{FF2B5EF4-FFF2-40B4-BE49-F238E27FC236}">
                <a16:creationId xmlns:a16="http://schemas.microsoft.com/office/drawing/2014/main" id="{DB4489F0-FAD5-465C-8B42-3331B58D4D9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3973" name="Picture 5">
            <a:extLst>
              <a:ext uri="{FF2B5EF4-FFF2-40B4-BE49-F238E27FC236}">
                <a16:creationId xmlns:a16="http://schemas.microsoft.com/office/drawing/2014/main" id="{FB442C45-54CD-45D1-A035-543E13404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00250"/>
            <a:ext cx="38576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ctangle 6">
            <a:extLst>
              <a:ext uri="{FF2B5EF4-FFF2-40B4-BE49-F238E27FC236}">
                <a16:creationId xmlns:a16="http://schemas.microsoft.com/office/drawing/2014/main" id="{84D0C7B4-7812-4EDA-916C-86F9D86F1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914400" cy="685800"/>
          </a:xfrm>
          <a:prstGeom prst="rect">
            <a:avLst/>
          </a:prstGeom>
          <a:solidFill>
            <a:schemeClr val="accent1">
              <a:alpha val="2588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7223" name="Freeform 7">
            <a:extLst>
              <a:ext uri="{FF2B5EF4-FFF2-40B4-BE49-F238E27FC236}">
                <a16:creationId xmlns:a16="http://schemas.microsoft.com/office/drawing/2014/main" id="{F6C7C449-3499-41A5-9ACF-4A59DBFEEDD9}"/>
              </a:ext>
            </a:extLst>
          </p:cNvPr>
          <p:cNvSpPr>
            <a:spLocks/>
          </p:cNvSpPr>
          <p:nvPr/>
        </p:nvSpPr>
        <p:spPr bwMode="auto">
          <a:xfrm rot="209823">
            <a:off x="5641975" y="3411538"/>
            <a:ext cx="1944688" cy="1330325"/>
          </a:xfrm>
          <a:custGeom>
            <a:avLst/>
            <a:gdLst>
              <a:gd name="T0" fmla="*/ 0 w 10883"/>
              <a:gd name="T1" fmla="*/ 0 h 12157"/>
              <a:gd name="T2" fmla="*/ 220042 w 10883"/>
              <a:gd name="T3" fmla="*/ 357227 h 12157"/>
              <a:gd name="T4" fmla="*/ 765680 w 10883"/>
              <a:gd name="T5" fmla="*/ 792997 h 12157"/>
              <a:gd name="T6" fmla="*/ 1630308 w 10883"/>
              <a:gd name="T7" fmla="*/ 1198205 h 12157"/>
              <a:gd name="T8" fmla="*/ 1943760 w 10883"/>
              <a:gd name="T9" fmla="*/ 1331740 h 121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83" h="12157">
                <a:moveTo>
                  <a:pt x="0" y="0"/>
                </a:moveTo>
                <a:cubicBezTo>
                  <a:pt x="274" y="1087"/>
                  <a:pt x="518" y="2055"/>
                  <a:pt x="1232" y="3261"/>
                </a:cubicBezTo>
                <a:cubicBezTo>
                  <a:pt x="1946" y="4467"/>
                  <a:pt x="3054" y="6262"/>
                  <a:pt x="4287" y="7239"/>
                </a:cubicBezTo>
                <a:cubicBezTo>
                  <a:pt x="5567" y="8489"/>
                  <a:pt x="8029" y="10118"/>
                  <a:pt x="9128" y="10938"/>
                </a:cubicBezTo>
                <a:cubicBezTo>
                  <a:pt x="10227" y="11758"/>
                  <a:pt x="10540" y="11940"/>
                  <a:pt x="10883" y="12157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98E271-25E6-4F9B-A713-F22E3C15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140B-B359-4F21-BFAA-408E9747A882}" type="slidenum">
              <a:rPr lang="en-US" altLang="en-US" smtClean="0"/>
              <a:pPr/>
              <a:t>94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0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1F474-88AE-499C-BEAD-42F0F4F2F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219200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sr-Latn-RS" dirty="0"/>
              <a:t>PROBLEM 2 IZ DODATKA</a:t>
            </a:r>
            <a:br>
              <a:rPr lang="sr-Latn-RS" dirty="0"/>
            </a:br>
            <a:r>
              <a:rPr lang="en-GB" dirty="0" err="1"/>
              <a:t>Jednačina</a:t>
            </a:r>
            <a:r>
              <a:rPr lang="en-GB" dirty="0"/>
              <a:t> </a:t>
            </a:r>
            <a:r>
              <a:rPr lang="en-GB" dirty="0" err="1"/>
              <a:t>krive</a:t>
            </a:r>
            <a:r>
              <a:rPr lang="en-GB" dirty="0"/>
              <a:t> </a:t>
            </a:r>
            <a:r>
              <a:rPr lang="en-GB" dirty="0" err="1"/>
              <a:t>učenja</a:t>
            </a:r>
            <a:r>
              <a:rPr lang="en-GB" dirty="0"/>
              <a:t>  </a:t>
            </a:r>
            <a:r>
              <a:rPr lang="en-GB" i="1" dirty="0"/>
              <a:t>PT = A</a:t>
            </a:r>
            <a:r>
              <a:rPr lang="sr-Latn-RS" i="1" dirty="0"/>
              <a:t>Q </a:t>
            </a:r>
            <a:r>
              <a:rPr lang="sr-Latn-RS" baseline="30000" dirty="0">
                <a:solidFill>
                  <a:schemeClr val="tx1"/>
                </a:solidFill>
              </a:rPr>
              <a:t>b</a:t>
            </a:r>
            <a:br>
              <a:rPr lang="en-GB" baseline="-25000" dirty="0">
                <a:solidFill>
                  <a:schemeClr val="bg1"/>
                </a:solidFill>
              </a:rPr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0D36DC63-AC92-45F2-B24F-E5D1402FC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057400"/>
            <a:ext cx="891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/>
              <a:t>Objasnite značenje svakog</a:t>
            </a:r>
            <a:r>
              <a:rPr lang="en-US" altLang="en-US"/>
              <a:t> </a:t>
            </a:r>
            <a:r>
              <a:rPr lang="en-GB" altLang="en-US"/>
              <a:t>parametra i da li je potrebno</a:t>
            </a:r>
            <a:r>
              <a:rPr lang="en-US" altLang="en-US"/>
              <a:t> </a:t>
            </a:r>
            <a:r>
              <a:rPr lang="en-GB" altLang="en-US"/>
              <a:t> pretpostaviti pozitivnu ili negativnu vrednost svakog od njih da</a:t>
            </a:r>
            <a:r>
              <a:rPr lang="en-US" altLang="en-US"/>
              <a:t> </a:t>
            </a:r>
            <a:r>
              <a:rPr lang="en-GB" altLang="en-US"/>
              <a:t>bi</a:t>
            </a:r>
            <a:r>
              <a:rPr lang="en-US" altLang="en-US"/>
              <a:t>smo</a:t>
            </a:r>
            <a:r>
              <a:rPr lang="en-GB" altLang="en-US"/>
              <a:t> dobili krivu učenja.</a:t>
            </a:r>
          </a:p>
        </p:txBody>
      </p:sp>
      <p:sp>
        <p:nvSpPr>
          <p:cNvPr id="104452" name="Rectangle 1">
            <a:extLst>
              <a:ext uri="{FF2B5EF4-FFF2-40B4-BE49-F238E27FC236}">
                <a16:creationId xmlns:a16="http://schemas.microsoft.com/office/drawing/2014/main" id="{4C22515C-079F-48FA-8267-F306525D4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459163"/>
            <a:ext cx="2133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-457200" algn="l"/>
              </a:tabLs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-457200" algn="l"/>
              </a:tabLs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-457200" algn="l"/>
              </a:tabLs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-457200" algn="l"/>
              </a:tabLs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-457200" algn="l"/>
              </a:tabLs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cs typeface="Times New Roman" panose="02020603050405020304" pitchFamily="18" charset="0"/>
              </a:rPr>
              <a:t>Parameter "a" je prosečni trošak pri nultom outputu (Q=0) </a:t>
            </a:r>
          </a:p>
          <a:p>
            <a:endParaRPr lang="sr-Latn-RS" altLang="en-US" sz="1200">
              <a:cs typeface="Times New Roman" panose="02020603050405020304" pitchFamily="18" charset="0"/>
            </a:endParaRPr>
          </a:p>
          <a:p>
            <a:r>
              <a:rPr lang="en-US" altLang="en-US" sz="1200">
                <a:cs typeface="Times New Roman" panose="02020603050405020304" pitchFamily="18" charset="0"/>
              </a:rPr>
              <a:t>Parametar "b" je prosečna stopa opadanja PT pri kumulativnom rastu outputa grane </a:t>
            </a:r>
          </a:p>
          <a:p>
            <a:endParaRPr lang="en-US" altLang="en-US" sz="1200">
              <a:cs typeface="Times New Roman" panose="02020603050405020304" pitchFamily="18" charset="0"/>
            </a:endParaRPr>
          </a:p>
          <a:p>
            <a:r>
              <a:rPr lang="en-US" altLang="en-US" sz="1200">
                <a:cs typeface="Times New Roman" panose="02020603050405020304" pitchFamily="18" charset="0"/>
              </a:rPr>
              <a:t>"b" stoga mora da bude negativno</a:t>
            </a:r>
          </a:p>
          <a:p>
            <a:endParaRPr lang="en-US" altLang="en-US" sz="1200">
              <a:cs typeface="Times New Roman" panose="02020603050405020304" pitchFamily="18" charset="0"/>
            </a:endParaRPr>
          </a:p>
          <a:p>
            <a:r>
              <a:rPr lang="en-US" altLang="en-US" sz="1200">
                <a:cs typeface="Times New Roman" panose="02020603050405020304" pitchFamily="18" charset="0"/>
              </a:rPr>
              <a:t>Što je veća apsolutna vrednost b, brži je pad PT tokom vremena</a:t>
            </a:r>
            <a:endParaRPr lang="en-GB" altLang="en-US" sz="600"/>
          </a:p>
          <a:p>
            <a:endParaRPr lang="en-GB" altLang="en-US"/>
          </a:p>
        </p:txBody>
      </p:sp>
      <p:pic>
        <p:nvPicPr>
          <p:cNvPr id="104453" name="Picture 2">
            <a:extLst>
              <a:ext uri="{FF2B5EF4-FFF2-40B4-BE49-F238E27FC236}">
                <a16:creationId xmlns:a16="http://schemas.microsoft.com/office/drawing/2014/main" id="{F5AF88A8-63F0-4BCA-9A05-D1AEBD786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8148" r="28751" b="25926"/>
          <a:stretch>
            <a:fillRect/>
          </a:stretch>
        </p:blipFill>
        <p:spPr bwMode="auto">
          <a:xfrm>
            <a:off x="609600" y="2743200"/>
            <a:ext cx="60198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2A45F-F2AE-43CD-B59C-46631C88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610E-2BDC-49A9-B69B-639888F48692}" type="slidenum">
              <a:rPr lang="en-US" altLang="en-US" smtClean="0"/>
              <a:pPr/>
              <a:t>95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4765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FD2A9242-C68F-4B17-A84F-CE49C1135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ffectLst/>
              </a:rPr>
              <a:t>Zašto je razlika između monopolističke konkurencije</a:t>
            </a:r>
            <a:r>
              <a:rPr lang="sr-Latn-CS" altLang="en-US" sz="2400">
                <a:effectLst/>
              </a:rPr>
              <a:t> </a:t>
            </a:r>
            <a:r>
              <a:rPr lang="en-US" altLang="en-US" sz="2400">
                <a:effectLst/>
              </a:rPr>
              <a:t>i monopola važna za blagostanje</a:t>
            </a:r>
            <a:r>
              <a:rPr lang="sr-Latn-CS" altLang="en-US" sz="2400">
                <a:effectLst/>
              </a:rPr>
              <a:t> </a:t>
            </a:r>
            <a:r>
              <a:rPr lang="en-US" altLang="en-US" sz="2400">
                <a:effectLst/>
              </a:rPr>
              <a:t>potrošača?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40365C3-CCC0-4890-8C35-55C7876EC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CS" altLang="en-US">
              <a:effectLst/>
            </a:endParaRPr>
          </a:p>
          <a:p>
            <a:pPr eaLnBrk="1" hangingPunct="1"/>
            <a:r>
              <a:rPr lang="sr-Latn-CS" altLang="en-US">
                <a:effectLst/>
              </a:rPr>
              <a:t>niže cene</a:t>
            </a:r>
          </a:p>
          <a:p>
            <a:pPr eaLnBrk="1" hangingPunct="1"/>
            <a:r>
              <a:rPr lang="sr-Latn-CS" altLang="en-US">
                <a:effectLst/>
              </a:rPr>
              <a:t>veći varijetet proizvoda </a:t>
            </a:r>
          </a:p>
          <a:p>
            <a:pPr eaLnBrk="1" hangingPunct="1"/>
            <a:r>
              <a:rPr lang="sr-Latn-CS" altLang="en-US">
                <a:effectLst/>
              </a:rPr>
              <a:t>nego što bi bio slučaj u uslovima monopola</a:t>
            </a:r>
            <a:endParaRPr lang="en-US" altLang="en-US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197255-9146-43D6-A119-90B1B69F2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96</a:t>
            </a:fld>
            <a:endParaRPr lang="en-US" alt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F446500C-18CB-4E88-9FC5-4074AE9A5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/>
              </a:rPr>
              <a:t>8. Na </a:t>
            </a:r>
            <a:r>
              <a:rPr lang="en-US" sz="3200" dirty="0" err="1">
                <a:effectLst/>
              </a:rPr>
              <a:t>koji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način</a:t>
            </a:r>
            <a:r>
              <a:rPr lang="en-US" sz="3200" dirty="0">
                <a:effectLst/>
              </a:rPr>
              <a:t> se </a:t>
            </a:r>
            <a:r>
              <a:rPr lang="en-US" sz="3200" dirty="0" err="1">
                <a:effectLst/>
              </a:rPr>
              <a:t>međusobno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razlikuju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krive</a:t>
            </a:r>
            <a:r>
              <a:rPr lang="sr-Latn-CS" sz="3200" dirty="0">
                <a:effectLst/>
              </a:rPr>
              <a:t> </a:t>
            </a:r>
            <a:r>
              <a:rPr lang="en-US" sz="3200" dirty="0" err="1">
                <a:effectLst/>
              </a:rPr>
              <a:t>tražnje</a:t>
            </a:r>
            <a:br>
              <a:rPr lang="sr-Latn-RS" sz="3200" dirty="0">
                <a:effectLst/>
              </a:rPr>
            </a:br>
            <a:endParaRPr lang="en-US" sz="3200" dirty="0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E975ED61-33A2-4C14-A713-B3127D380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RS" dirty="0">
              <a:effectLst/>
            </a:endParaRPr>
          </a:p>
          <a:p>
            <a:pPr eaLnBrk="1" hangingPunct="1">
              <a:defRPr/>
            </a:pPr>
            <a:r>
              <a:rPr lang="en-US" dirty="0">
                <a:effectLst/>
              </a:rPr>
              <a:t>u </a:t>
            </a:r>
            <a:r>
              <a:rPr lang="en-US" dirty="0" err="1">
                <a:effectLst/>
              </a:rPr>
              <a:t>savršenoj</a:t>
            </a:r>
            <a:r>
              <a:rPr lang="sr-Latn-RS" dirty="0">
                <a:effectLst/>
              </a:rPr>
              <a:t> </a:t>
            </a:r>
            <a:r>
              <a:rPr lang="en-US" dirty="0" err="1">
                <a:effectLst/>
              </a:rPr>
              <a:t>konkurenciji</a:t>
            </a:r>
            <a:r>
              <a:rPr lang="en-US" dirty="0">
                <a:effectLst/>
              </a:rPr>
              <a:t>, </a:t>
            </a:r>
            <a:endParaRPr lang="sr-Latn-RS" dirty="0">
              <a:effectLst/>
            </a:endParaRPr>
          </a:p>
          <a:p>
            <a:pPr eaLnBrk="1" hangingPunct="1">
              <a:defRPr/>
            </a:pPr>
            <a:r>
              <a:rPr lang="en-US" dirty="0" err="1">
                <a:effectLst/>
              </a:rPr>
              <a:t>monopolističkoj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konkurenciji</a:t>
            </a:r>
            <a:endParaRPr lang="sr-Latn-RS" dirty="0">
              <a:effectLst/>
            </a:endParaRPr>
          </a:p>
          <a:p>
            <a:pPr eaLnBrk="1" hangingPunct="1">
              <a:defRPr/>
            </a:pP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u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uslovima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monopola</a:t>
            </a:r>
            <a:r>
              <a:rPr lang="en-US" dirty="0">
                <a:effectLst/>
              </a:rPr>
              <a:t>?</a:t>
            </a:r>
            <a:endParaRPr lang="sr-Latn-RS" dirty="0">
              <a:effectLst/>
            </a:endParaRPr>
          </a:p>
          <a:p>
            <a:pPr eaLnBrk="1" hangingPunct="1">
              <a:defRPr/>
            </a:pPr>
            <a:endParaRPr lang="sr-Latn-RS" dirty="0">
              <a:effectLst/>
            </a:endParaRPr>
          </a:p>
          <a:p>
            <a:pPr eaLnBrk="1" hangingPunct="1">
              <a:defRPr/>
            </a:pP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Zašto</a:t>
            </a:r>
            <a:r>
              <a:rPr lang="en-US" dirty="0">
                <a:effectLst/>
              </a:rPr>
              <a:t>?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D35659-5AF6-4A79-96A5-1382C6B1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97</a:t>
            </a:fld>
            <a:endParaRPr lang="en-US" alt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F568BD-72D0-430E-966D-62638EAFC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CE32C8C1-C755-4928-8EF2-32616564567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8200" y="1981200"/>
            <a:ext cx="36957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r-Latn-CS" sz="2400" dirty="0"/>
              <a:t>Savršena konkurencija – horizontalna kriva tražnje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r-Latn-CS" sz="2400" dirty="0"/>
              <a:t>To znači da je firma price taker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sr-Latn-CS" sz="2400" dirty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r-Latn-CS" sz="2400" dirty="0"/>
              <a:t>U monopolu ili monopolističkoj konkurenciji krive su nagnute naniže, jer se može prodati sve više što cena bude padala</a:t>
            </a:r>
          </a:p>
        </p:txBody>
      </p:sp>
      <p:pic>
        <p:nvPicPr>
          <p:cNvPr id="87044" name="Picture 7">
            <a:extLst>
              <a:ext uri="{FF2B5EF4-FFF2-40B4-BE49-F238E27FC236}">
                <a16:creationId xmlns:a16="http://schemas.microsoft.com/office/drawing/2014/main" id="{704D4FAD-73F4-408C-B0DB-07B630BDD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6482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3" descr="300px-Perfect_competition_in_the_short_run">
            <a:extLst>
              <a:ext uri="{FF2B5EF4-FFF2-40B4-BE49-F238E27FC236}">
                <a16:creationId xmlns:a16="http://schemas.microsoft.com/office/drawing/2014/main" id="{ABF5ED69-A758-4C8A-979E-E2F3DA088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8750"/>
            <a:ext cx="41148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Text Box 4">
            <a:extLst>
              <a:ext uri="{FF2B5EF4-FFF2-40B4-BE49-F238E27FC236}">
                <a16:creationId xmlns:a16="http://schemas.microsoft.com/office/drawing/2014/main" id="{A71956D6-9F23-48ED-BB38-FDB923CAD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33400"/>
            <a:ext cx="6096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1400">
                <a:solidFill>
                  <a:schemeClr val="bg1"/>
                </a:solidFill>
              </a:rPr>
              <a:t>GT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7047" name="Text Box 5">
            <a:extLst>
              <a:ext uri="{FF2B5EF4-FFF2-40B4-BE49-F238E27FC236}">
                <a16:creationId xmlns:a16="http://schemas.microsoft.com/office/drawing/2014/main" id="{3119F488-796C-4C96-997F-968529160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066800"/>
            <a:ext cx="6096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1400">
                <a:solidFill>
                  <a:schemeClr val="bg1"/>
                </a:solidFill>
              </a:rPr>
              <a:t>PT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7048" name="Text Box 6">
            <a:extLst>
              <a:ext uri="{FF2B5EF4-FFF2-40B4-BE49-F238E27FC236}">
                <a16:creationId xmlns:a16="http://schemas.microsoft.com/office/drawing/2014/main" id="{79A184A7-9B36-4F09-8194-C86302100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0"/>
            <a:ext cx="11430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1400">
                <a:solidFill>
                  <a:schemeClr val="bg1"/>
                </a:solidFill>
              </a:rPr>
              <a:t>D=GP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7049" name="Text Box 4">
            <a:extLst>
              <a:ext uri="{FF2B5EF4-FFF2-40B4-BE49-F238E27FC236}">
                <a16:creationId xmlns:a16="http://schemas.microsoft.com/office/drawing/2014/main" id="{EA23CF4E-2D78-408F-B909-57FE77AD2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419600"/>
            <a:ext cx="6096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1400">
                <a:solidFill>
                  <a:schemeClr val="bg1"/>
                </a:solidFill>
              </a:rPr>
              <a:t>GT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7050" name="Text Box 5">
            <a:extLst>
              <a:ext uri="{FF2B5EF4-FFF2-40B4-BE49-F238E27FC236}">
                <a16:creationId xmlns:a16="http://schemas.microsoft.com/office/drawing/2014/main" id="{619AF3EC-17AA-434E-82A1-2793A5DA5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876800"/>
            <a:ext cx="6096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1400">
                <a:solidFill>
                  <a:schemeClr val="bg1"/>
                </a:solidFill>
              </a:rPr>
              <a:t>PT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7051" name="Rectangle 7">
            <a:extLst>
              <a:ext uri="{FF2B5EF4-FFF2-40B4-BE49-F238E27FC236}">
                <a16:creationId xmlns:a16="http://schemas.microsoft.com/office/drawing/2014/main" id="{D6E984B6-71DA-41EC-AC61-04DF2E911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581400"/>
            <a:ext cx="45720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sr-Latn-CS" altLang="en-US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r-Latn-CS" altLang="en-US">
                <a:solidFill>
                  <a:schemeClr val="bg1"/>
                </a:solidFill>
              </a:rPr>
              <a:t>Ali je manje strma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>
                <a:solidFill>
                  <a:schemeClr val="bg1"/>
                </a:solidFill>
              </a:rPr>
              <a:t> u monopolističkoj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>
                <a:solidFill>
                  <a:schemeClr val="bg1"/>
                </a:solidFill>
              </a:rPr>
              <a:t> konkurenciji 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>
                <a:solidFill>
                  <a:schemeClr val="bg1"/>
                </a:solidFill>
              </a:rPr>
              <a:t>jer ima supstituta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7052" name="Text Box 10">
            <a:extLst>
              <a:ext uri="{FF2B5EF4-FFF2-40B4-BE49-F238E27FC236}">
                <a16:creationId xmlns:a16="http://schemas.microsoft.com/office/drawing/2014/main" id="{559251F5-76BD-4260-8E76-0A97816AE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943600"/>
            <a:ext cx="11430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1400">
                <a:solidFill>
                  <a:schemeClr val="bg1"/>
                </a:solidFill>
              </a:rPr>
              <a:t>D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7053" name="Text Box 11">
            <a:extLst>
              <a:ext uri="{FF2B5EF4-FFF2-40B4-BE49-F238E27FC236}">
                <a16:creationId xmlns:a16="http://schemas.microsoft.com/office/drawing/2014/main" id="{A24ECF30-9433-4672-A249-599D23A8E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172200"/>
            <a:ext cx="533400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1400">
                <a:solidFill>
                  <a:schemeClr val="bg1"/>
                </a:solidFill>
              </a:rPr>
              <a:t>GP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9BBB0B-1B5C-437D-B5C7-A2780C0E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140B-B359-4F21-BFAA-408E9747A882}" type="slidenum">
              <a:rPr lang="en-US" altLang="en-US" smtClean="0"/>
              <a:pPr/>
              <a:t>98</a:t>
            </a:fld>
            <a:endParaRPr lang="en-US" alt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3BD7682B-28CD-415A-9FC5-2C29B77F2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ffectLst/>
              </a:rPr>
              <a:t>Šta bi se dogodilo ako bi se, na Slici 6.3, kriva </a:t>
            </a:r>
            <a:r>
              <a:rPr lang="en-US" altLang="en-US" sz="2800" i="1">
                <a:effectLst/>
              </a:rPr>
              <a:t>C</a:t>
            </a:r>
            <a:r>
              <a:rPr lang="sr-Latn-CS" altLang="en-US" sz="2800" i="1">
                <a:effectLst/>
              </a:rPr>
              <a:t> </a:t>
            </a:r>
            <a:r>
              <a:rPr lang="en-US" altLang="en-US" sz="2800">
                <a:effectLst/>
              </a:rPr>
              <a:t>pomerila nadole, ali upola manje od krive </a:t>
            </a:r>
            <a:r>
              <a:rPr lang="en-US" altLang="en-US" sz="2800" i="1">
                <a:effectLst/>
              </a:rPr>
              <a:t>C’ </a:t>
            </a:r>
            <a:r>
              <a:rPr lang="en-US" altLang="en-US" sz="2800">
                <a:effectLst/>
              </a:rPr>
              <a:t>?</a:t>
            </a:r>
            <a:br>
              <a:rPr lang="en-US" altLang="en-US" sz="4000">
                <a:effectLst/>
              </a:rPr>
            </a:br>
            <a:endParaRPr lang="en-US" altLang="en-US" sz="4000">
              <a:effectLst/>
            </a:endParaRP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F3990571-D40E-4FC2-B89C-8B5C1F1FC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ffectLst/>
              </a:rPr>
              <a:t> </a:t>
            </a:r>
            <a:endParaRPr lang="en-US" altLang="en-US">
              <a:effectLst/>
            </a:endParaRPr>
          </a:p>
        </p:txBody>
      </p:sp>
      <p:pic>
        <p:nvPicPr>
          <p:cNvPr id="88068" name="Picture 4">
            <a:extLst>
              <a:ext uri="{FF2B5EF4-FFF2-40B4-BE49-F238E27FC236}">
                <a16:creationId xmlns:a16="http://schemas.microsoft.com/office/drawing/2014/main" id="{A5B1B917-E03C-4BE3-8FAB-26D9508A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2133600"/>
            <a:ext cx="58816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1" name="Line 5">
            <a:extLst>
              <a:ext uri="{FF2B5EF4-FFF2-40B4-BE49-F238E27FC236}">
                <a16:creationId xmlns:a16="http://schemas.microsoft.com/office/drawing/2014/main" id="{4FD6264C-2C28-48F5-828C-7C8BD45E6A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495800"/>
            <a:ext cx="2057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2342" name="Line 6">
            <a:extLst>
              <a:ext uri="{FF2B5EF4-FFF2-40B4-BE49-F238E27FC236}">
                <a16:creationId xmlns:a16="http://schemas.microsoft.com/office/drawing/2014/main" id="{3CE6EF58-AD4A-421F-B736-C7548FA9E7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495800"/>
            <a:ext cx="0" cy="1447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8223AF6-B05E-45C2-876D-1177A5142945}"/>
              </a:ext>
            </a:extLst>
          </p:cNvPr>
          <p:cNvSpPr/>
          <p:nvPr/>
        </p:nvSpPr>
        <p:spPr bwMode="auto">
          <a:xfrm>
            <a:off x="3548543" y="3003259"/>
            <a:ext cx="2038525" cy="2105636"/>
          </a:xfrm>
          <a:custGeom>
            <a:avLst/>
            <a:gdLst>
              <a:gd name="connsiteX0" fmla="*/ 0 w 2038525"/>
              <a:gd name="connsiteY0" fmla="*/ 2105636 h 2105636"/>
              <a:gd name="connsiteX1" fmla="*/ 419450 w 2038525"/>
              <a:gd name="connsiteY1" fmla="*/ 1778466 h 2105636"/>
              <a:gd name="connsiteX2" fmla="*/ 981512 w 2038525"/>
              <a:gd name="connsiteY2" fmla="*/ 1224792 h 2105636"/>
              <a:gd name="connsiteX3" fmla="*/ 1577130 w 2038525"/>
              <a:gd name="connsiteY3" fmla="*/ 578840 h 2105636"/>
              <a:gd name="connsiteX4" fmla="*/ 2038525 w 2038525"/>
              <a:gd name="connsiteY4" fmla="*/ 0 h 210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525" h="2105636">
                <a:moveTo>
                  <a:pt x="0" y="2105636"/>
                </a:moveTo>
                <a:cubicBezTo>
                  <a:pt x="127932" y="2015454"/>
                  <a:pt x="255865" y="1925273"/>
                  <a:pt x="419450" y="1778466"/>
                </a:cubicBezTo>
                <a:cubicBezTo>
                  <a:pt x="583035" y="1631659"/>
                  <a:pt x="788565" y="1424730"/>
                  <a:pt x="981512" y="1224792"/>
                </a:cubicBezTo>
                <a:cubicBezTo>
                  <a:pt x="1174459" y="1024854"/>
                  <a:pt x="1400961" y="782972"/>
                  <a:pt x="1577130" y="578840"/>
                </a:cubicBezTo>
                <a:cubicBezTo>
                  <a:pt x="1753299" y="374708"/>
                  <a:pt x="1977006" y="93677"/>
                  <a:pt x="2038525" y="0"/>
                </a:cubicBezTo>
              </a:path>
            </a:pathLst>
          </a:cu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4ABC45-8881-4BF9-A59D-931ECC19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BF6-E974-4EA6-957B-94BB4AAA9AA2}" type="slidenum">
              <a:rPr lang="en-US" altLang="en-US" smtClean="0"/>
              <a:pPr/>
              <a:t>99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1719 0.0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12342</TotalTime>
  <Words>3603</Words>
  <Application>Microsoft Office PowerPoint</Application>
  <PresentationFormat>On-screen Show (4:3)</PresentationFormat>
  <Paragraphs>673</Paragraphs>
  <Slides>107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2" baseType="lpstr">
      <vt:lpstr>Calibri</vt:lpstr>
      <vt:lpstr>Symbol</vt:lpstr>
      <vt:lpstr>Tahoma</vt:lpstr>
      <vt:lpstr>Wingdings</vt:lpstr>
      <vt:lpstr>Shimmer</vt:lpstr>
      <vt:lpstr>PowerPoint Presentation</vt:lpstr>
      <vt:lpstr>Olin – 1977 31 godinu kasnije Pol Krugman, nobelova nagrada 2008. godine</vt:lpstr>
      <vt:lpstr>PowerPoint Presentation</vt:lpstr>
      <vt:lpstr>PowerPoint Presentation</vt:lpstr>
      <vt:lpstr>PowerPoint Presentation</vt:lpstr>
      <vt:lpstr>Krugman - ekonomska geografija</vt:lpstr>
      <vt:lpstr>Sporne pretpostavke  4 i 7</vt:lpstr>
      <vt:lpstr>Da li je tako oboren HOS</vt:lpstr>
      <vt:lpstr>PowerPoint Presentation</vt:lpstr>
      <vt:lpstr>PowerPoint Presentation</vt:lpstr>
      <vt:lpstr>Rastući prinosi</vt:lpstr>
      <vt:lpstr>Je li to realistično?</vt:lpstr>
      <vt:lpstr>PowerPoint Presentation</vt:lpstr>
      <vt:lpstr>Da nastavimo … nacrtajmo...</vt:lpstr>
      <vt:lpstr>PowerPoint Presentation</vt:lpstr>
      <vt:lpstr>Kakve su cene pre razmene?</vt:lpstr>
      <vt:lpstr>A kakav je efekat na dobit?</vt:lpstr>
      <vt:lpstr>DAKLE, TO NIJE KRETANJE DUŽ PA</vt:lpstr>
      <vt:lpstr>Mora se razjasniti još nekoliko stvari</vt:lpstr>
      <vt:lpstr>PowerPoint Presentation</vt:lpstr>
      <vt:lpstr>Ekonomija obima ili rastući prinosi – eksterni efekti</vt:lpstr>
      <vt:lpstr>Čak i pre formiranja Evropske Unije...</vt:lpstr>
      <vt:lpstr>Rastući prinosi</vt:lpstr>
      <vt:lpstr>*Nacrtajte sliku koja pokazuje da je moguća </vt:lpstr>
      <vt:lpstr>Ako granice proizvodnje nisu iste</vt:lpstr>
      <vt:lpstr>Ako nista nije isto, ni ukusi ni tehnologija</vt:lpstr>
      <vt:lpstr>Nastavljamo ekonomiuju obima... slična je </vt:lpstr>
      <vt:lpstr>Nesavršena konkurencija i međunarodna razmena </vt:lpstr>
      <vt:lpstr>PowerPoint Presentation</vt:lpstr>
      <vt:lpstr>PowerPoint Presentation</vt:lpstr>
      <vt:lpstr>Zašto nastaje intraindustrijska trgovina</vt:lpstr>
      <vt:lpstr>Ko je dobitnik u ovoj razmeni</vt:lpstr>
      <vt:lpstr>Pošto su ukusi isti</vt:lpstr>
      <vt:lpstr>Šta sada znamo? Otkriven je novi uzrok razmene</vt:lpstr>
      <vt:lpstr>Drugo – otkrivena greška u autarkiji</vt:lpstr>
      <vt:lpstr>Treće - svi faktori dobijaju </vt:lpstr>
      <vt:lpstr>H-O uvek ima gubitnike</vt:lpstr>
      <vt:lpstr>izgleda da nema toliko suprotnosti između intraindustrijske i H–O teorije </vt:lpstr>
      <vt:lpstr>Merenje intraindustrijske razmene</vt:lpstr>
      <vt:lpstr>INTERPRETACIJA</vt:lpstr>
      <vt:lpstr>Problem </vt:lpstr>
      <vt:lpstr>vrednost T zavisi od toga koliko široko definišemo neku industriju ili grupu proizvoda.</vt:lpstr>
      <vt:lpstr>RUSIJA - IZVOZ</vt:lpstr>
      <vt:lpstr>Gde izvozi?</vt:lpstr>
      <vt:lpstr>PowerPoint Presentation</vt:lpstr>
      <vt:lpstr>Najveća razmena u SAD</vt:lpstr>
      <vt:lpstr>U SAD je najveća u nauci</vt:lpstr>
      <vt:lpstr>I u OECD, a najmanje...</vt:lpstr>
      <vt:lpstr>zadatak</vt:lpstr>
      <vt:lpstr>x=1000, M=1000</vt:lpstr>
      <vt:lpstr>x=1000, M=750</vt:lpstr>
      <vt:lpstr>Ostali primeri</vt:lpstr>
      <vt:lpstr>Zašto su rezultati isti kada zamenimo X i M?</vt:lpstr>
      <vt:lpstr>PowerPoint Presentation</vt:lpstr>
      <vt:lpstr>Monopolistička konkurencija je oblik organizacije tržišta na kome postoji </vt:lpstr>
      <vt:lpstr>ako žele da povećaju prodaju i proizvodnju</vt:lpstr>
      <vt:lpstr>Prosečni troškovi opadaju</vt:lpstr>
      <vt:lpstr>Proizvodnja i cene u monopolističkoj  konkurenciji</vt:lpstr>
      <vt:lpstr>Proizvodnja i cene u monopolističkoj  konkurenciji</vt:lpstr>
      <vt:lpstr>zaključak</vt:lpstr>
      <vt:lpstr>PowerPoint Presentation</vt:lpstr>
      <vt:lpstr>PowerPoint Presentation</vt:lpstr>
      <vt:lpstr>Ako Zemlja 1 relativno obiluje radom a proizvod X je R – intenzivan </vt:lpstr>
      <vt:lpstr>ukoliko postoje razni varijeteti proizvoda X i Y (tj., proizvodi X i Y su diferencirani),</vt:lpstr>
      <vt:lpstr>Privremeni monopol + imitacija</vt:lpstr>
      <vt:lpstr>model proizvodnog ciklusa + standardizacija</vt:lpstr>
      <vt:lpstr>Klasičan primer modela proizvodnog ciklusa: Japan – SAD i tržište radio aparata </vt:lpstr>
      <vt:lpstr>Istraživanje i razvoj (I&amp;R) i izvozne performanse</vt:lpstr>
      <vt:lpstr>Koja je razlika?</vt:lpstr>
      <vt:lpstr>Tehnološki jaz</vt:lpstr>
      <vt:lpstr>Evo kako to ide po fazama</vt:lpstr>
      <vt:lpstr>Primeri proizvoda koji izgleda da prolaze kroz ovakve cikluse</vt:lpstr>
      <vt:lpstr>Pa kako ih onda niko ne prestiže?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Transportni troškovi </vt:lpstr>
      <vt:lpstr>PowerPoint Presentation</vt:lpstr>
      <vt:lpstr>Transportni troškovi i lokacija industrije </vt:lpstr>
      <vt:lpstr>ESI meri sposobnost zemalja da zaštite životnu sredinu</vt:lpstr>
      <vt:lpstr>Srbija 2018</vt:lpstr>
      <vt:lpstr>PowerPoint Presentation</vt:lpstr>
      <vt:lpstr>EKSTERNI EFEKTI (ekonomije)</vt:lpstr>
      <vt:lpstr>Eksterni efekti ne remete savršenu konkurenciju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pitanja</vt:lpstr>
      <vt:lpstr>PROBLEM 2 IZ DODATKA Jednačina krive učenja  PT = AQ b   </vt:lpstr>
      <vt:lpstr>Zašto je razlika između monopolističke konkurencije i monopola važna za blagostanje potrošača?</vt:lpstr>
      <vt:lpstr>8. Na koji način se međusobno razlikuju krive tražnje </vt:lpstr>
      <vt:lpstr>PowerPoint Presentation</vt:lpstr>
      <vt:lpstr>Šta bi se dogodilo ako bi se, na Slici 6.3, kriva C pomerila nadole, ali upola manje od krive C’ ? </vt:lpstr>
      <vt:lpstr>8. Zašto kažemo da što je veći broj firmi unutar monopolistički konkurentske industrije to je niža cena, ali su viši prosečni troškovi svake firme za zadati nivo autputa? </vt:lpstr>
      <vt:lpstr>Kratak rok</vt:lpstr>
      <vt:lpstr>Dugi rok</vt:lpstr>
      <vt:lpstr>Koja pretpostavka je “fatalna” za HOS</vt:lpstr>
      <vt:lpstr>Dakle, kada uvedemo ekonomiju obima, razmena postoji čak i ako zemlje imaju iste</vt:lpstr>
      <vt:lpstr>Dobar deo međunarodne razmene se zasniva na</vt:lpstr>
      <vt:lpstr>Intraindustrijska razmena nastaje zbog toga</vt:lpstr>
      <vt:lpstr>Ako zemlja izvozi dvostruko više nego što uvozi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Šta se mora znati iz poglavlja 8</dc:title>
  <dc:creator>Dana</dc:creator>
  <cp:lastModifiedBy>Danica Popovic</cp:lastModifiedBy>
  <cp:revision>274</cp:revision>
  <dcterms:created xsi:type="dcterms:W3CDTF">2009-03-30T19:08:44Z</dcterms:created>
  <dcterms:modified xsi:type="dcterms:W3CDTF">2019-03-29T13:25:44Z</dcterms:modified>
</cp:coreProperties>
</file>