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434" r:id="rId2"/>
    <p:sldId id="570" r:id="rId3"/>
    <p:sldId id="618" r:id="rId4"/>
    <p:sldId id="495" r:id="rId5"/>
    <p:sldId id="496" r:id="rId6"/>
    <p:sldId id="552" r:id="rId7"/>
    <p:sldId id="554" r:id="rId8"/>
    <p:sldId id="553" r:id="rId9"/>
    <p:sldId id="547" r:id="rId10"/>
    <p:sldId id="497" r:id="rId11"/>
    <p:sldId id="498" r:id="rId12"/>
    <p:sldId id="559" r:id="rId13"/>
    <p:sldId id="499" r:id="rId14"/>
    <p:sldId id="560" r:id="rId15"/>
    <p:sldId id="600" r:id="rId16"/>
    <p:sldId id="601" r:id="rId17"/>
    <p:sldId id="605" r:id="rId18"/>
    <p:sldId id="616" r:id="rId19"/>
    <p:sldId id="511" r:id="rId20"/>
    <p:sldId id="435" r:id="rId21"/>
    <p:sldId id="500" r:id="rId22"/>
    <p:sldId id="437" r:id="rId23"/>
    <p:sldId id="438" r:id="rId24"/>
    <p:sldId id="439" r:id="rId25"/>
    <p:sldId id="441" r:id="rId26"/>
    <p:sldId id="440" r:id="rId27"/>
    <p:sldId id="604" r:id="rId28"/>
    <p:sldId id="602" r:id="rId29"/>
    <p:sldId id="603" r:id="rId30"/>
    <p:sldId id="442" r:id="rId31"/>
    <p:sldId id="502" r:id="rId32"/>
    <p:sldId id="503" r:id="rId33"/>
    <p:sldId id="512" r:id="rId34"/>
    <p:sldId id="493" r:id="rId35"/>
    <p:sldId id="501" r:id="rId36"/>
    <p:sldId id="444" r:id="rId37"/>
    <p:sldId id="445" r:id="rId38"/>
    <p:sldId id="446" r:id="rId39"/>
    <p:sldId id="447" r:id="rId40"/>
    <p:sldId id="448" r:id="rId41"/>
    <p:sldId id="449" r:id="rId42"/>
    <p:sldId id="513" r:id="rId43"/>
    <p:sldId id="514" r:id="rId44"/>
    <p:sldId id="452" r:id="rId45"/>
    <p:sldId id="582" r:id="rId46"/>
    <p:sldId id="583" r:id="rId47"/>
    <p:sldId id="584" r:id="rId48"/>
    <p:sldId id="585" r:id="rId49"/>
    <p:sldId id="586" r:id="rId50"/>
    <p:sldId id="606" r:id="rId51"/>
    <p:sldId id="457" r:id="rId52"/>
    <p:sldId id="458" r:id="rId53"/>
    <p:sldId id="459" r:id="rId54"/>
    <p:sldId id="505" r:id="rId55"/>
    <p:sldId id="461" r:id="rId56"/>
    <p:sldId id="590" r:id="rId57"/>
    <p:sldId id="591" r:id="rId58"/>
    <p:sldId id="592" r:id="rId59"/>
    <p:sldId id="613" r:id="rId60"/>
    <p:sldId id="614" r:id="rId61"/>
    <p:sldId id="619" r:id="rId62"/>
    <p:sldId id="620" r:id="rId63"/>
    <p:sldId id="615" r:id="rId64"/>
    <p:sldId id="541" r:id="rId65"/>
    <p:sldId id="599" r:id="rId66"/>
    <p:sldId id="462" r:id="rId67"/>
    <p:sldId id="542" r:id="rId68"/>
    <p:sldId id="609" r:id="rId69"/>
    <p:sldId id="612" r:id="rId70"/>
    <p:sldId id="543" r:id="rId71"/>
    <p:sldId id="507" r:id="rId72"/>
    <p:sldId id="611" r:id="rId73"/>
    <p:sldId id="515" r:id="rId74"/>
    <p:sldId id="516" r:id="rId75"/>
    <p:sldId id="610" r:id="rId76"/>
    <p:sldId id="596" r:id="rId77"/>
    <p:sldId id="517" r:id="rId78"/>
    <p:sldId id="518" r:id="rId79"/>
    <p:sldId id="519" r:id="rId80"/>
    <p:sldId id="520" r:id="rId81"/>
    <p:sldId id="521" r:id="rId82"/>
    <p:sldId id="617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FF0066"/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3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466905-A96A-465C-AD9D-39598FFA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2651F-016D-4408-B5A7-4C9C9452B56C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0775-EDF0-4659-BF53-FF46DB0F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AD4F-E438-49DE-BAA7-95E941FBB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6826-66BA-4AC4-B1FB-111D29454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000F-3B28-4F95-8D13-A6F2F7CB6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13A-CB79-4541-9820-A37733B0F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66ED-56F4-412D-B7D5-D994A064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F78-3442-42A1-957F-98AD863DA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9257-B0EC-4FD5-9F6D-2DBDDF9A3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4D0C-06A6-4F44-B440-1BD9EFB04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C26C-127E-4868-AC8A-55DC31211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5EE5-5EF0-4D57-986E-CEB5B83B6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0AA0-B3DB-428F-984A-CC91431E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52726D-540B-40F4-A707-BFCC4E58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nbc.com/2018/03/25/trump-steel-tariffs-are-a-bad-idea-for-us-larry-summers-at-china-development-forum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riangardner.blogactiv.eu/2013/03/21/eu-us-trade-agreement-the-death-of-doha/?utm_source=EurActiv+Newsletter&amp;utm_campaign=8619e04b57-Bmail&amp;utm_medium=ema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ina.rs/cyr/Zakoni/CT2015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92.net/info/vesti/index.php?yyyy=2009&amp;mm=04&amp;dd=29&amp;nav_id=35800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nbc.com/2018/03/25/trump-steel-tariffs-are-a-bad-idea-for-us-larry-summers-at-china-development-forum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-review.org/00/27/sally27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syndicate.org/commentary/trump-tariffs-trade-war-asia-response-by-lee-jong-wha-2018-0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rs/books?id=rfSrAgAAQBAJ&amp;pg=PA34&amp;lpg=PA34&amp;dq=metzler+paradox+examples&amp;source=bl&amp;ots=HCJopGjgoM&amp;sig=JW730dFlFmICZLbO2yuEZur6ezU&amp;hl=en&amp;sa=X&amp;ei=_pdLU8LHC-jJygPV-4DwCQ&amp;ved=0CE8Q6AEwBjgK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books.google.rs/books?id=rfSrAgAAQBAJ&amp;pg=PA34&amp;lpg=PA34&amp;dq=routledge+metzler+paradox+examples+figure+4.3&amp;source=bl&amp;ots=HCJopGjlrK&amp;sig=2PvlE6zaoSGwVINAF7gL_pCsG7Q&amp;hl=en&amp;sa=X&amp;ei=DppLU_e8H8XiywPY8YHgCw&amp;ved=0CCMQ6AEwAA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aldtribune.com/article/LK/20120123/News/605191697/S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8862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Poglavlja 8: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razmeni</a:t>
            </a:r>
            <a:r>
              <a:rPr lang="en-US" dirty="0"/>
              <a:t> : </a:t>
            </a:r>
            <a:r>
              <a:rPr lang="en-US" dirty="0" err="1"/>
              <a:t>carine</a:t>
            </a:r>
            <a:br>
              <a:rPr lang="en-US" dirty="0"/>
            </a:br>
            <a:br>
              <a:rPr lang="en-US" sz="2000" i="1" dirty="0"/>
            </a:br>
            <a:r>
              <a:rPr lang="vi-VN" sz="2000" dirty="0"/>
              <a:t>• uticaj carine na potrošače i proizvođače</a:t>
            </a:r>
            <a:br>
              <a:rPr lang="vi-VN" sz="2000" dirty="0"/>
            </a:br>
            <a:r>
              <a:rPr lang="en-US" sz="2000" dirty="0"/>
              <a:t>• </a:t>
            </a:r>
            <a:r>
              <a:rPr lang="en-US" sz="2000" dirty="0" err="1"/>
              <a:t>troškov</a:t>
            </a:r>
            <a:r>
              <a:rPr lang="sr-Latn-CS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carina u </a:t>
            </a:r>
            <a:r>
              <a:rPr lang="en-US" sz="2000" dirty="0" err="1"/>
              <a:t>maloj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velikoj</a:t>
            </a:r>
            <a:r>
              <a:rPr lang="en-US" sz="2000" dirty="0"/>
              <a:t> </a:t>
            </a:r>
            <a:r>
              <a:rPr lang="en-US" sz="2000" dirty="0" err="1"/>
              <a:t>zemlji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optimaln</a:t>
            </a:r>
            <a:r>
              <a:rPr lang="sr-Latn-CS" sz="2000" dirty="0"/>
              <a:t>a</a:t>
            </a:r>
            <a:r>
              <a:rPr lang="en-US" sz="2000" dirty="0"/>
              <a:t> carina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odmazda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značenje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važnost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 carina</a:t>
            </a:r>
            <a:br>
              <a:rPr lang="en-US" dirty="0"/>
            </a:br>
            <a:r>
              <a:rPr lang="sr-Latn-C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Ko ima veće carine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Razvijene zemlje, koje štite svoje najbogatije građane</a:t>
            </a:r>
          </a:p>
          <a:p>
            <a:pPr eaLnBrk="1" hangingPunct="1">
              <a:defRPr/>
            </a:pPr>
            <a:r>
              <a:rPr lang="sr-Latn-CS" dirty="0"/>
              <a:t>Manje razvijene zemlje, koje tako štite svoje najbogatije građane</a:t>
            </a:r>
          </a:p>
          <a:p>
            <a:pPr eaLnBrk="1" hangingPunct="1">
              <a:defRPr/>
            </a:pPr>
            <a:r>
              <a:rPr lang="sr-Latn-CS" dirty="0"/>
              <a:t>Svi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3048000"/>
            <a:ext cx="7620000" cy="1143000"/>
          </a:xfrm>
          <a:prstGeom prst="rect">
            <a:avLst/>
          </a:prstGeom>
          <a:solidFill>
            <a:schemeClr val="accent1">
              <a:alpha val="2588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Dokaz – carine u SAD, Japanu, itd…</a:t>
            </a:r>
            <a:endParaRPr lang="en-US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30363"/>
            <a:ext cx="8210550" cy="5227637"/>
          </a:xfrm>
          <a:noFill/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924800" y="3048000"/>
            <a:ext cx="457200" cy="3810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5791200" y="5410200"/>
            <a:ext cx="533400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4648200" y="3048000"/>
            <a:ext cx="457200" cy="3810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343400" y="5943600"/>
            <a:ext cx="4343400" cy="304800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8750" t="18148" r="17500" b="29259"/>
          <a:stretch>
            <a:fillRect/>
          </a:stretch>
        </p:blipFill>
        <p:spPr bwMode="auto">
          <a:xfrm>
            <a:off x="228600" y="838200"/>
            <a:ext cx="8229600" cy="50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924800" y="3352800"/>
            <a:ext cx="489284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410200" y="4495800"/>
            <a:ext cx="570832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581400" y="3276600"/>
            <a:ext cx="565484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95032" y="5029200"/>
            <a:ext cx="4648200" cy="304800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Carine u Brazilu, Meksiku, Koreji, Kini, Rusiji…</a:t>
            </a:r>
            <a:endParaRPr lang="en-US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8839200" cy="5656263"/>
          </a:xfrm>
          <a:noFill/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62400" y="6096000"/>
            <a:ext cx="5181600" cy="304800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79" t="24074" r="11979" b="505"/>
          <a:stretch>
            <a:fillRect/>
          </a:stretch>
        </p:blipFill>
        <p:spPr bwMode="auto">
          <a:xfrm>
            <a:off x="315685" y="457200"/>
            <a:ext cx="878800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05200" y="5410200"/>
            <a:ext cx="5181600" cy="304800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Najjači poltički pritisak u korist carina vršiće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A)  </a:t>
            </a:r>
            <a:r>
              <a:rPr lang="sr-Latn-CS" sz="2800" dirty="0"/>
              <a:t>potrošači koji lobiraju u korist izvoznih carina</a:t>
            </a:r>
            <a:r>
              <a:rPr lang="en-US" sz="2800" dirty="0"/>
              <a:t>. </a:t>
            </a:r>
          </a:p>
          <a:p>
            <a:pPr>
              <a:defRPr/>
            </a:pPr>
            <a:r>
              <a:rPr lang="en-US" sz="2800" dirty="0"/>
              <a:t>B) </a:t>
            </a:r>
            <a:r>
              <a:rPr lang="sr-Latn-CS" sz="2800" dirty="0"/>
              <a:t>potrošači koji lobiraju u korist uvoznih carina</a:t>
            </a:r>
            <a:r>
              <a:rPr lang="en-US" sz="2800" dirty="0"/>
              <a:t>. </a:t>
            </a:r>
          </a:p>
          <a:p>
            <a:pPr>
              <a:defRPr/>
            </a:pPr>
            <a:r>
              <a:rPr lang="en-US" sz="2800" dirty="0"/>
              <a:t>C)  </a:t>
            </a:r>
            <a:r>
              <a:rPr lang="sr-Latn-CS" sz="2800" dirty="0"/>
              <a:t>potrošači koji lobiraju u korist nižih carina</a:t>
            </a:r>
            <a:r>
              <a:rPr lang="en-US" sz="2800" dirty="0"/>
              <a:t>. </a:t>
            </a:r>
          </a:p>
          <a:p>
            <a:pPr>
              <a:defRPr/>
            </a:pPr>
            <a:r>
              <a:rPr lang="en-US" sz="2800" dirty="0"/>
              <a:t>D)  </a:t>
            </a:r>
            <a:r>
              <a:rPr lang="sr-Latn-CS" sz="2800" dirty="0"/>
              <a:t>proizvođači koji lobiraju za izvozne carine</a:t>
            </a:r>
            <a:r>
              <a:rPr lang="en-US" sz="2800" dirty="0"/>
              <a:t>. </a:t>
            </a:r>
          </a:p>
          <a:p>
            <a:pPr>
              <a:defRPr/>
            </a:pPr>
            <a:r>
              <a:rPr lang="en-US" sz="2800" dirty="0"/>
              <a:t>E)  </a:t>
            </a:r>
            <a:r>
              <a:rPr lang="sr-Latn-CS" sz="2800" dirty="0"/>
              <a:t>proizvođači koji lobiraju za uvozne carine</a:t>
            </a:r>
            <a:r>
              <a:rPr lang="en-US" sz="2800" dirty="0"/>
              <a:t>. 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5715000"/>
            <a:ext cx="7391400" cy="9906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  <a:r>
              <a:rPr lang="sr-Latn-CS" dirty="0"/>
              <a:t>Smanjenje carina na čelik će najverovatnije biti od koristi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A)  </a:t>
            </a:r>
            <a:r>
              <a:rPr lang="sr-Latn-CS" dirty="0"/>
              <a:t>stranim potrošačima, na račun domaćih </a:t>
            </a:r>
          </a:p>
          <a:p>
            <a:pPr>
              <a:defRPr/>
            </a:pPr>
            <a:r>
              <a:rPr lang="en-US" dirty="0"/>
              <a:t>B) </a:t>
            </a:r>
            <a:r>
              <a:rPr lang="sr-Latn-CS" dirty="0"/>
              <a:t>domaćim proizvođačima čelika </a:t>
            </a:r>
            <a:r>
              <a:rPr lang="en-US" dirty="0"/>
              <a:t>C) </a:t>
            </a:r>
            <a:r>
              <a:rPr lang="sr-Latn-CS" dirty="0"/>
              <a:t>domačim potrošačima čelika</a:t>
            </a:r>
          </a:p>
          <a:p>
            <a:pPr>
              <a:defRPr/>
            </a:pPr>
            <a:r>
              <a:rPr lang="en-US" dirty="0"/>
              <a:t>D) </a:t>
            </a:r>
            <a:r>
              <a:rPr lang="sr-Latn-CS" dirty="0"/>
              <a:t>radnicima u industriji čelika </a:t>
            </a:r>
            <a:r>
              <a:rPr lang="en-US" dirty="0"/>
              <a:t>E) </a:t>
            </a:r>
            <a:r>
              <a:rPr lang="sr-Latn-CS" dirty="0"/>
              <a:t>nikome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4114800"/>
            <a:ext cx="7391400" cy="5334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24982 L -0.00416 -0.083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dirty="0" err="1"/>
              <a:t>carine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KORIST</a:t>
            </a:r>
          </a:p>
          <a:p>
            <a:pPr lvl="1"/>
            <a:r>
              <a:rPr lang="en-GB" dirty="0"/>
              <a:t>PROI</a:t>
            </a:r>
            <a:r>
              <a:rPr lang="sr-Latn-RS" dirty="0"/>
              <a:t>ZVOĐAČI</a:t>
            </a:r>
          </a:p>
          <a:p>
            <a:pPr lvl="1"/>
            <a:r>
              <a:rPr lang="sr-Latn-RS" dirty="0"/>
              <a:t>BUDŽET</a:t>
            </a:r>
          </a:p>
          <a:p>
            <a:pPr lvl="1"/>
            <a:endParaRPr lang="sr-Latn-RS" dirty="0"/>
          </a:p>
          <a:p>
            <a:r>
              <a:rPr lang="sr-Latn-RS" dirty="0"/>
              <a:t>TROŠKOVI</a:t>
            </a:r>
          </a:p>
          <a:p>
            <a:pPr lvl="1"/>
            <a:r>
              <a:rPr lang="sr-Latn-RS" dirty="0"/>
              <a:t>POTROŠAČI</a:t>
            </a:r>
          </a:p>
          <a:p>
            <a:pPr lvl="1"/>
            <a:r>
              <a:rPr lang="sr-Latn-RS" dirty="0"/>
              <a:t> cela zemlja - GUBITAK BLAGOSTANJA</a:t>
            </a:r>
            <a:endParaRPr lang="en-GB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480977D-7D72-43A4-A526-968A0E586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9" t="58766" r="46666" b="12963"/>
          <a:stretch/>
        </p:blipFill>
        <p:spPr>
          <a:xfrm>
            <a:off x="4495800" y="790852"/>
            <a:ext cx="4114800" cy="23150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sr-Latn-RS" dirty="0"/>
              <a:t>azvoj događaja...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1. korist stiže DANAS – da budžet i za proizvođače</a:t>
            </a:r>
          </a:p>
          <a:p>
            <a:r>
              <a:rPr lang="sr-Latn-RS" dirty="0"/>
              <a:t>2. šteta stiže </a:t>
            </a:r>
            <a:r>
              <a:rPr lang="en-GB" dirty="0"/>
              <a:t>DANAS</a:t>
            </a:r>
            <a:r>
              <a:rPr lang="sr-Latn-RS" dirty="0"/>
              <a:t> – potrošačima</a:t>
            </a:r>
          </a:p>
          <a:p>
            <a:endParaRPr lang="sr-Latn-RS" dirty="0"/>
          </a:p>
          <a:p>
            <a:r>
              <a:rPr lang="sr-Latn-RS" dirty="0"/>
              <a:t>3. šteta stiže SUTRA – nema rasta, itd.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Smanjenje carina -Doha?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Razvijeni traže ...</a:t>
            </a:r>
          </a:p>
          <a:p>
            <a:pPr>
              <a:defRPr/>
            </a:pPr>
            <a:r>
              <a:rPr lang="sr-Latn-CS" dirty="0"/>
              <a:t>Nerazvijeni traže....</a:t>
            </a:r>
          </a:p>
          <a:p>
            <a:pPr>
              <a:defRPr/>
            </a:pPr>
            <a:r>
              <a:rPr lang="sr-Latn-CS" dirty="0"/>
              <a:t>rezultat?</a:t>
            </a:r>
          </a:p>
          <a:p>
            <a:pPr>
              <a:defRPr/>
            </a:pPr>
            <a:r>
              <a:rPr lang="sr-Latn-CS" dirty="0">
                <a:hlinkClick r:id="rId2"/>
              </a:rPr>
              <a:t>Kraj </a:t>
            </a:r>
            <a:r>
              <a:rPr lang="sr-Latn-CS" dirty="0" err="1">
                <a:hlinkClick r:id="rId2"/>
              </a:rPr>
              <a:t>Dohe</a:t>
            </a:r>
            <a:endParaRPr lang="sr-Latn-C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dirty="0"/>
              <a:t>Vlada koristi carinske prihode da bi subvencionisala javnu potrošnju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prikuplja manje</a:t>
            </a:r>
            <a:r>
              <a:rPr lang="sr-Latn-RS" dirty="0"/>
              <a:t> poreza na promet</a:t>
            </a:r>
          </a:p>
          <a:p>
            <a:endParaRPr lang="sr-Latn-RS" dirty="0"/>
          </a:p>
          <a:p>
            <a:r>
              <a:rPr lang="vi-VN" dirty="0"/>
              <a:t>osnovne usluge finansira iz prihoda od carina.</a:t>
            </a:r>
            <a:endParaRPr lang="sr-Latn-RS" dirty="0"/>
          </a:p>
          <a:p>
            <a:endParaRPr lang="sr-Latn-RS" dirty="0"/>
          </a:p>
          <a:p>
            <a:br>
              <a:rPr lang="vi-VN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VRSTE CARINA	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AD VALOREM – 10%</a:t>
            </a:r>
          </a:p>
          <a:p>
            <a:pPr eaLnBrk="1" hangingPunct="1">
              <a:defRPr/>
            </a:pPr>
            <a:r>
              <a:rPr lang="sr-Latn-CS" dirty="0"/>
              <a:t>SPECIFIČNA – po komadu</a:t>
            </a:r>
          </a:p>
          <a:p>
            <a:pPr eaLnBrk="1" hangingPunct="1">
              <a:defRPr/>
            </a:pPr>
            <a:r>
              <a:rPr lang="sr-Latn-CS" dirty="0"/>
              <a:t>KOMBINOVANA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Za bicikl od 100 i 200$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209800"/>
          <a:ext cx="7315201" cy="308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/>
                        <a:t>ad valorem</a:t>
                      </a:r>
                      <a:r>
                        <a:rPr lang="sr-Latn-CS" i="1" dirty="0"/>
                        <a:t>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/>
                        <a:t>specifična carina</a:t>
                      </a:r>
                      <a:r>
                        <a:rPr lang="it-IT" dirty="0"/>
                        <a:t> </a:t>
                      </a:r>
                      <a:r>
                        <a:rPr lang="sr-Latn-CS" dirty="0"/>
                        <a:t>10$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10$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10$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Kombinovana 5% + 10$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15$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Srbija</a:t>
            </a: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2"/>
              </a:rPr>
              <a:t>http://www.carina.rs/cyr/Zakoni/CT2015.pdf</a:t>
            </a:r>
            <a:endParaRPr lang="sr-Latn-RS" dirty="0"/>
          </a:p>
          <a:p>
            <a:pPr eaLnBrk="1" hangingPunct="1">
              <a:defRPr/>
            </a:pPr>
            <a:endParaRPr lang="sr-Latn-C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Uticaj carina na parcijalnu ravnotežu</a:t>
            </a:r>
            <a:endParaRPr lang="en-US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8839200" cy="6218238"/>
          </a:xfrm>
          <a:noFill/>
        </p:spPr>
      </p:pic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895600" y="5105400"/>
            <a:ext cx="3352800" cy="6096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/>
              <a:t>               </a:t>
            </a:r>
            <a:r>
              <a:rPr lang="sr-Latn-CS" sz="1600" b="1">
                <a:solidFill>
                  <a:schemeClr val="bg1"/>
                </a:solidFill>
              </a:rPr>
              <a:t>uvozi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 sz="1100" b="1">
                <a:solidFill>
                  <a:schemeClr val="bg1"/>
                </a:solidFill>
              </a:rPr>
              <a:t>Sama</a:t>
            </a:r>
          </a:p>
          <a:p>
            <a:r>
              <a:rPr lang="sr-Latn-CS" sz="1100" b="1">
                <a:solidFill>
                  <a:schemeClr val="bg1"/>
                </a:solidFill>
              </a:rPr>
              <a:t> proiz</a:t>
            </a:r>
          </a:p>
          <a:p>
            <a:r>
              <a:rPr lang="sr-Latn-CS" sz="1100" b="1">
                <a:solidFill>
                  <a:schemeClr val="bg1"/>
                </a:solidFill>
              </a:rPr>
              <a:t>vodi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2286000" y="4572000"/>
            <a:ext cx="1143000" cy="533400"/>
          </a:xfrm>
          <a:prstGeom prst="rect">
            <a:avLst/>
          </a:prstGeom>
          <a:solidFill>
            <a:srgbClr val="FF990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 b="1">
                <a:solidFill>
                  <a:schemeClr val="bg1"/>
                </a:solidFill>
              </a:rPr>
              <a:t>Raste doma</a:t>
            </a:r>
          </a:p>
          <a:p>
            <a:r>
              <a:rPr lang="sr-Latn-CS" b="1">
                <a:solidFill>
                  <a:schemeClr val="bg1"/>
                </a:solidFill>
              </a:rPr>
              <a:t>ća proizv.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3429000" y="4572000"/>
            <a:ext cx="1752600" cy="533400"/>
          </a:xfrm>
          <a:prstGeom prst="rect">
            <a:avLst/>
          </a:prstGeom>
          <a:solidFill>
            <a:srgbClr val="FF990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r-Latn-CS" sz="1600" b="1">
                <a:solidFill>
                  <a:schemeClr val="bg1"/>
                </a:solidFill>
              </a:rPr>
              <a:t>uvoz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562600" y="2438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Efekat na potrosnju:  -20: BN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5562600" y="2819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Efekat na proizvodnju:+10: CM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5562600" y="3200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Efekat na razmenu :-30x: JH-BC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5562600" y="36576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Efekat na budžet :+30$: MJHN, isti je jer je carina 1$ po jedinici uvoza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>
            <a:off x="5181600" y="51054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2895600" y="510540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nimBg="1"/>
      <p:bldP spid="280581" grpId="1" animBg="1"/>
      <p:bldP spid="280582" grpId="0" animBg="1"/>
      <p:bldP spid="280582" grpId="1" animBg="1"/>
      <p:bldP spid="280583" grpId="0" animBg="1"/>
      <p:bldP spid="280583" grpId="1" animBg="1"/>
      <p:bldP spid="280584" grpId="0" animBg="1"/>
      <p:bldP spid="280584" grpId="1" animBg="1"/>
      <p:bldP spid="280584" grpId="2" animBg="1"/>
      <p:bldP spid="280585" grpId="0"/>
      <p:bldP spid="280586" grpId="0"/>
      <p:bldP spid="280589" grpId="0"/>
      <p:bldP spid="280590" grpId="0"/>
      <p:bldP spid="280591" grpId="0" animBg="1"/>
      <p:bldP spid="280591" grpId="1" animBg="1"/>
      <p:bldP spid="280592" grpId="0" animBg="1"/>
      <p:bldP spid="280592" grpId="1" animBg="1"/>
      <p:bldP spid="28059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Uticaj carine na potrošačev i proizvođačev višak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9220200" cy="5837238"/>
          </a:xfrm>
          <a:solidFill>
            <a:schemeClr val="accent1"/>
          </a:solidFill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Gubitak potrošačevog viška usled carine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 flipH="1">
            <a:off x="2438400" y="3505200"/>
            <a:ext cx="4572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685800" y="3200400"/>
            <a:ext cx="3276600" cy="18288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>
            <a:off x="685800" y="3200400"/>
            <a:ext cx="2362200" cy="1295400"/>
          </a:xfrm>
          <a:prstGeom prst="rtTriangle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67400" y="2438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Rast proizvođačevog viška usled carine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6324600" y="2895600"/>
            <a:ext cx="304800" cy="1447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/>
      <p:bldP spid="281606" grpId="0" animBg="1"/>
      <p:bldP spid="281607" grpId="0" animBg="1"/>
      <p:bldP spid="281607" grpId="1" animBg="1"/>
      <p:bldP spid="281608" grpId="0" animBg="1"/>
      <p:bldP spid="281608" grpId="1" animBg="1"/>
      <p:bldP spid="14" grpId="0"/>
      <p:bldP spid="14" grpId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Troškovi i koristi od carine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9144000" cy="7173913"/>
          </a:xfrm>
          <a:solidFill>
            <a:schemeClr val="accent1"/>
          </a:solidFill>
          <a:ln>
            <a:solidFill>
              <a:schemeClr val="bg2"/>
            </a:solidFill>
          </a:ln>
        </p:spPr>
      </p:pic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572000" y="2438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Gubitak potrošačevog viška – ABHG =60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23622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62200" y="5105400"/>
            <a:ext cx="3962400" cy="609600"/>
            <a:chOff x="1488" y="3216"/>
            <a:chExt cx="2496" cy="384"/>
          </a:xfrm>
        </p:grpSpPr>
        <p:sp>
          <p:nvSpPr>
            <p:cNvPr id="24592" name="AutoShape 11"/>
            <p:cNvSpPr>
              <a:spLocks noChangeArrowheads="1"/>
            </p:cNvSpPr>
            <p:nvPr/>
          </p:nvSpPr>
          <p:spPr bwMode="auto">
            <a:xfrm>
              <a:off x="3264" y="3216"/>
              <a:ext cx="720" cy="3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12"/>
            <p:cNvSpPr>
              <a:spLocks noChangeArrowheads="1"/>
            </p:cNvSpPr>
            <p:nvPr/>
          </p:nvSpPr>
          <p:spPr bwMode="auto">
            <a:xfrm>
              <a:off x="1488" y="3216"/>
              <a:ext cx="1776" cy="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3505200" y="5105400"/>
            <a:ext cx="1676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3" name="Text Box 15"/>
          <p:cNvSpPr txBox="1">
            <a:spLocks noChangeArrowheads="1"/>
          </p:cNvSpPr>
          <p:nvPr/>
        </p:nvSpPr>
        <p:spPr bwMode="auto">
          <a:xfrm>
            <a:off x="4572000" y="2819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Carina – MJHN =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4572000" y="32766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RENTA ili proizvođačev višak- AGJC = 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4572000" y="37338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Gubitak blagostanja od carine - CJM = 5 +BHN = 10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86000" y="5105400"/>
            <a:ext cx="1257300" cy="609600"/>
            <a:chOff x="1488" y="3216"/>
            <a:chExt cx="792" cy="384"/>
          </a:xfrm>
        </p:grpSpPr>
        <p:sp>
          <p:nvSpPr>
            <p:cNvPr id="24590" name="Rectangle 18"/>
            <p:cNvSpPr>
              <a:spLocks noChangeArrowheads="1"/>
            </p:cNvSpPr>
            <p:nvPr/>
          </p:nvSpPr>
          <p:spPr bwMode="auto">
            <a:xfrm>
              <a:off x="1488" y="3216"/>
              <a:ext cx="432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AutoShape 19"/>
            <p:cNvSpPr>
              <a:spLocks noChangeArrowheads="1"/>
            </p:cNvSpPr>
            <p:nvPr/>
          </p:nvSpPr>
          <p:spPr bwMode="auto">
            <a:xfrm rot="5279930">
              <a:off x="1920" y="3216"/>
              <a:ext cx="360" cy="360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669" name="Line 21"/>
          <p:cNvSpPr>
            <a:spLocks noChangeShapeType="1"/>
          </p:cNvSpPr>
          <p:nvPr/>
        </p:nvSpPr>
        <p:spPr bwMode="auto">
          <a:xfrm flipH="1">
            <a:off x="3276600" y="3962400"/>
            <a:ext cx="487680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 flipH="1">
            <a:off x="5410200" y="3962400"/>
            <a:ext cx="289560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  <p:bldP spid="283662" grpId="0" animBg="1"/>
      <p:bldP spid="283663" grpId="0"/>
      <p:bldP spid="283664" grpId="0"/>
      <p:bldP spid="283665" grpId="0"/>
      <p:bldP spid="283669" grpId="0" animBg="1"/>
      <p:bldP spid="283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carina vrši </a:t>
            </a:r>
            <a:r>
              <a:rPr lang="sr-Latn-CS" sz="4000">
                <a:effectLst/>
              </a:rPr>
              <a:t>2 vrste </a:t>
            </a:r>
            <a:r>
              <a:rPr lang="en-US" sz="4000">
                <a:effectLst/>
              </a:rPr>
              <a:t>preraspodel</a:t>
            </a:r>
            <a:r>
              <a:rPr lang="sr-Latn-CS" sz="4000">
                <a:effectLst/>
              </a:rPr>
              <a:t>e</a:t>
            </a:r>
            <a:r>
              <a:rPr lang="en-US" sz="4000">
                <a:effectLst/>
              </a:rPr>
              <a:t> dohotka 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400" b="1" dirty="0">
                <a:effectLst/>
              </a:rPr>
              <a:t>Od potrošača - </a:t>
            </a:r>
            <a:r>
              <a:rPr lang="en-US" sz="2400" b="1" dirty="0" err="1">
                <a:effectLst/>
              </a:rPr>
              <a:t>domaćim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proizvođačima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proizvoda</a:t>
            </a:r>
            <a:r>
              <a:rPr lang="en-US" sz="2400" b="1" dirty="0">
                <a:effectLst/>
              </a:rPr>
              <a:t> (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dobijaju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višu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cenu</a:t>
            </a:r>
            <a:r>
              <a:rPr lang="en-US" sz="2400" b="1" dirty="0">
                <a:effectLst/>
              </a:rPr>
              <a:t>)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effectLst/>
              </a:rPr>
              <a:t>od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faktora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je u </a:t>
            </a:r>
            <a:r>
              <a:rPr lang="en-US" sz="2400" b="1" dirty="0" err="1">
                <a:effectLst/>
              </a:rPr>
              <a:t>zemlji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relativno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obilan</a:t>
            </a:r>
            <a:r>
              <a:rPr lang="en-US" sz="2400" b="1" dirty="0">
                <a:effectLst/>
              </a:rPr>
              <a:t> ka </a:t>
            </a:r>
            <a:r>
              <a:rPr lang="en-US" sz="2400" b="1" dirty="0" err="1">
                <a:effectLst/>
              </a:rPr>
              <a:t>faktoru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je u </a:t>
            </a:r>
            <a:r>
              <a:rPr lang="en-US" sz="2400" b="1" dirty="0" err="1">
                <a:effectLst/>
              </a:rPr>
              <a:t>zemlji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relativno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redak</a:t>
            </a:r>
            <a:r>
              <a:rPr lang="en-US" sz="2400" b="1" dirty="0">
                <a:effectLst/>
              </a:rPr>
              <a:t> (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uvozne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proizvode</a:t>
            </a:r>
            <a:r>
              <a:rPr lang="en-US" sz="2400" b="1" dirty="0">
                <a:effectLst/>
              </a:rPr>
              <a:t>)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400" b="1" dirty="0">
                <a:effectLst/>
              </a:rPr>
              <a:t>Pitanje – koliko je Srbija izgubila ukidanjem carina?</a:t>
            </a:r>
            <a:endParaRPr lang="en-U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610600" cy="1431925"/>
          </a:xfrm>
        </p:spPr>
        <p:txBody>
          <a:bodyPr/>
          <a:lstStyle/>
          <a:p>
            <a:r>
              <a:rPr lang="sr-Latn-CS" dirty="0">
                <a:effectLst/>
              </a:rPr>
              <a:t>Pitanje – koliko je Srbija izgubila ukidanjem carina?</a:t>
            </a:r>
            <a:br>
              <a:rPr lang="en-US" dirty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7173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362200" y="5105400"/>
            <a:ext cx="3962400" cy="609600"/>
            <a:chOff x="1488" y="3216"/>
            <a:chExt cx="2496" cy="384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264" y="3216"/>
              <a:ext cx="720" cy="3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88" y="3216"/>
              <a:ext cx="1776" cy="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505200" y="5105400"/>
            <a:ext cx="1676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2286000" y="5105400"/>
            <a:ext cx="1257300" cy="609600"/>
            <a:chOff x="1488" y="3216"/>
            <a:chExt cx="792" cy="384"/>
          </a:xfrm>
        </p:grpSpPr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488" y="3216"/>
              <a:ext cx="432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rot="5279930">
              <a:off x="1920" y="3216"/>
              <a:ext cx="360" cy="360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CS" dirty="0"/>
              <a:t>mišljenje?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876800"/>
          </a:xfrm>
        </p:spPr>
        <p:txBody>
          <a:bodyPr/>
          <a:lstStyle/>
          <a:p>
            <a:pPr>
              <a:defRPr/>
            </a:pPr>
            <a:r>
              <a:rPr lang="vi-VN" b="1" dirty="0"/>
              <a:t>Predstavnici vlasti potpisivanjem SSP-a obmanuli građane da će SSP doneti bolju budućnost.</a:t>
            </a:r>
          </a:p>
          <a:p>
            <a:pPr>
              <a:defRPr/>
            </a:pPr>
            <a:r>
              <a:rPr lang="vi-VN" dirty="0"/>
              <a:t> </a:t>
            </a:r>
            <a:r>
              <a:rPr lang="vi-VN" sz="2000" dirty="0"/>
              <a:t>Srbija jedina država u Evropi koja je pristala da jednostrano primenjuje ovaj međunarodni sporazum i da zbog </a:t>
            </a:r>
            <a:r>
              <a:rPr lang="vi-VN" sz="2000" u="sng" dirty="0">
                <a:hlinkClick r:id="rId2"/>
              </a:rPr>
              <a:t>toga stotine miliona evra izgube srpska privreda i naši građani</a:t>
            </a:r>
            <a:r>
              <a:rPr lang="vi-VN" sz="2000" dirty="0">
                <a:hlinkClick r:id="rId2"/>
              </a:rPr>
              <a:t>", ocenio je Koštunica u izjavi.</a:t>
            </a:r>
            <a:endParaRPr lang="sr-Latn-RS" sz="2000" dirty="0"/>
          </a:p>
          <a:p>
            <a:pPr>
              <a:defRPr/>
            </a:pPr>
            <a:endParaRPr lang="sr-Latn-RS" sz="2000" dirty="0"/>
          </a:p>
          <a:p>
            <a:pPr>
              <a:defRPr/>
            </a:pPr>
            <a:endParaRPr lang="vi-VN" sz="2000" dirty="0"/>
          </a:p>
          <a:p>
            <a:pPr>
              <a:defRPr/>
            </a:pPr>
            <a:r>
              <a:rPr lang="vi-VN" sz="2000" dirty="0"/>
              <a:t>On smatra da će aktuelna vlast ostati upamćena po tome što je u vreme najteže ekonomske krize, zbog nerazumne odluke da jednostrano primenjuje SSP, oštetila budžet Srbije za više stotina miliona evra. 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22594" t="55556" r="52222" b="29630"/>
          <a:stretch>
            <a:fillRect/>
          </a:stretch>
        </p:blipFill>
        <p:spPr bwMode="auto">
          <a:xfrm>
            <a:off x="914400" y="1591235"/>
            <a:ext cx="7629525" cy="35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4351-BD93-47D0-8F7F-24CB5259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2FBF-D8B2-4231-8CF3-7A3ABC88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23BE06B-8CF7-4ED3-A20F-BC574801E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46666" b="12963"/>
          <a:stretch/>
        </p:blipFill>
        <p:spPr>
          <a:xfrm>
            <a:off x="1943100" y="152400"/>
            <a:ext cx="4610100" cy="64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effectLst/>
              </a:rPr>
              <a:t>Deljenjem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gubitka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potrošačevog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viška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brojem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radnih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mesta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koja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su</a:t>
            </a:r>
            <a:r>
              <a:rPr lang="sr-Latn-CS" sz="3200" dirty="0">
                <a:effectLst/>
              </a:rPr>
              <a:t> </a:t>
            </a:r>
            <a:r>
              <a:rPr lang="en-US" sz="3200" dirty="0" err="1">
                <a:effectLst/>
              </a:rPr>
              <a:t>sačuvana</a:t>
            </a:r>
            <a:endParaRPr lang="en-US" sz="3200" dirty="0">
              <a:effectLst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/>
              </a:rPr>
              <a:t> u </a:t>
            </a:r>
            <a:r>
              <a:rPr lang="en-US" sz="3600" dirty="0" err="1">
                <a:effectLst/>
              </a:rPr>
              <a:t>industriji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zahvaljujući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carini</a:t>
            </a:r>
            <a:r>
              <a:rPr lang="en-US" sz="3600" dirty="0">
                <a:effectLst/>
              </a:rPr>
              <a:t> (</a:t>
            </a:r>
            <a:r>
              <a:rPr lang="en-US" sz="3600" dirty="0" err="1">
                <a:effectLst/>
              </a:rPr>
              <a:t>ili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njoj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ekvivalentnoj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stopi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zaštite</a:t>
            </a:r>
            <a:r>
              <a:rPr lang="en-US" sz="3600" dirty="0">
                <a:effectLst/>
              </a:rPr>
              <a:t>) </a:t>
            </a:r>
            <a:r>
              <a:rPr lang="en-US" sz="3600" dirty="0" err="1">
                <a:effectLst/>
              </a:rPr>
              <a:t>možemo</a:t>
            </a:r>
            <a:r>
              <a:rPr lang="sr-Latn-CS" sz="3600" dirty="0">
                <a:effectLst/>
              </a:rPr>
              <a:t> </a:t>
            </a:r>
            <a:r>
              <a:rPr lang="en-US" sz="3600" dirty="0" err="1">
                <a:effectLst/>
              </a:rPr>
              <a:t>da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izračunamo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troškove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jednom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sačuvanom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radnom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mestu</a:t>
            </a:r>
            <a:r>
              <a:rPr lang="en-US" sz="3600" dirty="0">
                <a:effectLst/>
              </a:rPr>
              <a:t> </a:t>
            </a:r>
            <a:endParaRPr lang="sr-Latn-CS" sz="3600" dirty="0">
              <a:effectLst/>
            </a:endParaRPr>
          </a:p>
          <a:p>
            <a:pPr eaLnBrk="1" hangingPunct="1">
              <a:defRPr/>
            </a:pPr>
            <a:endParaRPr lang="sr-Latn-CS" sz="3600" dirty="0">
              <a:effectLst/>
            </a:endParaRPr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4238" y="0"/>
            <a:ext cx="7802562" cy="4929188"/>
          </a:xfrm>
          <a:noFill/>
        </p:spPr>
      </p:pic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819400" y="3581400"/>
            <a:ext cx="990600" cy="6096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562600" y="3581400"/>
            <a:ext cx="990600" cy="6096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362200" y="6096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Gubitak</a:t>
            </a:r>
            <a:r>
              <a:rPr lang="sr-Latn-C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blagostanja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isto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što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zaštite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putem</a:t>
            </a:r>
            <a:r>
              <a:rPr lang="en-US" dirty="0">
                <a:solidFill>
                  <a:schemeClr val="bg1"/>
                </a:solidFill>
              </a:rPr>
              <a:t> carina (</a:t>
            </a:r>
            <a:r>
              <a:rPr lang="en-US" i="1" dirty="0" err="1">
                <a:solidFill>
                  <a:schemeClr val="bg1"/>
                </a:solidFill>
              </a:rPr>
              <a:t>CJM</a:t>
            </a:r>
            <a:r>
              <a:rPr lang="en-US" i="1" dirty="0">
                <a:solidFill>
                  <a:schemeClr val="bg1"/>
                </a:solidFill>
              </a:rPr>
              <a:t> + </a:t>
            </a:r>
            <a:r>
              <a:rPr lang="en-US" i="1" dirty="0" err="1">
                <a:solidFill>
                  <a:schemeClr val="bg1"/>
                </a:solidFill>
              </a:rPr>
              <a:t>BHN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Slici</a:t>
            </a:r>
            <a:r>
              <a:rPr lang="en-US" i="1" dirty="0">
                <a:solidFill>
                  <a:schemeClr val="bg1"/>
                </a:solidFill>
              </a:rPr>
              <a:t> 8.3).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43100" y="2247900"/>
            <a:ext cx="2590800" cy="762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  <a:stCxn id="27655" idx="0"/>
          </p:cNvCxnSpPr>
          <p:nvPr/>
        </p:nvCxnSpPr>
        <p:spPr bwMode="auto">
          <a:xfrm rot="16200000" flipV="1">
            <a:off x="3676650" y="1200150"/>
            <a:ext cx="2514600" cy="22479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vi-VN" sz="1800" dirty="0"/>
              <a:t>troškovi očuvanja</a:t>
            </a:r>
            <a:r>
              <a:rPr lang="sr-Latn-CS" sz="1800" dirty="0"/>
              <a:t> </a:t>
            </a:r>
            <a:r>
              <a:rPr lang="vi-VN" sz="1800" dirty="0"/>
              <a:t>svakog radnog mesta u proizvodnji gumene obuće </a:t>
            </a:r>
            <a:r>
              <a:rPr lang="sr-Latn-CS" sz="1800" dirty="0"/>
              <a:t>- </a:t>
            </a:r>
            <a:r>
              <a:rPr lang="en-US" sz="1800" dirty="0"/>
              <a:t>122.000$ </a:t>
            </a:r>
            <a:r>
              <a:rPr lang="sr-Latn-CS" sz="1800" dirty="0"/>
              <a:t> </a:t>
            </a:r>
            <a:r>
              <a:rPr lang="en-US" sz="1800" dirty="0"/>
              <a:t>(208 </a:t>
            </a:r>
            <a:r>
              <a:rPr lang="en-US" sz="1800" dirty="0" err="1"/>
              <a:t>miliona</a:t>
            </a:r>
            <a:r>
              <a:rPr lang="sr-Latn-CS" sz="1800" dirty="0"/>
              <a:t> </a:t>
            </a:r>
            <a:r>
              <a:rPr lang="en-US" sz="1800" dirty="0" err="1"/>
              <a:t>dolara</a:t>
            </a:r>
            <a:r>
              <a:rPr lang="en-US" sz="1800" dirty="0"/>
              <a:t> </a:t>
            </a:r>
            <a:r>
              <a:rPr lang="en-US" sz="1800" dirty="0" err="1"/>
              <a:t>podeljeno</a:t>
            </a:r>
            <a:r>
              <a:rPr lang="sr-Latn-CS" sz="1800" dirty="0"/>
              <a:t> </a:t>
            </a:r>
            <a:r>
              <a:rPr lang="sv-SE" sz="1800" dirty="0"/>
              <a:t>sa </a:t>
            </a:r>
            <a:r>
              <a:rPr lang="sv-SE" sz="1800" u="sng" dirty="0"/>
              <a:t>1.705 sačuvanih radnih mesta</a:t>
            </a:r>
            <a:r>
              <a:rPr lang="sv-SE" sz="1800" dirty="0"/>
              <a:t>)</a:t>
            </a:r>
            <a:r>
              <a:rPr lang="sr-Latn-CS" sz="1800" dirty="0"/>
              <a:t> – a proizvođačev dobitak – 55000 </a:t>
            </a:r>
            <a:r>
              <a:rPr lang="sr-Latn-CS" sz="1800" dirty="0" err="1"/>
              <a:t>usd</a:t>
            </a:r>
            <a:br>
              <a:rPr lang="sv-SE" sz="1800" dirty="0"/>
            </a:br>
            <a:endParaRPr lang="en-US" sz="1800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08163"/>
            <a:ext cx="8077200" cy="3983037"/>
          </a:xfr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4800600"/>
            <a:ext cx="7620000" cy="228600"/>
          </a:xfrm>
          <a:prstGeom prst="rect">
            <a:avLst/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8677" name="Straight Arrow Connector 4"/>
          <p:cNvCxnSpPr>
            <a:cxnSpLocks noChangeShapeType="1"/>
          </p:cNvCxnSpPr>
          <p:nvPr/>
        </p:nvCxnSpPr>
        <p:spPr bwMode="auto">
          <a:xfrm>
            <a:off x="2590800" y="1066800"/>
            <a:ext cx="4953000" cy="38862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657600" y="4800600"/>
            <a:ext cx="609600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41910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=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0292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+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60198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+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3581400" y="3352800"/>
            <a:ext cx="35052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00400" y="3581400"/>
            <a:ext cx="40386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7518400" y="4699000"/>
            <a:ext cx="609600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FA153837-9D28-4596-B519-4174AC4B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724400"/>
            <a:ext cx="609600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447800" y="381000"/>
            <a:ext cx="6553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 dirty="0"/>
              <a:t>procene pokazuju da je društvo platilo čak 750.000 </a:t>
            </a:r>
            <a:r>
              <a:rPr lang="sr-Latn-CS" sz="2400" b="1" dirty="0" err="1"/>
              <a:t>USD</a:t>
            </a:r>
            <a:r>
              <a:rPr lang="sr-Latn-CS" sz="2400" b="1" dirty="0"/>
              <a:t> za svako radno mesto koje je sačuvano u industriji čelika. </a:t>
            </a:r>
          </a:p>
          <a:p>
            <a:endParaRPr lang="sr-Latn-CS" sz="2400" i="1" dirty="0"/>
          </a:p>
          <a:p>
            <a:r>
              <a:rPr lang="sr-Latn-CS" sz="2400" i="1" dirty="0"/>
              <a:t>“Daćemo vam otpremninu u iznosu od </a:t>
            </a:r>
            <a:r>
              <a:rPr lang="sr-Latn-CS" sz="2400" dirty="0"/>
              <a:t>750.000 </a:t>
            </a:r>
            <a:r>
              <a:rPr lang="sr-Latn-CS" sz="2400" dirty="0" err="1"/>
              <a:t>USD</a:t>
            </a:r>
            <a:r>
              <a:rPr lang="sr-Latn-CS" sz="2400" i="1" dirty="0"/>
              <a:t>—ne godišnje, već samo jednom—u zamenu za obećanje da nikada više nećete tražiti posao u čeličani. </a:t>
            </a:r>
          </a:p>
          <a:p>
            <a:endParaRPr lang="sr-Latn-CS" sz="24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0" y="3937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i="1" dirty="0"/>
              <a:t>Možete li da zamislite jednog jedinog radnika koji bi odbio ovu ponudu? </a:t>
            </a:r>
          </a:p>
          <a:p>
            <a:endParaRPr lang="sr-Latn-CS" sz="2400" i="1" dirty="0"/>
          </a:p>
          <a:p>
            <a:r>
              <a:rPr lang="sr-Latn-CS" sz="2400" i="1" dirty="0"/>
              <a:t>Zar to nije dovoljan dokaz da je naš sadašnji metod očuvanja radnih mesta u čeličanama sulud?” </a:t>
            </a:r>
            <a:r>
              <a:rPr lang="sr-Latn-CS" sz="2400" dirty="0" err="1"/>
              <a:t>Blinder</a:t>
            </a:r>
            <a:r>
              <a:rPr lang="sr-Latn-CS" sz="2400" dirty="0"/>
              <a:t> (1987).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4495800"/>
            <a:ext cx="737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>
                <a:hlinkClick r:id="rId2"/>
              </a:rPr>
              <a:t>Estonija – carinske stope – 0%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87078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/>
              <a:t>Srbija 2000</a:t>
            </a:r>
          </a:p>
          <a:p>
            <a:r>
              <a:rPr lang="sr-Latn-RS" sz="3200" b="1" dirty="0"/>
              <a:t>	– ukinute dozvole </a:t>
            </a:r>
            <a:br>
              <a:rPr lang="sr-Latn-RS" sz="3200" b="1" dirty="0"/>
            </a:br>
            <a:r>
              <a:rPr lang="sr-Latn-RS" sz="3200" b="1" dirty="0"/>
              <a:t>	- samo uprošćene carinske stope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Zašto ljudi u to ne veruju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dirty="0"/>
              <a:t>ljudi pridaju </a:t>
            </a:r>
            <a:r>
              <a:rPr lang="sr-Latn-CS" i="1" dirty="0"/>
              <a:t>“…beskonačno veliki značaj” vestima o izgubljenim radnim mestima zbog konkurencije iz inostranstva,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sr-Latn-CS" i="1" dirty="0"/>
              <a:t> a “nulti značaj ” daje radnim mestima koja su otvorena zahvaljujući međunarodnoj razmeni</a:t>
            </a:r>
            <a:r>
              <a:rPr lang="sr-Latn-CS" dirty="0"/>
              <a:t>”.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</a:rPr>
              <a:t>Stopa efektivne zaštite</a:t>
            </a:r>
            <a:br>
              <a:rPr lang="en-US" b="0">
                <a:effectLst/>
              </a:rPr>
            </a:br>
            <a:endParaRPr lang="en-US" b="0">
              <a:effectLst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nominalna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carinska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stopa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važna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potrošače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(</a:t>
            </a:r>
            <a:r>
              <a:rPr lang="en-US" sz="2800" dirty="0" err="1">
                <a:effectLst/>
              </a:rPr>
              <a:t>jer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ukazuje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koliko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je </a:t>
            </a:r>
            <a:r>
              <a:rPr lang="en-US" sz="2800" dirty="0" err="1">
                <a:effectLst/>
              </a:rPr>
              <a:t>cena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finalnog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porasla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usled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carine</a:t>
            </a:r>
            <a:r>
              <a:rPr lang="en-US" sz="2800" dirty="0">
                <a:effectLst/>
              </a:rPr>
              <a:t>),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efektivna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carinska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stopa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važna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proizvođače</a:t>
            </a:r>
            <a:r>
              <a:rPr lang="en-US" sz="2800" dirty="0">
                <a:effectLst/>
              </a:rPr>
              <a:t>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jer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ukazuje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kolika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stvarna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zaštita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koja</a:t>
            </a:r>
            <a:r>
              <a:rPr lang="en-US" sz="2800" dirty="0">
                <a:effectLst/>
              </a:rPr>
              <a:t> se </a:t>
            </a:r>
            <a:r>
              <a:rPr lang="en-US" sz="2800" dirty="0" err="1">
                <a:effectLst/>
              </a:rPr>
              <a:t>pruža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domaću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obradu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konkuriše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</a:t>
            </a:r>
            <a:r>
              <a:rPr lang="en-US" sz="2800" dirty="0">
                <a:effectLst/>
              </a:rPr>
              <a:t>. 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PRIMER</a:t>
            </a: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vuna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</a:t>
            </a:r>
            <a:r>
              <a:rPr lang="en-US" sz="2000" b="1" dirty="0">
                <a:effectLst/>
              </a:rPr>
              <a:t> 80$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cena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odela</a:t>
            </a:r>
            <a:r>
              <a:rPr lang="en-US" sz="2000" b="1" dirty="0">
                <a:effectLst/>
              </a:rPr>
              <a:t> u </a:t>
            </a:r>
            <a:r>
              <a:rPr lang="en-US" sz="2000" b="1" dirty="0" err="1">
                <a:effectLst/>
              </a:rPr>
              <a:t>uslovima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slobodne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trgovine</a:t>
            </a:r>
            <a:r>
              <a:rPr lang="en-US" sz="2000" b="1" dirty="0">
                <a:effectLst/>
              </a:rPr>
              <a:t> 100$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Država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nameće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uvoznu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carinu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</a:t>
            </a:r>
            <a:r>
              <a:rPr lang="en-US" sz="2000" b="1" dirty="0">
                <a:effectLst/>
              </a:rPr>
              <a:t> 10 </a:t>
            </a:r>
            <a:r>
              <a:rPr lang="sr-Latn-CS" sz="2000" b="1" dirty="0">
                <a:effectLst/>
              </a:rPr>
              <a:t>%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Cena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odela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za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domaće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potrošače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tada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će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biti</a:t>
            </a:r>
            <a:r>
              <a:rPr lang="en-US" sz="2000" b="1" dirty="0">
                <a:effectLst/>
              </a:rPr>
              <a:t> 110$.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Od</a:t>
            </a:r>
            <a:r>
              <a:rPr lang="en-US" sz="2000" b="1" dirty="0">
                <a:effectLst/>
              </a:rPr>
              <a:t> toga, 80$ </a:t>
            </a:r>
            <a:r>
              <a:rPr lang="en-US" sz="2000" b="1" dirty="0" err="1">
                <a:effectLst/>
              </a:rPr>
              <a:t>predstavlja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uvezenu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vunu</a:t>
            </a:r>
            <a:r>
              <a:rPr lang="en-US" sz="2000" b="1" dirty="0">
                <a:effectLst/>
              </a:rPr>
              <a:t>,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/>
              </a:rPr>
              <a:t>20$ je </a:t>
            </a:r>
            <a:r>
              <a:rPr lang="en-US" sz="2000" b="1" dirty="0" err="1">
                <a:effectLst/>
              </a:rPr>
              <a:t>domaća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dodata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vrednost</a:t>
            </a:r>
            <a:r>
              <a:rPr lang="en-US" sz="2000" b="1" dirty="0">
                <a:effectLst/>
              </a:rPr>
              <a:t>,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/>
              </a:rPr>
              <a:t>a 10$ je carina </a:t>
            </a: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ali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odgovara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efektivnoj</a:t>
            </a:r>
            <a:endParaRPr lang="en-US" sz="20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carinskoj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stopi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</a:t>
            </a:r>
            <a:r>
              <a:rPr lang="en-US" sz="2000" b="1" dirty="0">
                <a:effectLst/>
              </a:rPr>
              <a:t> 50 </a:t>
            </a:r>
            <a:r>
              <a:rPr lang="en-US" sz="2000" b="1" dirty="0" err="1">
                <a:effectLst/>
              </a:rPr>
              <a:t>procenata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jer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efektivne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carine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obračunate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na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domaću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novododatu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vrednost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odela</a:t>
            </a:r>
            <a:r>
              <a:rPr lang="en-US" sz="2000" b="1" dirty="0">
                <a:effectLst/>
              </a:rPr>
              <a:t> (</a:t>
            </a:r>
            <a:r>
              <a:rPr lang="en-US" sz="2000" b="1" dirty="0" err="1">
                <a:effectLst/>
              </a:rPr>
              <a:t>tj</a:t>
            </a:r>
            <a:r>
              <a:rPr lang="en-US" sz="2000" b="1" dirty="0">
                <a:effectLst/>
              </a:rPr>
              <a:t>., 10$/20$ = 50 </a:t>
            </a:r>
            <a:r>
              <a:rPr lang="en-US" sz="2000" b="1" dirty="0" err="1">
                <a:effectLst/>
              </a:rPr>
              <a:t>procenata</a:t>
            </a:r>
            <a:r>
              <a:rPr lang="en-US" sz="2000" b="1" dirty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88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338"/>
            <a:ext cx="8991600" cy="6316662"/>
          </a:xfrm>
          <a:noFill/>
        </p:spPr>
      </p:pic>
      <p:sp>
        <p:nvSpPr>
          <p:cNvPr id="6" name="Rectangle 5"/>
          <p:cNvSpPr/>
          <p:nvPr/>
        </p:nvSpPr>
        <p:spPr bwMode="auto">
          <a:xfrm>
            <a:off x="0" y="1905000"/>
            <a:ext cx="9144000" cy="457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3657600"/>
            <a:ext cx="9144000" cy="2971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97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slobodna</a:t>
            </a:r>
            <a:r>
              <a:rPr lang="en-US" sz="3600" dirty="0"/>
              <a:t> </a:t>
            </a:r>
            <a:r>
              <a:rPr lang="en-US" sz="3600" dirty="0" err="1"/>
              <a:t>trgovina</a:t>
            </a:r>
            <a:r>
              <a:rPr lang="en-US" sz="3600" dirty="0"/>
              <a:t> </a:t>
            </a:r>
            <a:r>
              <a:rPr lang="en-US" sz="3600" dirty="0" err="1"/>
              <a:t>maksimizira</a:t>
            </a:r>
            <a:r>
              <a:rPr lang="en-US" sz="3600" dirty="0"/>
              <a:t> </a:t>
            </a:r>
            <a:r>
              <a:rPr lang="en-US" sz="3600" dirty="0" err="1"/>
              <a:t>autput</a:t>
            </a:r>
            <a:r>
              <a:rPr lang="en-US" sz="3600" dirty="0"/>
              <a:t> u </a:t>
            </a:r>
            <a:r>
              <a:rPr lang="en-US" sz="3600" dirty="0" err="1"/>
              <a:t>celom</a:t>
            </a:r>
            <a:r>
              <a:rPr lang="en-US" sz="3600" dirty="0"/>
              <a:t> </a:t>
            </a:r>
            <a:r>
              <a:rPr lang="en-US" sz="3600" dirty="0" err="1"/>
              <a:t>svetu</a:t>
            </a:r>
            <a:r>
              <a:rPr lang="en-US" sz="3600" dirty="0"/>
              <a:t> </a:t>
            </a:r>
            <a:r>
              <a:rPr lang="sr-Latn-CS" sz="3600" dirty="0"/>
              <a:t>i </a:t>
            </a:r>
            <a:r>
              <a:rPr lang="pl-PL" sz="3600" dirty="0"/>
              <a:t>korisna je za sve zemlje.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Zašto onda SVE zemlje uvode carine?</a:t>
            </a:r>
            <a:br>
              <a:rPr lang="pl-PL" dirty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Uopštavanje i ocena teorije efektivne zaštite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Naravno, nominalna carinska stopa može biti veoma varljiva i ne daje čak ni okvirnu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ideju o stepenu stvarne zaštite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</a:rPr>
              <a:t>„kaskad</a:t>
            </a:r>
            <a:r>
              <a:rPr lang="sr-Latn-CS">
                <a:effectLst/>
              </a:rPr>
              <a:t>na</a:t>
            </a:r>
            <a:r>
              <a:rPr lang="en-US">
                <a:effectLst/>
              </a:rPr>
              <a:t>” struktur</a:t>
            </a:r>
            <a:r>
              <a:rPr lang="sr-Latn-CS">
                <a:effectLst/>
              </a:rPr>
              <a:t>a </a:t>
            </a:r>
            <a:r>
              <a:rPr lang="en-US">
                <a:effectLst/>
              </a:rPr>
              <a:t>carina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većina industrijskih zemlja ima sa veoma nisk</a:t>
            </a:r>
            <a:r>
              <a:rPr lang="sr-Latn-CS">
                <a:effectLst/>
              </a:rPr>
              <a:t>e</a:t>
            </a:r>
            <a:r>
              <a:rPr lang="en-US">
                <a:effectLst/>
              </a:rPr>
              <a:t> ili nult</a:t>
            </a:r>
            <a:r>
              <a:rPr lang="sr-Latn-CS">
                <a:effectLst/>
              </a:rPr>
              <a:t>e</a:t>
            </a:r>
            <a:r>
              <a:rPr lang="en-US">
                <a:effectLst/>
              </a:rPr>
              <a:t> carin</a:t>
            </a:r>
            <a:r>
              <a:rPr lang="sr-Latn-CS">
                <a:effectLst/>
              </a:rPr>
              <a:t>e</a:t>
            </a:r>
            <a:r>
              <a:rPr lang="en-US">
                <a:effectLst/>
              </a:rPr>
              <a:t> </a:t>
            </a:r>
            <a:r>
              <a:rPr lang="sr-Latn-CS">
                <a:effectLst/>
              </a:rPr>
              <a:t>na</a:t>
            </a:r>
            <a:r>
              <a:rPr lang="en-US">
                <a:effectLst/>
              </a:rPr>
              <a:t> sirovine sve više i više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stope što je stepen obrade veći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Ova „carinska eskalacija”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čini da je stopa efektivne zaštite finalnog proizvoda sa uvezenim inputima mnogo veća</a:t>
            </a:r>
            <a:r>
              <a:rPr lang="sr-Latn-CS">
                <a:effectLst/>
              </a:rPr>
              <a:t> od nominalne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14500"/>
            <a:ext cx="6557963" cy="44577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Kaskadna 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57150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65" name="Straight Connector 5"/>
          <p:cNvCxnSpPr>
            <a:cxnSpLocks noChangeShapeType="1"/>
          </p:cNvCxnSpPr>
          <p:nvPr/>
        </p:nvCxnSpPr>
        <p:spPr bwMode="auto">
          <a:xfrm rot="5400000">
            <a:off x="2705101" y="3848100"/>
            <a:ext cx="4648200" cy="317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kod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procene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stepena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zaštite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stopa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efektivne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zaštite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definitivno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superiorna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odnosu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nominalnu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carinsku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stopu</a:t>
            </a: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igrala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ključnu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ulogu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Urugvajske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runde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pregovora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trgovini</a:t>
            </a:r>
            <a:endParaRPr lang="en-US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Uticaj carine na opštu ravnotežu u maloj zemlji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br>
              <a:rPr lang="vi-VN" dirty="0"/>
            </a:br>
            <a:r>
              <a:rPr lang="vi-VN" dirty="0"/>
              <a:t>Kada mala zemlja nameće carinu to neće uticati na cene na svetskom tržištu.</a:t>
            </a:r>
            <a:endParaRPr lang="sr-Latn-RS" dirty="0"/>
          </a:p>
          <a:p>
            <a:br>
              <a:rPr lang="vi-VN" dirty="0"/>
            </a:br>
            <a:r>
              <a:rPr lang="vi-VN" dirty="0"/>
              <a:t>domaće cene uvoznog proizvoda će </a:t>
            </a:r>
            <a:r>
              <a:rPr lang="sr-Latn-RS" dirty="0"/>
              <a:t> porasti</a:t>
            </a:r>
          </a:p>
          <a:p>
            <a:endParaRPr lang="sr-Latn-RS" dirty="0"/>
          </a:p>
          <a:p>
            <a:r>
              <a:rPr lang="vi-VN" dirty="0"/>
              <a:t>a cena ostaje konstantna </a:t>
            </a:r>
            <a:r>
              <a:rPr lang="vi-VN" i="1" dirty="0"/>
              <a:t>za malju zemlju</a:t>
            </a:r>
            <a:br>
              <a:rPr lang="vi-VN" dirty="0"/>
            </a:br>
            <a:r>
              <a:rPr lang="vi-VN" i="1" dirty="0"/>
              <a:t>kao celinu </a:t>
            </a:r>
            <a:r>
              <a:rPr lang="vi-VN" dirty="0"/>
              <a:t>jer sama zemlja ubira carinu. 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939" t="40741" r="31771" b="11111"/>
          <a:stretch>
            <a:fillRect/>
          </a:stretch>
        </p:blipFill>
        <p:spPr bwMode="auto">
          <a:xfrm>
            <a:off x="665424" y="0"/>
            <a:ext cx="7183176" cy="68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895600" y="10668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86400" y="32004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447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proizvodi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8926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troši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67000" y="609600"/>
            <a:ext cx="3810000" cy="3733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61655" y="1066800"/>
            <a:ext cx="1796145" cy="34290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3810000" y="2359223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2740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proizvodi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81600" y="3508177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883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troši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41073" y="2751984"/>
            <a:ext cx="1123406" cy="940526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2291" y="330853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razmena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800600" y="3698964"/>
            <a:ext cx="609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24400" y="3730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carina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200400" y="1219200"/>
            <a:ext cx="2438400" cy="2286000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razmena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276600" y="6172200"/>
            <a:ext cx="40386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914400" y="6374922"/>
            <a:ext cx="18288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/>
      <p:bldP spid="26" grpId="0" animBg="1"/>
      <p:bldP spid="26" grpId="1" animBg="1"/>
      <p:bldP spid="27" grpId="0"/>
      <p:bldP spid="2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dirty="0"/>
              <a:t>ako je cena uvoznog</a:t>
            </a:r>
            <a:r>
              <a:rPr lang="sr-Latn-RS" sz="3600" dirty="0"/>
              <a:t> </a:t>
            </a:r>
            <a:r>
              <a:rPr lang="vi-VN" sz="3600" dirty="0"/>
              <a:t>proizvoda X jednaka 1$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carin</a:t>
            </a:r>
            <a:r>
              <a:rPr lang="sr-Latn-RS" dirty="0"/>
              <a:t>a</a:t>
            </a:r>
            <a:r>
              <a:rPr lang="vi-VN" dirty="0"/>
              <a:t> od</a:t>
            </a:r>
            <a:r>
              <a:rPr lang="sr-Latn-RS" dirty="0"/>
              <a:t> </a:t>
            </a:r>
            <a:r>
              <a:rPr lang="vi-VN" dirty="0"/>
              <a:t>100 procenata na uvoz proizvoda X</a:t>
            </a:r>
            <a:endParaRPr lang="sr-Latn-RS" dirty="0"/>
          </a:p>
          <a:p>
            <a:r>
              <a:rPr lang="vi-VN" dirty="0"/>
              <a:t> </a:t>
            </a:r>
            <a:endParaRPr lang="sr-Latn-RS" dirty="0"/>
          </a:p>
          <a:p>
            <a:r>
              <a:rPr lang="vi-VN" dirty="0"/>
              <a:t>domaći proizvođači mogu da konkurišu uvozu</a:t>
            </a:r>
            <a:r>
              <a:rPr lang="sr-Latn-RS" dirty="0"/>
              <a:t> </a:t>
            </a:r>
            <a:r>
              <a:rPr lang="vi-VN" dirty="0"/>
              <a:t>sve dok su u stanju da proizvode i prodaju proizvod X po ceni koja nije veća od 2$.</a:t>
            </a:r>
            <a:endParaRPr lang="sr-Latn-R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508125"/>
          </a:xfrm>
        </p:spPr>
        <p:txBody>
          <a:bodyPr/>
          <a:lstStyle/>
          <a:p>
            <a:r>
              <a:rPr lang="vi-VN" sz="3200" dirty="0"/>
              <a:t>Potrošači će morati da plate 2$ za jedinicu proizvoda X, bez obzira da li je iz uvoza ili</a:t>
            </a:r>
            <a:r>
              <a:rPr lang="sr-Latn-RS" sz="3200" dirty="0"/>
              <a:t> </a:t>
            </a:r>
            <a:r>
              <a:rPr lang="vi-VN" sz="3200" dirty="0"/>
              <a:t>je domaće proizvodnje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696200" cy="4876800"/>
          </a:xfrm>
        </p:spPr>
        <p:txBody>
          <a:bodyPr/>
          <a:lstStyle/>
          <a:p>
            <a:r>
              <a:rPr lang="vi-VN" dirty="0"/>
              <a:t>cena robe X ostaje 1$ sve dok se posmatra zemlja kao celina.</a:t>
            </a:r>
            <a:endParaRPr lang="sr-Latn-RS" dirty="0"/>
          </a:p>
          <a:p>
            <a:br>
              <a:rPr lang="vi-VN" dirty="0"/>
            </a:br>
            <a:r>
              <a:rPr lang="vi-VN" dirty="0"/>
              <a:t>Razlikovanje cene uvoznog proizvoda</a:t>
            </a:r>
            <a:endParaRPr lang="sr-Latn-RS" dirty="0"/>
          </a:p>
          <a:p>
            <a:r>
              <a:rPr lang="vi-VN" dirty="0"/>
              <a:t> i cene koju zemlja kao celina plaća (što isključuje carinu i ostavlja je</a:t>
            </a:r>
            <a:r>
              <a:rPr lang="sr-Latn-RS" dirty="0"/>
              <a:t> </a:t>
            </a:r>
            <a:r>
              <a:rPr lang="vi-VN" dirty="0"/>
              <a:t>na nivou svetske cene) ključno je za grafičku analizu u Odeljku 8.4B. 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9939" t="40741" r="31771" b="11111"/>
          <a:stretch>
            <a:fillRect/>
          </a:stretch>
        </p:blipFill>
        <p:spPr bwMode="auto">
          <a:xfrm>
            <a:off x="2859040" y="1905000"/>
            <a:ext cx="4837160" cy="46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zemlja</a:t>
            </a:r>
            <a:r>
              <a:rPr lang="en-GB" sz="2800" dirty="0"/>
              <a:t> </a:t>
            </a:r>
            <a:r>
              <a:rPr lang="en-GB" sz="2800" dirty="0" err="1"/>
              <a:t>kao</a:t>
            </a:r>
            <a:r>
              <a:rPr lang="en-GB" sz="2800" dirty="0"/>
              <a:t> </a:t>
            </a:r>
            <a:r>
              <a:rPr lang="en-GB" sz="2800" dirty="0" err="1"/>
              <a:t>celina</a:t>
            </a:r>
            <a:r>
              <a:rPr lang="sr-Latn-RS" sz="2800" dirty="0"/>
              <a:t> i dalje ima domaću cenu 2$ i svetsku </a:t>
            </a:r>
            <a:r>
              <a:rPr lang="en-GB" sz="2800" i="1" dirty="0"/>
              <a:t>PX</a:t>
            </a:r>
            <a:r>
              <a:rPr lang="en-GB" sz="2800" dirty="0"/>
              <a:t>/</a:t>
            </a:r>
            <a:r>
              <a:rPr lang="en-GB" sz="2800" i="1" dirty="0"/>
              <a:t>PY </a:t>
            </a:r>
            <a:r>
              <a:rPr lang="en-GB" sz="2800" dirty="0"/>
              <a:t>=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038600" y="2209800"/>
            <a:ext cx="2667000" cy="2590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648200" y="2514600"/>
            <a:ext cx="1219200" cy="22860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obično ih zagovaraju interesne grupe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ovakvih</a:t>
            </a:r>
            <a:r>
              <a:rPr lang="en-US" dirty="0"/>
              <a:t> </a:t>
            </a:r>
            <a:r>
              <a:rPr lang="en-US" dirty="0" err="1"/>
              <a:t>restrikcija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Senator </a:t>
            </a:r>
            <a:r>
              <a:rPr lang="sr-Latn-CS" dirty="0"/>
              <a:t>Šumer – carine na SVU kinesku robu – 27%</a:t>
            </a:r>
          </a:p>
          <a:p>
            <a:pPr eaLnBrk="1" hangingPunct="1">
              <a:defRPr/>
            </a:pPr>
            <a:r>
              <a:rPr lang="sr-Latn-CS" dirty="0"/>
              <a:t>Zašto nije prošlo?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interesne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lobiraju</a:t>
            </a:r>
            <a:r>
              <a:rPr lang="en-US" dirty="0"/>
              <a:t> </a:t>
            </a:r>
            <a:endParaRPr lang="sr-Latn-C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431925"/>
          </a:xfrm>
        </p:spPr>
        <p:txBody>
          <a:bodyPr/>
          <a:lstStyle/>
          <a:p>
            <a:br>
              <a:rPr lang="sr-Latn-RS" sz="3600" dirty="0"/>
            </a:br>
            <a:r>
              <a:rPr lang="sr-Latn-RS" sz="3600" dirty="0"/>
              <a:t>Ako je uvozna carina </a:t>
            </a:r>
            <a:r>
              <a:rPr lang="vi-VN" sz="3600" dirty="0"/>
              <a:t>za proizvod X 300 </a:t>
            </a:r>
            <a:r>
              <a:rPr lang="sr-Latn-RS" sz="3600" dirty="0"/>
              <a:t>% </a:t>
            </a:r>
            <a:r>
              <a:rPr lang="vi-VN" sz="3600" dirty="0"/>
              <a:t> </a:t>
            </a:r>
            <a:br>
              <a:rPr lang="sr-Latn-RS" sz="3600" dirty="0"/>
            </a:br>
            <a:endParaRPr lang="en-GB" sz="3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39939" t="40741" r="33797" b="23592"/>
          <a:stretch>
            <a:fillRect/>
          </a:stretch>
        </p:blipFill>
        <p:spPr bwMode="auto">
          <a:xfrm>
            <a:off x="152400" y="2286000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 bwMode="auto">
          <a:xfrm>
            <a:off x="1676400" y="2667000"/>
            <a:ext cx="2667000" cy="2590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362200" y="2971800"/>
            <a:ext cx="1219200" cy="2362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71800" y="3200400"/>
            <a:ext cx="762000" cy="32004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2209800" y="3276600"/>
            <a:ext cx="2057400" cy="1905000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124200" y="4419600"/>
            <a:ext cx="914400" cy="914400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8800" y="1752600"/>
            <a:ext cx="365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400" i="1" dirty="0"/>
          </a:p>
          <a:p>
            <a:r>
              <a:rPr lang="vi-VN" sz="2400" i="1" dirty="0"/>
              <a:t>PX</a:t>
            </a:r>
            <a:r>
              <a:rPr lang="vi-VN" sz="2400" dirty="0"/>
              <a:t>/</a:t>
            </a:r>
            <a:r>
              <a:rPr lang="vi-VN" sz="2400" i="1" dirty="0"/>
              <a:t>PY </a:t>
            </a:r>
            <a:r>
              <a:rPr lang="vi-VN" sz="2400" dirty="0"/>
              <a:t>= </a:t>
            </a:r>
            <a:r>
              <a:rPr lang="sr-Latn-RS" sz="2400" dirty="0"/>
              <a:t>3</a:t>
            </a:r>
            <a:r>
              <a:rPr lang="vi-VN" sz="2400" dirty="0"/>
              <a:t> </a:t>
            </a:r>
            <a:endParaRPr lang="sr-Latn-RS" sz="2400" dirty="0"/>
          </a:p>
          <a:p>
            <a:endParaRPr lang="sr-Latn-RS" sz="2400" dirty="0"/>
          </a:p>
          <a:p>
            <a:r>
              <a:rPr lang="vi-VN" sz="2400" dirty="0"/>
              <a:t>zemlja </a:t>
            </a:r>
            <a:r>
              <a:rPr lang="sr-Latn-RS" sz="2400" dirty="0"/>
              <a:t>2 se vraća (i </a:t>
            </a:r>
            <a:r>
              <a:rPr lang="vi-VN" sz="2400" dirty="0"/>
              <a:t>proizvodnj</a:t>
            </a:r>
            <a:r>
              <a:rPr lang="sr-Latn-RS" sz="2400" dirty="0"/>
              <a:t>a</a:t>
            </a:r>
            <a:r>
              <a:rPr lang="vi-VN" sz="2400" dirty="0"/>
              <a:t> i potrošnj</a:t>
            </a:r>
            <a:r>
              <a:rPr lang="sr-Latn-RS" sz="2400" dirty="0"/>
              <a:t>a) </a:t>
            </a:r>
            <a:r>
              <a:rPr lang="vi-VN" sz="2400" dirty="0"/>
              <a:t>u tačku </a:t>
            </a:r>
            <a:r>
              <a:rPr lang="vi-VN" sz="2400" i="1" dirty="0"/>
              <a:t>A</a:t>
            </a:r>
            <a:r>
              <a:rPr lang="vi-VN" sz="2400" dirty="0"/>
              <a:t>, tj.</a:t>
            </a:r>
            <a:br>
              <a:rPr lang="vi-VN" sz="2400" dirty="0"/>
            </a:br>
            <a:r>
              <a:rPr lang="vi-VN" sz="2400" dirty="0"/>
              <a:t>u autarkiju </a:t>
            </a:r>
            <a:endParaRPr lang="sr-Latn-RS" sz="2400" dirty="0"/>
          </a:p>
          <a:p>
            <a:r>
              <a:rPr lang="vi-VN" sz="2400" b="1" dirty="0"/>
              <a:t>prohibitivna (ili zaštitna)</a:t>
            </a:r>
            <a:r>
              <a:rPr lang="sr-Latn-RS" sz="2400" b="1" dirty="0"/>
              <a:t> </a:t>
            </a:r>
            <a:r>
              <a:rPr lang="vi-VN" sz="2400" b="1" dirty="0"/>
              <a:t>carina</a:t>
            </a:r>
            <a:r>
              <a:rPr lang="vi-VN" sz="2400" dirty="0"/>
              <a:t>. </a:t>
            </a:r>
            <a:br>
              <a:rPr lang="vi-VN" sz="2400" dirty="0"/>
            </a:b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Mehanizam u zemlji 2</a:t>
            </a:r>
            <a:endParaRPr 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6957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Latn-CS" sz="16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600" b="1" dirty="0">
                <a:effectLst/>
              </a:rPr>
              <a:t>Carine dovode do seljenja u tačku F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6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err="1">
                <a:effectLst/>
              </a:rPr>
              <a:t>Ekspanzija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proizvodnje</a:t>
            </a:r>
            <a:r>
              <a:rPr lang="en-US" sz="1600" b="1" dirty="0">
                <a:effectLst/>
              </a:rPr>
              <a:t> X (</a:t>
            </a:r>
            <a:r>
              <a:rPr lang="en-US" sz="1600" b="1" i="1" dirty="0">
                <a:effectLst/>
              </a:rPr>
              <a:t>R </a:t>
            </a:r>
            <a:r>
              <a:rPr lang="en-US" sz="1600" b="1" dirty="0">
                <a:effectLst/>
              </a:rPr>
              <a:t>– </a:t>
            </a:r>
            <a:r>
              <a:rPr lang="en-US" sz="1600" b="1" dirty="0" err="1">
                <a:effectLst/>
              </a:rPr>
              <a:t>intenzivnog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proizvoda</a:t>
            </a:r>
            <a:r>
              <a:rPr lang="en-US" sz="1600" b="1" dirty="0">
                <a:effectLst/>
              </a:rPr>
              <a:t>) </a:t>
            </a:r>
            <a:r>
              <a:rPr lang="en-US" sz="1600" b="1" dirty="0" err="1">
                <a:effectLst/>
              </a:rPr>
              <a:t>zahteva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veću</a:t>
            </a:r>
            <a:r>
              <a:rPr lang="sr-Latn-C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proporciju</a:t>
            </a:r>
            <a:r>
              <a:rPr lang="en-US" sz="1600" b="1" dirty="0">
                <a:effectLst/>
              </a:rPr>
              <a:t> </a:t>
            </a:r>
            <a:r>
              <a:rPr lang="en-US" sz="1600" b="1" i="1" dirty="0">
                <a:effectLst/>
              </a:rPr>
              <a:t>R/K </a:t>
            </a:r>
            <a:endParaRPr lang="sr-Latn-CS" sz="1600" b="1" i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6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>
                <a:effectLst/>
              </a:rPr>
              <a:t>Kao </a:t>
            </a:r>
            <a:r>
              <a:rPr lang="en-US" sz="1600" b="1" dirty="0" err="1">
                <a:effectLst/>
              </a:rPr>
              <a:t>posledica</a:t>
            </a:r>
            <a:r>
              <a:rPr lang="en-US" sz="1600" b="1" dirty="0">
                <a:effectLst/>
              </a:rPr>
              <a:t> toga </a:t>
            </a:r>
            <a:r>
              <a:rPr lang="en-US" sz="1600" b="1" i="1" dirty="0">
                <a:effectLst/>
              </a:rPr>
              <a:t>w/r </a:t>
            </a:r>
            <a:r>
              <a:rPr lang="en-US" sz="1600" b="1" dirty="0" err="1">
                <a:effectLst/>
              </a:rPr>
              <a:t>raste</a:t>
            </a:r>
            <a:r>
              <a:rPr lang="en-US" sz="1600" b="1" dirty="0">
                <a:effectLst/>
              </a:rPr>
              <a:t>, </a:t>
            </a:r>
            <a:endParaRPr lang="sr-Latn-CS" sz="16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6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err="1">
                <a:effectLst/>
              </a:rPr>
              <a:t>Prema</a:t>
            </a:r>
            <a:r>
              <a:rPr lang="en-US" sz="1600" b="1" dirty="0">
                <a:effectLst/>
              </a:rPr>
              <a:t> tome,  </a:t>
            </a:r>
            <a:r>
              <a:rPr lang="en-US" sz="1600" b="1" dirty="0" err="1">
                <a:effectLst/>
              </a:rPr>
              <a:t>carin</a:t>
            </a:r>
            <a:r>
              <a:rPr lang="sr-Latn-CS" sz="1600" b="1" dirty="0">
                <a:effectLst/>
              </a:rPr>
              <a:t>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na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proizvod</a:t>
            </a:r>
            <a:r>
              <a:rPr lang="en-US" sz="1600" b="1" dirty="0">
                <a:effectLst/>
              </a:rPr>
              <a:t> X u </a:t>
            </a:r>
            <a:r>
              <a:rPr lang="en-US" sz="1600" b="1" dirty="0" err="1">
                <a:effectLst/>
              </a:rPr>
              <a:t>Zemlji</a:t>
            </a:r>
            <a:r>
              <a:rPr lang="en-US" sz="1600" b="1" dirty="0">
                <a:effectLst/>
              </a:rPr>
              <a:t> 2 </a:t>
            </a:r>
            <a:r>
              <a:rPr lang="en-US" sz="1600" b="1" dirty="0" err="1">
                <a:effectLst/>
              </a:rPr>
              <a:t>povećava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zaradu</a:t>
            </a:r>
            <a:r>
              <a:rPr lang="en-US" sz="1600" b="1" dirty="0">
                <a:effectLst/>
              </a:rPr>
              <a:t> </a:t>
            </a:r>
            <a:r>
              <a:rPr lang="en-US" sz="1600" b="1" i="1" dirty="0">
                <a:effectLst/>
              </a:rPr>
              <a:t>R </a:t>
            </a:r>
            <a:r>
              <a:rPr lang="en-US" sz="1600" b="1" dirty="0">
                <a:effectLst/>
              </a:rPr>
              <a:t>(</a:t>
            </a:r>
            <a:r>
              <a:rPr lang="en-US" sz="1600" b="1" dirty="0" err="1">
                <a:effectLst/>
              </a:rPr>
              <a:t>oskudnog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faktora</a:t>
            </a:r>
            <a:r>
              <a:rPr lang="en-US" sz="1600" b="1" dirty="0">
                <a:effectLst/>
              </a:rPr>
              <a:t> u </a:t>
            </a:r>
            <a:r>
              <a:rPr lang="en-US" sz="1600" b="1" dirty="0" err="1">
                <a:effectLst/>
              </a:rPr>
              <a:t>zemlji</a:t>
            </a:r>
            <a:r>
              <a:rPr lang="en-US" sz="1600" b="1" dirty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b="1" dirty="0"/>
          </a:p>
        </p:txBody>
      </p:sp>
      <p:pic>
        <p:nvPicPr>
          <p:cNvPr id="48132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663700"/>
            <a:ext cx="5410200" cy="4518025"/>
          </a:xfrm>
          <a:noFill/>
        </p:spPr>
      </p:pic>
      <p:sp>
        <p:nvSpPr>
          <p:cNvPr id="48133" name="Oval 7"/>
          <p:cNvSpPr>
            <a:spLocks noChangeArrowheads="1"/>
          </p:cNvSpPr>
          <p:nvPr/>
        </p:nvSpPr>
        <p:spPr bwMode="auto">
          <a:xfrm>
            <a:off x="6096000" y="38862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8"/>
          <p:cNvSpPr>
            <a:spLocks noChangeArrowheads="1"/>
          </p:cNvSpPr>
          <p:nvPr/>
        </p:nvSpPr>
        <p:spPr bwMode="auto">
          <a:xfrm>
            <a:off x="5410200" y="28194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err="1">
                <a:effectLst/>
              </a:rPr>
              <a:t>nacionalni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dohodak</a:t>
            </a:r>
            <a:r>
              <a:rPr lang="en-US" b="0" dirty="0">
                <a:effectLst/>
              </a:rPr>
              <a:t> </a:t>
            </a:r>
            <a:r>
              <a:rPr lang="sr-Latn-CS" b="0" dirty="0">
                <a:effectLst/>
              </a:rPr>
              <a:t>je </a:t>
            </a:r>
            <a:br>
              <a:rPr lang="en-GB" b="0" dirty="0">
                <a:effectLst/>
              </a:rPr>
            </a:br>
            <a:r>
              <a:rPr lang="en-US" b="0" dirty="0" err="1">
                <a:effectLst/>
              </a:rPr>
              <a:t>usled</a:t>
            </a:r>
            <a:r>
              <a:rPr lang="sr-Latn-CS" b="0" dirty="0">
                <a:effectLst/>
              </a:rPr>
              <a:t> </a:t>
            </a:r>
            <a:r>
              <a:rPr lang="sr-Latn-CS" b="0" dirty="0" err="1">
                <a:effectLst/>
              </a:rPr>
              <a:t>ca</a:t>
            </a:r>
            <a:r>
              <a:rPr lang="en-US" b="0" dirty="0" err="1">
                <a:effectLst/>
              </a:rPr>
              <a:t>rine</a:t>
            </a:r>
            <a:r>
              <a:rPr lang="en-US" b="0" dirty="0">
                <a:effectLst/>
              </a:rPr>
              <a:t> – </a:t>
            </a:r>
            <a:r>
              <a:rPr lang="en-US" b="0" dirty="0" err="1">
                <a:effectLst/>
              </a:rPr>
              <a:t>SMANJEN</a:t>
            </a:r>
            <a:r>
              <a:rPr lang="en-US" b="0" dirty="0">
                <a:effectLst/>
              </a:rPr>
              <a:t>!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30375"/>
            <a:ext cx="54102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6248400" y="45720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6019800" y="48006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 smanjen je zato što---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957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dirty="0">
                <a:effectLst/>
              </a:rPr>
              <a:t>S</a:t>
            </a:r>
            <a:r>
              <a:rPr lang="sr-Latn-RS" sz="2400" b="1" dirty="0">
                <a:effectLst/>
              </a:rPr>
              <a:t>manjuje se autput u izvoznom sektoru +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effectLst/>
              </a:rPr>
              <a:t>smanjenje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zarada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vlasnika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kapitala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premašuje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dobitke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rada</a:t>
            </a:r>
            <a:endParaRPr lang="en-U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ffectLst/>
              </a:rPr>
              <a:t> 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dirty="0">
                <a:effectLst/>
              </a:rPr>
              <a:t>+ </a:t>
            </a:r>
            <a:r>
              <a:rPr lang="sr-Latn-CS" sz="2400" b="1" dirty="0" err="1">
                <a:effectLst/>
              </a:rPr>
              <a:t>deadweight</a:t>
            </a:r>
            <a:r>
              <a:rPr lang="sr-Latn-CS" sz="2400" b="1" dirty="0">
                <a:effectLst/>
              </a:rPr>
              <a:t> </a:t>
            </a:r>
            <a:r>
              <a:rPr lang="sr-Latn-CS" sz="2400" b="1" dirty="0" err="1">
                <a:effectLst/>
              </a:rPr>
              <a:t>loss</a:t>
            </a:r>
            <a:r>
              <a:rPr lang="sr-Latn-CS" sz="2400" b="1" dirty="0">
                <a:effectLst/>
              </a:rPr>
              <a:t> -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err="1">
                <a:effectLst/>
              </a:rPr>
              <a:t>zemlja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kao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celina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gubi</a:t>
            </a:r>
            <a:r>
              <a:rPr lang="en-US" sz="1800" b="1" dirty="0">
                <a:effectLst/>
              </a:rPr>
              <a:t>. 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1800" dirty="0">
              <a:effectLst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/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63700"/>
            <a:ext cx="54102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7543800" y="45720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7315200" y="48006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Zemlja gubi, ali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err="1">
                <a:effectLst/>
              </a:rPr>
              <a:t>kada</a:t>
            </a:r>
            <a:r>
              <a:rPr lang="en-US" b="1" dirty="0">
                <a:effectLst/>
              </a:rPr>
              <a:t> mala </a:t>
            </a:r>
            <a:r>
              <a:rPr lang="en-US" b="1" dirty="0" err="1">
                <a:effectLst/>
              </a:rPr>
              <a:t>zemlja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kojoj</a:t>
            </a:r>
            <a:r>
              <a:rPr lang="en-US" b="1" dirty="0">
                <a:effectLst/>
              </a:rPr>
              <a:t> je </a:t>
            </a:r>
            <a:r>
              <a:rPr lang="en-US" b="1" i="1" dirty="0">
                <a:effectLst/>
              </a:rPr>
              <a:t>K </a:t>
            </a:r>
            <a:r>
              <a:rPr lang="en-US" b="1" dirty="0" err="1">
                <a:effectLst/>
              </a:rPr>
              <a:t>obilan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faktor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poput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Švajcarske</a:t>
            </a:r>
            <a:r>
              <a:rPr lang="en-US" b="1" dirty="0">
                <a:effectLst/>
              </a:rPr>
              <a:t>,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nametne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carinu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uvoz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R </a:t>
            </a:r>
            <a:r>
              <a:rPr lang="en-US" b="1" dirty="0">
                <a:effectLst/>
              </a:rPr>
              <a:t>- </a:t>
            </a:r>
            <a:r>
              <a:rPr lang="en-US" b="1" dirty="0" err="1">
                <a:effectLst/>
              </a:rPr>
              <a:t>intenzivnog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proizvoda</a:t>
            </a:r>
            <a:endParaRPr lang="sr-Latn-R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b="1" dirty="0">
                <a:effectLst/>
              </a:rPr>
              <a:t>D</a:t>
            </a:r>
            <a:r>
              <a:rPr lang="sr-Latn-RS" b="1" dirty="0">
                <a:effectLst/>
              </a:rPr>
              <a:t>obijaju radnici, manje nego što gube drugi, ali dobijaju</a:t>
            </a:r>
            <a:endParaRPr lang="en-U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To je </a:t>
            </a:r>
            <a:r>
              <a:rPr lang="en-US" b="1" dirty="0" err="1">
                <a:effectLst/>
              </a:rPr>
              <a:t>razlog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zašto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sindikati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industrijskim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zemljama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opštem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slučaju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preferiraju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uvođenje</a:t>
            </a:r>
            <a:r>
              <a:rPr lang="en-US" b="1" dirty="0">
                <a:effectLst/>
              </a:rPr>
              <a:t> carina. </a:t>
            </a:r>
            <a:endParaRPr lang="sr-Latn-C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68580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W raste!!!!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5143E-6 L 0.10417 -0.90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4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" y="0"/>
            <a:ext cx="8886825" cy="7710488"/>
          </a:xfrm>
          <a:noFill/>
        </p:spPr>
      </p:pic>
      <p:sp>
        <p:nvSpPr>
          <p:cNvPr id="308230" name="Freeform 6"/>
          <p:cNvSpPr>
            <a:spLocks/>
          </p:cNvSpPr>
          <p:nvPr/>
        </p:nvSpPr>
        <p:spPr bwMode="auto">
          <a:xfrm>
            <a:off x="2514600" y="2133600"/>
            <a:ext cx="4419600" cy="2895600"/>
          </a:xfrm>
          <a:custGeom>
            <a:avLst/>
            <a:gdLst>
              <a:gd name="T0" fmla="*/ 0 w 2784"/>
              <a:gd name="T1" fmla="*/ 2147483647 h 1824"/>
              <a:gd name="T2" fmla="*/ 2147483647 w 2784"/>
              <a:gd name="T3" fmla="*/ 2147483647 h 1824"/>
              <a:gd name="T4" fmla="*/ 2147483647 w 2784"/>
              <a:gd name="T5" fmla="*/ 2147483647 h 1824"/>
              <a:gd name="T6" fmla="*/ 2147483647 w 2784"/>
              <a:gd name="T7" fmla="*/ 2147483647 h 1824"/>
              <a:gd name="T8" fmla="*/ 2147483647 w 2784"/>
              <a:gd name="T9" fmla="*/ 2147483647 h 1824"/>
              <a:gd name="T10" fmla="*/ 2147483647 w 2784"/>
              <a:gd name="T11" fmla="*/ 2147483647 h 1824"/>
              <a:gd name="T12" fmla="*/ 2147483647 w 2784"/>
              <a:gd name="T13" fmla="*/ 2147483647 h 1824"/>
              <a:gd name="T14" fmla="*/ 2147483647 w 2784"/>
              <a:gd name="T15" fmla="*/ 2147483647 h 1824"/>
              <a:gd name="T16" fmla="*/ 2147483647 w 2784"/>
              <a:gd name="T17" fmla="*/ 0 h 1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84"/>
              <a:gd name="T28" fmla="*/ 0 h 1824"/>
              <a:gd name="T29" fmla="*/ 2784 w 2784"/>
              <a:gd name="T30" fmla="*/ 1824 h 1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84" h="1824">
                <a:moveTo>
                  <a:pt x="0" y="1824"/>
                </a:moveTo>
                <a:cubicBezTo>
                  <a:pt x="72" y="1692"/>
                  <a:pt x="144" y="1560"/>
                  <a:pt x="240" y="1440"/>
                </a:cubicBezTo>
                <a:cubicBezTo>
                  <a:pt x="336" y="1320"/>
                  <a:pt x="480" y="1200"/>
                  <a:pt x="576" y="1104"/>
                </a:cubicBezTo>
                <a:cubicBezTo>
                  <a:pt x="672" y="1008"/>
                  <a:pt x="704" y="952"/>
                  <a:pt x="816" y="864"/>
                </a:cubicBezTo>
                <a:cubicBezTo>
                  <a:pt x="928" y="776"/>
                  <a:pt x="1120" y="656"/>
                  <a:pt x="1248" y="576"/>
                </a:cubicBezTo>
                <a:cubicBezTo>
                  <a:pt x="1376" y="496"/>
                  <a:pt x="1472" y="440"/>
                  <a:pt x="1584" y="384"/>
                </a:cubicBezTo>
                <a:cubicBezTo>
                  <a:pt x="1696" y="328"/>
                  <a:pt x="1800" y="288"/>
                  <a:pt x="1920" y="240"/>
                </a:cubicBezTo>
                <a:cubicBezTo>
                  <a:pt x="2040" y="192"/>
                  <a:pt x="2160" y="136"/>
                  <a:pt x="2304" y="96"/>
                </a:cubicBezTo>
                <a:cubicBezTo>
                  <a:pt x="2448" y="56"/>
                  <a:pt x="2616" y="28"/>
                  <a:pt x="2784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6096000" y="7620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Oval 8"/>
          <p:cNvSpPr>
            <a:spLocks noChangeArrowheads="1"/>
          </p:cNvSpPr>
          <p:nvPr/>
        </p:nvSpPr>
        <p:spPr bwMode="auto">
          <a:xfrm>
            <a:off x="5791200" y="24384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5257800" y="3657600"/>
            <a:ext cx="4562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Promena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blagostanja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Zemlje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zavisi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neto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efekta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boljih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odnosa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razmene</a:t>
            </a:r>
            <a:r>
              <a:rPr lang="sr-Latn-C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manjeg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obima</a:t>
            </a:r>
            <a:r>
              <a:rPr lang="sr-Latn-CS" b="1" dirty="0">
                <a:solidFill>
                  <a:schemeClr val="bg1"/>
                </a:solidFill>
              </a:rPr>
              <a:t> razmene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609600" y="-3810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Velika zemlja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954088"/>
            <a:ext cx="1676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Kada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zemlja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nameće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carinu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njena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kriva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relativne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it-IT" sz="1800" b="1" dirty="0" err="1">
                <a:solidFill>
                  <a:schemeClr val="bg1"/>
                </a:solidFill>
              </a:rPr>
              <a:t>ponude</a:t>
            </a:r>
            <a:r>
              <a:rPr lang="it-IT" sz="1800" b="1" dirty="0">
                <a:solidFill>
                  <a:schemeClr val="bg1"/>
                </a:solidFill>
              </a:rPr>
              <a:t> se, </a:t>
            </a:r>
            <a:r>
              <a:rPr lang="it-IT" sz="1800" b="1" dirty="0" err="1">
                <a:solidFill>
                  <a:schemeClr val="bg1"/>
                </a:solidFill>
              </a:rPr>
              <a:t>za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iznos</a:t>
            </a:r>
            <a:r>
              <a:rPr lang="it-IT" sz="1800" b="1" dirty="0">
                <a:solidFill>
                  <a:schemeClr val="bg1"/>
                </a:solidFill>
              </a:rPr>
              <a:t> carine, </a:t>
            </a:r>
            <a:r>
              <a:rPr lang="it-IT" sz="1800" b="1" dirty="0" err="1">
                <a:solidFill>
                  <a:schemeClr val="bg1"/>
                </a:solidFill>
              </a:rPr>
              <a:t>pomera</a:t>
            </a:r>
            <a:r>
              <a:rPr lang="it-IT" sz="1800" b="1" dirty="0">
                <a:solidFill>
                  <a:schemeClr val="bg1"/>
                </a:solidFill>
              </a:rPr>
              <a:t> i </a:t>
            </a:r>
            <a:r>
              <a:rPr lang="it-IT" sz="1800" b="1" dirty="0" err="1">
                <a:solidFill>
                  <a:schemeClr val="bg1"/>
                </a:solidFill>
              </a:rPr>
              <a:t>rotira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ka</a:t>
            </a:r>
            <a:r>
              <a:rPr lang="it-IT" sz="1800" b="1" dirty="0">
                <a:solidFill>
                  <a:schemeClr val="bg1"/>
                </a:solidFill>
              </a:rPr>
              <a:t> osi </a:t>
            </a:r>
            <a:r>
              <a:rPr lang="it-IT" sz="1800" b="1" dirty="0" err="1">
                <a:solidFill>
                  <a:schemeClr val="bg1"/>
                </a:solidFill>
              </a:rPr>
              <a:t>na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kojoj</a:t>
            </a:r>
            <a:r>
              <a:rPr lang="it-IT" sz="1800" b="1" dirty="0">
                <a:solidFill>
                  <a:schemeClr val="bg1"/>
                </a:solidFill>
              </a:rPr>
              <a:t> se meri </a:t>
            </a:r>
            <a:r>
              <a:rPr lang="it-IT" sz="1800" b="1" dirty="0" err="1">
                <a:solidFill>
                  <a:schemeClr val="bg1"/>
                </a:solidFill>
              </a:rPr>
              <a:t>uvozni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proizvod</a:t>
            </a:r>
            <a:r>
              <a:rPr lang="it-IT" sz="1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0" grpId="0" animBg="1"/>
      <p:bldP spid="308231" grpId="0" animBg="1"/>
      <p:bldP spid="308231" grpId="1" animBg="1"/>
      <p:bldP spid="308232" grpId="0" animBg="1"/>
      <p:bldP spid="308233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Stolper–Semjuelsonov</a:t>
            </a:r>
            <a:r>
              <a:rPr lang="sr-Latn-RS" dirty="0"/>
              <a:t>a</a:t>
            </a:r>
            <a:r>
              <a:rPr lang="vi-VN" dirty="0"/>
              <a:t> teorem</a:t>
            </a:r>
            <a:r>
              <a:rPr lang="sr-Latn-RS" dirty="0"/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porast relativne cene proizvoda (na primer,</a:t>
            </a:r>
            <a:r>
              <a:rPr lang="sr-Latn-RS" dirty="0"/>
              <a:t> </a:t>
            </a:r>
            <a:r>
              <a:rPr lang="vi-VN" dirty="0"/>
              <a:t>usled carine) dov</a:t>
            </a:r>
            <a:r>
              <a:rPr lang="sr-Latn-RS" dirty="0"/>
              <a:t>odi </a:t>
            </a:r>
            <a:r>
              <a:rPr lang="vi-VN" dirty="0"/>
              <a:t>do porasta cene faktora koji se intenzivno koristi u proizvodnji</a:t>
            </a:r>
            <a:r>
              <a:rPr lang="sr-Latn-RS" dirty="0"/>
              <a:t> </a:t>
            </a:r>
            <a:r>
              <a:rPr lang="vi-VN" dirty="0"/>
              <a:t>tog proizvoda. </a:t>
            </a:r>
            <a:endParaRPr lang="sr-Latn-RS" dirty="0"/>
          </a:p>
          <a:p>
            <a:endParaRPr lang="sr-Latn-RS" dirty="0"/>
          </a:p>
          <a:p>
            <a:r>
              <a:rPr lang="vi-VN" dirty="0"/>
              <a:t>Prema tome, </a:t>
            </a:r>
            <a:r>
              <a:rPr lang="sr-Latn-RS" dirty="0"/>
              <a:t>u Zemlji 2 će sa uvođenjem carine porasti...</a:t>
            </a:r>
          </a:p>
          <a:p>
            <a:r>
              <a:rPr lang="vi-VN" dirty="0"/>
              <a:t>realna nadnica </a:t>
            </a:r>
            <a:br>
              <a:rPr lang="vi-VN" dirty="0"/>
            </a:br>
            <a:br>
              <a:rPr lang="vi-VN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543800" cy="1431925"/>
          </a:xfrm>
        </p:spPr>
        <p:txBody>
          <a:bodyPr/>
          <a:lstStyle/>
          <a:p>
            <a:r>
              <a:rPr lang="en-GB" dirty="0" err="1"/>
              <a:t>Razlog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990600"/>
            <a:ext cx="4114800" cy="3657600"/>
          </a:xfrm>
        </p:spPr>
        <p:txBody>
          <a:bodyPr/>
          <a:lstStyle/>
          <a:p>
            <a:r>
              <a:rPr lang="en-GB" sz="2800" dirty="0" err="1"/>
              <a:t>kada</a:t>
            </a:r>
            <a:r>
              <a:rPr lang="en-GB" sz="2800" dirty="0"/>
              <a:t> </a:t>
            </a:r>
            <a:r>
              <a:rPr lang="en-GB" sz="2800" i="1" dirty="0"/>
              <a:t>PX</a:t>
            </a:r>
            <a:r>
              <a:rPr lang="en-GB" sz="2800" dirty="0"/>
              <a:t>/</a:t>
            </a:r>
            <a:r>
              <a:rPr lang="en-GB" sz="2800" i="1" dirty="0"/>
              <a:t>PY </a:t>
            </a:r>
            <a:r>
              <a:rPr lang="en-GB" sz="2800" dirty="0" err="1"/>
              <a:t>raste</a:t>
            </a:r>
            <a:r>
              <a:rPr lang="en-GB" sz="2800" dirty="0"/>
              <a:t> </a:t>
            </a:r>
            <a:r>
              <a:rPr lang="en-GB" sz="2800" dirty="0" err="1"/>
              <a:t>usled</a:t>
            </a:r>
            <a:r>
              <a:rPr lang="en-GB" sz="2800" dirty="0"/>
              <a:t> </a:t>
            </a:r>
            <a:r>
              <a:rPr lang="en-GB" sz="2800" dirty="0" err="1"/>
              <a:t>uvozne</a:t>
            </a:r>
            <a:r>
              <a:rPr lang="en-GB" sz="2800" dirty="0"/>
              <a:t> </a:t>
            </a:r>
            <a:r>
              <a:rPr lang="en-GB" sz="2800" dirty="0" err="1"/>
              <a:t>carine</a:t>
            </a:r>
            <a:r>
              <a:rPr lang="en-GB" sz="2800" dirty="0"/>
              <a:t> </a:t>
            </a:r>
            <a:endParaRPr lang="sr-Latn-RS" sz="2800" dirty="0"/>
          </a:p>
          <a:p>
            <a:br>
              <a:rPr lang="en-GB" sz="2800" dirty="0"/>
            </a:br>
            <a:r>
              <a:rPr lang="en-GB" sz="2800" dirty="0" err="1"/>
              <a:t>Zemlja</a:t>
            </a:r>
            <a:r>
              <a:rPr lang="en-GB" sz="2800" dirty="0"/>
              <a:t> 2 </a:t>
            </a:r>
            <a:r>
              <a:rPr lang="en-GB" sz="2800" dirty="0" err="1"/>
              <a:t>proizvodi</a:t>
            </a:r>
            <a:r>
              <a:rPr lang="en-GB" sz="2800" dirty="0"/>
              <a:t> </a:t>
            </a:r>
            <a:r>
              <a:rPr lang="en-GB" sz="2800" dirty="0" err="1"/>
              <a:t>više</a:t>
            </a:r>
            <a:r>
              <a:rPr lang="en-GB" sz="2800" dirty="0"/>
              <a:t> </a:t>
            </a:r>
            <a:r>
              <a:rPr lang="en-GB" sz="2800" dirty="0" err="1"/>
              <a:t>proizvoda</a:t>
            </a:r>
            <a:r>
              <a:rPr lang="en-GB" sz="2800" dirty="0"/>
              <a:t> X a </a:t>
            </a:r>
            <a:r>
              <a:rPr lang="en-GB" sz="2800" dirty="0" err="1"/>
              <a:t>manje</a:t>
            </a:r>
            <a:r>
              <a:rPr lang="en-GB" sz="2800" dirty="0"/>
              <a:t> </a:t>
            </a:r>
            <a:r>
              <a:rPr lang="en-GB" sz="2800" dirty="0" err="1"/>
              <a:t>proizvoda</a:t>
            </a:r>
            <a:r>
              <a:rPr lang="en-GB" sz="2800" dirty="0"/>
              <a:t> Y (</a:t>
            </a:r>
            <a:r>
              <a:rPr lang="en-GB" sz="2800" dirty="0" err="1"/>
              <a:t>uporediti</a:t>
            </a:r>
            <a:r>
              <a:rPr lang="en-GB" sz="2800" dirty="0"/>
              <a:t> </a:t>
            </a:r>
            <a:r>
              <a:rPr lang="en-GB" sz="2800" dirty="0" err="1"/>
              <a:t>tačke</a:t>
            </a:r>
            <a:r>
              <a:rPr lang="en-GB" sz="2800" dirty="0"/>
              <a:t> </a:t>
            </a:r>
            <a:r>
              <a:rPr lang="en-GB" sz="2800" i="1" dirty="0"/>
              <a:t>F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i="1" dirty="0"/>
              <a:t>B</a:t>
            </a:r>
            <a:r>
              <a:rPr lang="en-GB" sz="2800" dirty="0"/>
              <a:t>). </a:t>
            </a:r>
            <a:endParaRPr lang="sr-Latn-RS" sz="2800" dirty="0"/>
          </a:p>
          <a:p>
            <a:endParaRPr lang="sr-Latn-RS" sz="2800" dirty="0"/>
          </a:p>
          <a:p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939" t="40741" r="33797" b="23592"/>
          <a:stretch>
            <a:fillRect/>
          </a:stretch>
        </p:blipFill>
        <p:spPr bwMode="auto">
          <a:xfrm>
            <a:off x="3657600" y="304800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486400" y="10668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248400" y="22098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Ekspanzija</a:t>
            </a:r>
            <a:r>
              <a:rPr lang="en-GB" sz="2400" dirty="0"/>
              <a:t> X (</a:t>
            </a:r>
            <a:r>
              <a:rPr lang="en-GB" sz="2400" i="1" dirty="0"/>
              <a:t>R </a:t>
            </a:r>
            <a:r>
              <a:rPr lang="en-GB" sz="2400" dirty="0"/>
              <a:t>– </a:t>
            </a:r>
            <a:r>
              <a:rPr lang="en-GB" sz="2400" dirty="0" err="1"/>
              <a:t>intenzivnog</a:t>
            </a:r>
            <a:r>
              <a:rPr lang="en-GB" sz="2400" dirty="0"/>
              <a:t> </a:t>
            </a:r>
            <a:r>
              <a:rPr lang="en-GB" sz="2400" dirty="0" err="1"/>
              <a:t>proizvoda</a:t>
            </a:r>
            <a:r>
              <a:rPr lang="en-GB" sz="2400" dirty="0"/>
              <a:t>) </a:t>
            </a:r>
            <a:r>
              <a:rPr lang="en-GB" sz="2400" dirty="0" err="1"/>
              <a:t>zahteva</a:t>
            </a:r>
            <a:r>
              <a:rPr lang="en-GB" sz="2400" dirty="0"/>
              <a:t> </a:t>
            </a:r>
            <a:r>
              <a:rPr lang="en-GB" sz="2400" dirty="0" err="1"/>
              <a:t>veću</a:t>
            </a:r>
            <a:r>
              <a:rPr lang="sr-Latn-RS" sz="2400" dirty="0"/>
              <a:t> </a:t>
            </a:r>
            <a:r>
              <a:rPr lang="en-GB" sz="2400" dirty="0" err="1"/>
              <a:t>proporciju</a:t>
            </a:r>
            <a:r>
              <a:rPr lang="en-GB" sz="2400" dirty="0"/>
              <a:t> </a:t>
            </a:r>
            <a:r>
              <a:rPr lang="en-GB" sz="2400" i="1" dirty="0"/>
              <a:t>R/K </a:t>
            </a:r>
            <a:endParaRPr lang="sr-Latn-RS" sz="2400" i="1" dirty="0"/>
          </a:p>
          <a:p>
            <a:r>
              <a:rPr lang="en-GB" sz="2400" i="1" dirty="0"/>
              <a:t>T</a:t>
            </a:r>
            <a:r>
              <a:rPr lang="sr-Latn-RS" sz="2400" i="1" dirty="0"/>
              <a:t>raži se više R,</a:t>
            </a:r>
          </a:p>
          <a:p>
            <a:r>
              <a:rPr lang="en-GB" sz="2400" i="1" dirty="0"/>
              <a:t>w/r </a:t>
            </a:r>
            <a:r>
              <a:rPr lang="en-GB" sz="2400" dirty="0" err="1"/>
              <a:t>raste</a:t>
            </a:r>
            <a:r>
              <a:rPr lang="en-GB" sz="2400" dirty="0"/>
              <a:t>, </a:t>
            </a:r>
            <a:endParaRPr lang="sr-Latn-RS" sz="2400" dirty="0"/>
          </a:p>
          <a:p>
            <a:r>
              <a:rPr lang="en-GB" sz="2400" i="1" dirty="0"/>
              <a:t>R </a:t>
            </a:r>
            <a:r>
              <a:rPr lang="en-GB" sz="2400" dirty="0"/>
              <a:t>se </a:t>
            </a:r>
            <a:r>
              <a:rPr lang="en-GB" sz="2400" dirty="0" err="1"/>
              <a:t>zamenjuje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i="1" dirty="0"/>
              <a:t>K </a:t>
            </a:r>
            <a:endParaRPr lang="sr-Latn-R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3124200" cy="4114800"/>
          </a:xfrm>
        </p:spPr>
        <p:txBody>
          <a:bodyPr/>
          <a:lstStyle/>
          <a:p>
            <a:r>
              <a:rPr lang="vi-VN" sz="2400" dirty="0"/>
              <a:t>Ne</a:t>
            </a:r>
            <a:r>
              <a:rPr lang="sr-Latn-RS" sz="2400" dirty="0"/>
              <a:t> </a:t>
            </a:r>
            <a:r>
              <a:rPr lang="vi-VN" sz="2400" dirty="0"/>
              <a:t>samo da raste nominalna nadnica, nego raste i realna nadnica. </a:t>
            </a:r>
            <a:endParaRPr lang="sr-Latn-RS" sz="2400" dirty="0"/>
          </a:p>
          <a:p>
            <a:endParaRPr lang="sr-Latn-RS" sz="2400" dirty="0"/>
          </a:p>
          <a:p>
            <a:r>
              <a:rPr lang="vi-VN" sz="2400" dirty="0"/>
              <a:t>ukupna zarada rada i njen</a:t>
            </a:r>
            <a:r>
              <a:rPr lang="sr-Latn-RS" sz="2400" dirty="0"/>
              <a:t> </a:t>
            </a:r>
            <a:r>
              <a:rPr lang="vi-VN" sz="2400" dirty="0"/>
              <a:t>udeo u nacionalnom dohotku sada veći. </a:t>
            </a:r>
            <a:endParaRPr lang="sr-Latn-RS" sz="2400" dirty="0"/>
          </a:p>
          <a:p>
            <a:br>
              <a:rPr lang="vi-VN" sz="2400" dirty="0"/>
            </a:b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939" t="40741" r="33797" b="23592"/>
          <a:stretch>
            <a:fillRect/>
          </a:stretch>
        </p:blipFill>
        <p:spPr bwMode="auto">
          <a:xfrm>
            <a:off x="3657600" y="304800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7244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Pošto je nacionalni dohodak smanjen usled</a:t>
            </a:r>
            <a:r>
              <a:rPr lang="sr-Latn-RS" sz="2400" dirty="0"/>
              <a:t> </a:t>
            </a:r>
            <a:r>
              <a:rPr lang="vi-VN" sz="2400" dirty="0"/>
              <a:t>carine (uporediti tačku </a:t>
            </a:r>
            <a:r>
              <a:rPr lang="vi-VN" sz="2400" i="1" dirty="0"/>
              <a:t>H’ </a:t>
            </a:r>
            <a:r>
              <a:rPr lang="vi-VN" sz="2400" dirty="0"/>
              <a:t>sa tačkom </a:t>
            </a:r>
            <a:r>
              <a:rPr lang="vi-VN" sz="2400" i="1" dirty="0"/>
              <a:t>E </a:t>
            </a:r>
            <a:r>
              <a:rPr lang="vi-VN" sz="2400" dirty="0"/>
              <a:t>), </a:t>
            </a:r>
            <a:endParaRPr lang="sr-Latn-RS" sz="2400" dirty="0"/>
          </a:p>
          <a:p>
            <a:r>
              <a:rPr lang="vi-VN" sz="2400" dirty="0"/>
              <a:t>a udeo </a:t>
            </a:r>
            <a:r>
              <a:rPr lang="sr-Latn-RS" sz="2400" dirty="0"/>
              <a:t>nadnica raste</a:t>
            </a:r>
          </a:p>
          <a:p>
            <a:r>
              <a:rPr lang="en-GB" sz="2400" dirty="0"/>
              <a:t>S</a:t>
            </a:r>
            <a:r>
              <a:rPr lang="sr-Latn-RS" sz="2400" dirty="0"/>
              <a:t>ledi - </a:t>
            </a:r>
            <a:r>
              <a:rPr lang="vi-VN" sz="2400" dirty="0"/>
              <a:t>redak faktor ima</a:t>
            </a:r>
            <a:r>
              <a:rPr lang="sr-Latn-RS" sz="2400" dirty="0"/>
              <a:t> </a:t>
            </a:r>
            <a:r>
              <a:rPr lang="vi-VN" sz="2400" dirty="0"/>
              <a:t>korist na račun obilnog faktora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7772400" y="28956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31242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dirty="0">
                <a:effectLst/>
              </a:rPr>
              <a:t>O</a:t>
            </a:r>
            <a:r>
              <a:rPr lang="en-US" sz="4000" dirty="0" err="1">
                <a:effectLst/>
              </a:rPr>
              <a:t>ptimaln</a:t>
            </a:r>
            <a:r>
              <a:rPr lang="sr-Latn-CS" sz="4000" dirty="0">
                <a:effectLst/>
              </a:rPr>
              <a:t>a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carin</a:t>
            </a:r>
            <a:r>
              <a:rPr lang="sr-Latn-CS" sz="4000" dirty="0">
                <a:effectLst/>
              </a:rPr>
              <a:t>a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odmazd</a:t>
            </a:r>
            <a:r>
              <a:rPr lang="sr-Latn-CS" sz="4000" dirty="0">
                <a:effectLst/>
              </a:rPr>
              <a:t>a</a:t>
            </a:r>
            <a:br>
              <a:rPr lang="en-US" sz="4000" b="0" dirty="0">
                <a:effectLst/>
              </a:rPr>
            </a:br>
            <a:endParaRPr lang="en-US" sz="4000" b="0" dirty="0">
              <a:effectLst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>
                <a:effectLst/>
              </a:rPr>
              <a:t>Optimalna</a:t>
            </a:r>
            <a:r>
              <a:rPr lang="en-US" b="1" dirty="0">
                <a:effectLst/>
              </a:rPr>
              <a:t> carina </a:t>
            </a:r>
            <a:r>
              <a:rPr lang="en-US" dirty="0">
                <a:effectLst/>
              </a:rPr>
              <a:t>je </a:t>
            </a:r>
            <a:r>
              <a:rPr lang="en-US" dirty="0" err="1">
                <a:effectLst/>
              </a:rPr>
              <a:t>ona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carinska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stopa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maksimizira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korist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RS" dirty="0">
                <a:effectLst/>
              </a:rPr>
              <a:t>Zbog </a:t>
            </a:r>
            <a:r>
              <a:rPr lang="en-US" dirty="0" err="1">
                <a:effectLst/>
              </a:rPr>
              <a:t>poboljšanja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odnosa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razmene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Pogoršanja zbog </a:t>
            </a:r>
            <a:r>
              <a:rPr lang="en-US" dirty="0" err="1">
                <a:effectLst/>
              </a:rPr>
              <a:t>smanjenja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obima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razmene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457200"/>
            <a:ext cx="7543800" cy="1431925"/>
          </a:xfrm>
        </p:spPr>
        <p:txBody>
          <a:bodyPr/>
          <a:lstStyle/>
          <a:p>
            <a:r>
              <a:rPr lang="en-GB" dirty="0"/>
              <a:t>M</a:t>
            </a:r>
            <a:r>
              <a:rPr lang="sr-Latn-RS" dirty="0"/>
              <a:t>ehanizam lobiranja</a:t>
            </a:r>
            <a:endParaRPr lang="en-GB" dirty="0"/>
          </a:p>
        </p:txBody>
      </p:sp>
      <p:pic>
        <p:nvPicPr>
          <p:cNvPr id="4" name="Content Placeholder 3" descr="total-lobbying-expenses-in-the-us-by-s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720090"/>
            <a:ext cx="6858000" cy="6823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76200"/>
            <a:ext cx="9144000" cy="7316788"/>
          </a:xfrm>
          <a:noFill/>
        </p:spPr>
      </p:pic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6629400" y="1068388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5410200" y="3201988"/>
            <a:ext cx="5334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3657600" y="3278188"/>
            <a:ext cx="5334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Freeform 9"/>
          <p:cNvSpPr>
            <a:spLocks/>
          </p:cNvSpPr>
          <p:nvPr/>
        </p:nvSpPr>
        <p:spPr bwMode="auto">
          <a:xfrm>
            <a:off x="3048000" y="2859088"/>
            <a:ext cx="3517900" cy="1790700"/>
          </a:xfrm>
          <a:custGeom>
            <a:avLst/>
            <a:gdLst>
              <a:gd name="T0" fmla="*/ 0 w 2216"/>
              <a:gd name="T1" fmla="*/ 2147483647 h 1128"/>
              <a:gd name="T2" fmla="*/ 2147483647 w 2216"/>
              <a:gd name="T3" fmla="*/ 2147483647 h 1128"/>
              <a:gd name="T4" fmla="*/ 2147483647 w 2216"/>
              <a:gd name="T5" fmla="*/ 2147483647 h 1128"/>
              <a:gd name="T6" fmla="*/ 2147483647 w 2216"/>
              <a:gd name="T7" fmla="*/ 2147483647 h 1128"/>
              <a:gd name="T8" fmla="*/ 2147483647 w 2216"/>
              <a:gd name="T9" fmla="*/ 2147483647 h 1128"/>
              <a:gd name="T10" fmla="*/ 2147483647 w 2216"/>
              <a:gd name="T11" fmla="*/ 2147483647 h 1128"/>
              <a:gd name="T12" fmla="*/ 2147483647 w 2216"/>
              <a:gd name="T13" fmla="*/ 2147483647 h 1128"/>
              <a:gd name="T14" fmla="*/ 2147483647 w 2216"/>
              <a:gd name="T15" fmla="*/ 2147483647 h 11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16"/>
              <a:gd name="T25" fmla="*/ 0 h 1128"/>
              <a:gd name="T26" fmla="*/ 2216 w 2216"/>
              <a:gd name="T27" fmla="*/ 1128 h 11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16" h="1128">
                <a:moveTo>
                  <a:pt x="0" y="1128"/>
                </a:moveTo>
                <a:cubicBezTo>
                  <a:pt x="44" y="1032"/>
                  <a:pt x="88" y="936"/>
                  <a:pt x="192" y="840"/>
                </a:cubicBezTo>
                <a:cubicBezTo>
                  <a:pt x="296" y="744"/>
                  <a:pt x="504" y="624"/>
                  <a:pt x="624" y="552"/>
                </a:cubicBezTo>
                <a:cubicBezTo>
                  <a:pt x="744" y="480"/>
                  <a:pt x="800" y="456"/>
                  <a:pt x="912" y="408"/>
                </a:cubicBezTo>
                <a:cubicBezTo>
                  <a:pt x="1024" y="360"/>
                  <a:pt x="1184" y="304"/>
                  <a:pt x="1296" y="264"/>
                </a:cubicBezTo>
                <a:cubicBezTo>
                  <a:pt x="1408" y="224"/>
                  <a:pt x="1448" y="208"/>
                  <a:pt x="1584" y="168"/>
                </a:cubicBezTo>
                <a:cubicBezTo>
                  <a:pt x="1720" y="128"/>
                  <a:pt x="2008" y="48"/>
                  <a:pt x="2112" y="24"/>
                </a:cubicBezTo>
                <a:cubicBezTo>
                  <a:pt x="2216" y="0"/>
                  <a:pt x="2192" y="16"/>
                  <a:pt x="2208" y="2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5403" name="Freeform 11"/>
          <p:cNvSpPr>
            <a:spLocks/>
          </p:cNvSpPr>
          <p:nvPr/>
        </p:nvSpPr>
        <p:spPr bwMode="auto">
          <a:xfrm>
            <a:off x="3048000" y="2516188"/>
            <a:ext cx="800100" cy="2133600"/>
          </a:xfrm>
          <a:custGeom>
            <a:avLst/>
            <a:gdLst>
              <a:gd name="T0" fmla="*/ 0 w 504"/>
              <a:gd name="T1" fmla="*/ 2147483647 h 1344"/>
              <a:gd name="T2" fmla="*/ 2147483647 w 504"/>
              <a:gd name="T3" fmla="*/ 2147483647 h 1344"/>
              <a:gd name="T4" fmla="*/ 2147483647 w 504"/>
              <a:gd name="T5" fmla="*/ 2147483647 h 1344"/>
              <a:gd name="T6" fmla="*/ 2147483647 w 504"/>
              <a:gd name="T7" fmla="*/ 2147483647 h 1344"/>
              <a:gd name="T8" fmla="*/ 2147483647 w 504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4"/>
              <a:gd name="T16" fmla="*/ 0 h 1344"/>
              <a:gd name="T17" fmla="*/ 504 w 504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4" h="1344">
                <a:moveTo>
                  <a:pt x="0" y="1344"/>
                </a:moveTo>
                <a:cubicBezTo>
                  <a:pt x="68" y="1248"/>
                  <a:pt x="136" y="1152"/>
                  <a:pt x="192" y="1056"/>
                </a:cubicBezTo>
                <a:cubicBezTo>
                  <a:pt x="248" y="960"/>
                  <a:pt x="288" y="880"/>
                  <a:pt x="336" y="768"/>
                </a:cubicBezTo>
                <a:cubicBezTo>
                  <a:pt x="384" y="656"/>
                  <a:pt x="456" y="512"/>
                  <a:pt x="480" y="384"/>
                </a:cubicBezTo>
                <a:cubicBezTo>
                  <a:pt x="504" y="256"/>
                  <a:pt x="492" y="128"/>
                  <a:pt x="4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/>
      <p:bldP spid="315397" grpId="1" animBg="1"/>
      <p:bldP spid="315397" grpId="2" animBg="1"/>
      <p:bldP spid="315398" grpId="0" animBg="1"/>
      <p:bldP spid="315398" grpId="1" animBg="1"/>
      <p:bldP spid="315399" grpId="0" animBg="1"/>
      <p:bldP spid="315401" grpId="0" animBg="1"/>
      <p:bldP spid="315401" grpId="1" animBg="1"/>
      <p:bldP spid="31540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75AC47C-FED1-4BF8-8A6C-A62863B09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2400"/>
            <a:ext cx="76177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Economist Larry Summers called President Donald Trump's steel tariffs 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"a bit of a 'Stop, or I'll shoot myself in the foot' kind of strategy."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former Treasury secretary said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40 times as many people work in steel-using industries 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work in steel-producing industries, so the tariffs would do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more harm than good to the U.S. economy. </a:t>
            </a:r>
          </a:p>
        </p:txBody>
      </p:sp>
    </p:spTree>
    <p:extLst>
      <p:ext uri="{BB962C8B-B14F-4D97-AF65-F5344CB8AC3E}">
        <p14:creationId xmlns:p14="http://schemas.microsoft.com/office/powerpoint/2010/main" val="42137969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AFBF-2643-4B21-9742-60BB6765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000" dirty="0"/>
              <a:t>https://www.forbes.com/sites/joshuarhodes/2018/02/07/trump-solar-panel-tariff/#72715324376d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02B5F-CA78-41AC-91A2-6FE136ADB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3" y="304800"/>
            <a:ext cx="7234813" cy="41148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43A28-DA0E-464C-84DE-767501A00F1B}"/>
              </a:ext>
            </a:extLst>
          </p:cNvPr>
          <p:cNvSpPr/>
          <p:nvPr/>
        </p:nvSpPr>
        <p:spPr>
          <a:xfrm>
            <a:off x="2285999" y="5029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hlinkClick r:id="rId3"/>
              </a:rPr>
              <a:t>Kakva će biti odmazda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998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C</a:t>
            </a:r>
            <a:r>
              <a:rPr lang="sr-Latn-RS" dirty="0"/>
              <a:t>arina je korisna za proizvođače u  zemlji koja je uvodi 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362200"/>
            <a:ext cx="36957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000" dirty="0">
                <a:effectLst/>
              </a:rPr>
              <a:t>A</a:t>
            </a:r>
            <a:r>
              <a:rPr lang="sr-Latn-RS" sz="2000" dirty="0">
                <a:effectLst/>
              </a:rPr>
              <a:t>li </a:t>
            </a:r>
            <a:r>
              <a:rPr lang="en-US" sz="2000" dirty="0" err="1">
                <a:effectLst/>
              </a:rPr>
              <a:t>odnosi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razmene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trgovinskog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partnera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pogoršavaju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effectLst/>
              </a:rPr>
              <a:t>blagostanje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trgovinskog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partnera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svakako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smanjuje</a:t>
            </a:r>
            <a:r>
              <a:rPr lang="en-US" sz="2000" dirty="0">
                <a:effectLst/>
              </a:rPr>
              <a:t>.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ffectLst/>
              </a:rPr>
              <a:t>Kao </a:t>
            </a:r>
            <a:r>
              <a:rPr lang="en-US" sz="2000" dirty="0" err="1">
                <a:effectLst/>
              </a:rPr>
              <a:t>rezultat</a:t>
            </a:r>
            <a:r>
              <a:rPr lang="en-US" sz="2000" dirty="0">
                <a:effectLst/>
              </a:rPr>
              <a:t> toga </a:t>
            </a:r>
            <a:r>
              <a:rPr lang="en-US" sz="2000" dirty="0" err="1">
                <a:effectLst/>
              </a:rPr>
              <a:t>trgovinski</a:t>
            </a:r>
            <a:r>
              <a:rPr lang="en-US" sz="2000" dirty="0">
                <a:effectLst/>
              </a:rPr>
              <a:t> partner </a:t>
            </a:r>
            <a:r>
              <a:rPr lang="en-US" sz="2000" dirty="0" err="1">
                <a:effectLst/>
              </a:rPr>
              <a:t>će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najverovatnije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pribeći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odmazdi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će</a:t>
            </a:r>
            <a:endParaRPr lang="en-US" sz="20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effectLst/>
              </a:rPr>
              <a:t>nametnuti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optimalnu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carinu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/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4956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Stolper–Semjuelsonova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je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tačna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male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je</a:t>
            </a:r>
            <a:r>
              <a:rPr lang="sr-Latn-CS" dirty="0"/>
              <a:t> </a:t>
            </a:r>
            <a:r>
              <a:rPr lang="vi-VN" dirty="0"/>
              <a:t>tačna i za velike zemlje. 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vi-VN" dirty="0"/>
              <a:t>Međutim, za velike zemlje analiza je komplikovanija zbog</a:t>
            </a:r>
            <a:r>
              <a:rPr lang="sr-Latn-CS" dirty="0"/>
              <a:t> toga što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svetske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543800" cy="4114800"/>
          </a:xfrm>
        </p:spPr>
        <p:txBody>
          <a:bodyPr/>
          <a:lstStyle/>
          <a:p>
            <a:r>
              <a:rPr lang="sr-Latn-RS" dirty="0"/>
              <a:t>Ako </a:t>
            </a:r>
            <a:r>
              <a:rPr lang="vi-VN" dirty="0"/>
              <a:t>Švajcarsk</a:t>
            </a:r>
            <a:r>
              <a:rPr lang="sr-Latn-RS" dirty="0"/>
              <a:t>a uvede </a:t>
            </a:r>
            <a:r>
              <a:rPr lang="vi-VN" dirty="0"/>
              <a:t>carinu na uvoz </a:t>
            </a:r>
            <a:r>
              <a:rPr lang="vi-VN" i="1" dirty="0"/>
              <a:t>R </a:t>
            </a:r>
            <a:r>
              <a:rPr lang="vi-VN" dirty="0"/>
              <a:t>- intenzivnog proizvoda</a:t>
            </a:r>
            <a:r>
              <a:rPr lang="sr-Latn-RS" dirty="0"/>
              <a:t> –</a:t>
            </a:r>
          </a:p>
          <a:p>
            <a:r>
              <a:rPr lang="vi-VN" dirty="0"/>
              <a:t> </a:t>
            </a:r>
            <a:r>
              <a:rPr lang="vi-VN" i="1" dirty="0"/>
              <a:t>w </a:t>
            </a:r>
            <a:r>
              <a:rPr lang="vi-VN" dirty="0"/>
              <a:t>raste. </a:t>
            </a:r>
            <a:endParaRPr lang="sr-Latn-RS" dirty="0"/>
          </a:p>
          <a:p>
            <a:r>
              <a:rPr lang="vi-VN" dirty="0"/>
              <a:t>To je razlog zašto</a:t>
            </a:r>
            <a:br>
              <a:rPr lang="vi-VN" dirty="0"/>
            </a:br>
            <a:r>
              <a:rPr lang="vi-VN" dirty="0"/>
              <a:t>sindikati u industrijskim zemljama u opštem slučaju preferiraju uvođenje carina. </a:t>
            </a:r>
            <a:endParaRPr lang="sr-Latn-RS" dirty="0"/>
          </a:p>
          <a:p>
            <a:r>
              <a:rPr lang="sr-Latn-RS" dirty="0"/>
              <a:t>S</a:t>
            </a:r>
            <a:r>
              <a:rPr lang="vi-VN" dirty="0"/>
              <a:t>manjenje zarada vlasnika kapitala premašuje dobitke rada pa zemlja kao celina</a:t>
            </a:r>
            <a:r>
              <a:rPr lang="sr-Latn-RS" dirty="0"/>
              <a:t> </a:t>
            </a:r>
            <a:r>
              <a:rPr lang="vi-VN" dirty="0"/>
              <a:t>gubi. </a:t>
            </a:r>
            <a:endParaRPr lang="sr-Latn-RS" dirty="0"/>
          </a:p>
          <a:p>
            <a:r>
              <a:rPr lang="vi-VN" sz="2000" dirty="0"/>
              <a:t>Stolper–Semjuelsonova teorema je uvek tačna za slučaj male zemlje i obično je</a:t>
            </a:r>
            <a:r>
              <a:rPr lang="sr-Latn-RS" sz="2000" dirty="0"/>
              <a:t> </a:t>
            </a:r>
            <a:r>
              <a:rPr lang="vi-VN" sz="2000" dirty="0"/>
              <a:t>tačna i za velike zemlje</a:t>
            </a:r>
            <a:r>
              <a:rPr lang="sr-Latn-RS" sz="2000" dirty="0"/>
              <a:t> (</a:t>
            </a:r>
            <a:r>
              <a:rPr lang="vi-VN" sz="2000" dirty="0"/>
              <a:t>njihova </a:t>
            </a:r>
            <a:r>
              <a:rPr lang="sr-Latn-RS" sz="2000" dirty="0"/>
              <a:t>razmena </a:t>
            </a:r>
            <a:r>
              <a:rPr lang="vi-VN" sz="2000" dirty="0"/>
              <a:t>utiče na svetske cene</a:t>
            </a:r>
            <a:r>
              <a:rPr lang="sr-Latn-RS" sz="2000" dirty="0"/>
              <a:t>)</a:t>
            </a:r>
            <a:r>
              <a:rPr lang="vi-VN" sz="2000" dirty="0"/>
              <a:t>.</a:t>
            </a:r>
            <a:br>
              <a:rPr lang="vi-VN" sz="2000" dirty="0"/>
            </a:br>
            <a:br>
              <a:rPr lang="vi-VN" sz="2000" dirty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err="1"/>
              <a:t>Meclerov</a:t>
            </a:r>
            <a:r>
              <a:rPr lang="sr-Latn-CS" dirty="0"/>
              <a:t> paradoks – pad dohotka obilnog faktora zbog carine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neobičnom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slučaju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kada</a:t>
            </a:r>
            <a:r>
              <a:rPr lang="en-US" dirty="0">
                <a:effectLst/>
              </a:rPr>
              <a:t> carina </a:t>
            </a:r>
            <a:r>
              <a:rPr lang="en-US" dirty="0" err="1">
                <a:effectLst/>
              </a:rPr>
              <a:t>smanjuje</a:t>
            </a:r>
            <a:r>
              <a:rPr lang="en-US" dirty="0">
                <a:effectLst/>
              </a:rPr>
              <a:t>, a ne </a:t>
            </a:r>
            <a:r>
              <a:rPr lang="en-US" dirty="0" err="1">
                <a:effectLst/>
              </a:rPr>
              <a:t>povećava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relativnu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uvezenog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proizvoda</a:t>
            </a:r>
            <a:r>
              <a:rPr lang="sr-Latn-CS" dirty="0">
                <a:effectLst/>
              </a:rPr>
              <a:t> </a:t>
            </a: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D</a:t>
            </a:r>
            <a:r>
              <a:rPr lang="en-US" dirty="0" err="1">
                <a:effectLst/>
              </a:rPr>
              <a:t>ohodak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takođe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opada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Moze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desi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kriva</a:t>
            </a:r>
            <a:r>
              <a:rPr lang="en-US" dirty="0"/>
              <a:t> </a:t>
            </a:r>
            <a:r>
              <a:rPr lang="en-US" dirty="0" err="1"/>
              <a:t>relativne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neelasticna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Takva</a:t>
            </a:r>
            <a:r>
              <a:rPr lang="en-US" dirty="0"/>
              <a:t> carina ne bi </a:t>
            </a:r>
            <a:r>
              <a:rPr lang="en-US" dirty="0" err="1"/>
              <a:t>stitila</a:t>
            </a:r>
            <a:r>
              <a:rPr lang="en-US" dirty="0"/>
              <a:t> </a:t>
            </a:r>
            <a:r>
              <a:rPr lang="en-US" dirty="0" err="1"/>
              <a:t>granu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uvoza</a:t>
            </a:r>
            <a:endParaRPr lang="en-US" dirty="0"/>
          </a:p>
          <a:p>
            <a:pPr>
              <a:defRPr/>
            </a:pP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sr-Latn-RS" dirty="0"/>
              <a:t>č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verovatna</a:t>
            </a:r>
            <a:r>
              <a:rPr lang="en-US" dirty="0"/>
              <a:t> u </a:t>
            </a:r>
            <a:r>
              <a:rPr lang="en-US" dirty="0" err="1"/>
              <a:t>praksi</a:t>
            </a:r>
            <a:endParaRPr lang="en-US" dirty="0">
              <a:hlinkClick r:id="rId2"/>
            </a:endParaRPr>
          </a:p>
          <a:p>
            <a:pPr>
              <a:defRPr/>
            </a:pPr>
            <a:r>
              <a:rPr lang="en-US" dirty="0">
                <a:hlinkClick r:id="rId2"/>
              </a:rPr>
              <a:t>Primer – ka</a:t>
            </a:r>
            <a:r>
              <a:rPr lang="sr-Latn-RS" dirty="0">
                <a:hlinkClick r:id="rId2"/>
              </a:rPr>
              <a:t>ka</a:t>
            </a:r>
            <a:r>
              <a:rPr lang="en-US" dirty="0">
                <a:hlinkClick r:id="rId2"/>
              </a:rPr>
              <a:t>o </a:t>
            </a:r>
            <a:r>
              <a:rPr lang="en-US" dirty="0" err="1">
                <a:hlinkClick r:id="rId2"/>
              </a:rPr>
              <a:t>iz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Gane</a:t>
            </a:r>
            <a:r>
              <a:rPr lang="en-US" dirty="0">
                <a:hlinkClick r:id="rId2"/>
              </a:rPr>
              <a:t>, 1960, </a:t>
            </a:r>
            <a:r>
              <a:rPr lang="en-US" dirty="0" err="1">
                <a:hlinkClick r:id="rId2"/>
              </a:rPr>
              <a:t>novozelandska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jagnjetina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083" t="26667" r="19583" b="15555"/>
          <a:stretch>
            <a:fillRect/>
          </a:stretch>
        </p:blipFill>
        <p:spPr bwMode="auto">
          <a:xfrm>
            <a:off x="685800" y="457200"/>
            <a:ext cx="701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N</a:t>
            </a:r>
            <a:r>
              <a:rPr lang="sr-Latn-RS" sz="1200" dirty="0">
                <a:solidFill>
                  <a:schemeClr val="bg2"/>
                </a:solidFill>
              </a:rPr>
              <a:t>ova domaća cena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N</a:t>
            </a:r>
            <a:r>
              <a:rPr lang="sr-Latn-RS" sz="1200" dirty="0">
                <a:solidFill>
                  <a:schemeClr val="bg2"/>
                </a:solidFill>
              </a:rPr>
              <a:t>ova svetska cena</a:t>
            </a:r>
            <a:endParaRPr lang="en-GB" sz="1200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52600" y="2057400"/>
            <a:ext cx="4953000" cy="35814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752600" y="1981200"/>
            <a:ext cx="4343400" cy="2209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752600" y="3200400"/>
            <a:ext cx="4343400" cy="2209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417 0.1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1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000" t="43704" r="34583" b="31111"/>
          <a:stretch>
            <a:fillRect/>
          </a:stretch>
        </p:blipFill>
        <p:spPr bwMode="auto">
          <a:xfrm>
            <a:off x="242047" y="762000"/>
            <a:ext cx="874955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838200"/>
            <a:ext cx="2209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P</a:t>
            </a:r>
            <a:r>
              <a:rPr lang="sr-Latn-RS" dirty="0">
                <a:solidFill>
                  <a:schemeClr val="bg2"/>
                </a:solidFill>
              </a:rPr>
              <a:t>osle tačke E</a:t>
            </a:r>
            <a:r>
              <a:rPr lang="en-GB" dirty="0">
                <a:solidFill>
                  <a:schemeClr val="bg2"/>
                </a:solidFill>
              </a:rPr>
              <a:t>’</a:t>
            </a:r>
          </a:p>
          <a:p>
            <a:r>
              <a:rPr lang="en-GB" dirty="0" err="1">
                <a:solidFill>
                  <a:schemeClr val="bg2"/>
                </a:solidFill>
              </a:rPr>
              <a:t>Zemlja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sr-Latn-RS" dirty="0">
                <a:solidFill>
                  <a:schemeClr val="bg2"/>
                </a:solidFill>
              </a:rPr>
              <a:t>1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r>
              <a:rPr lang="en-GB" dirty="0" err="1">
                <a:solidFill>
                  <a:schemeClr val="bg2"/>
                </a:solidFill>
              </a:rPr>
              <a:t>nudi</a:t>
            </a:r>
            <a:r>
              <a:rPr lang="en-GB" dirty="0">
                <a:solidFill>
                  <a:schemeClr val="bg2"/>
                </a:solidFill>
              </a:rPr>
              <a:t>  </a:t>
            </a:r>
          </a:p>
          <a:p>
            <a:r>
              <a:rPr lang="en-GB" dirty="0">
                <a:solidFill>
                  <a:schemeClr val="bg2"/>
                </a:solidFill>
              </a:rPr>
              <a:t>40 X </a:t>
            </a:r>
            <a:r>
              <a:rPr lang="en-GB" dirty="0" err="1">
                <a:solidFill>
                  <a:schemeClr val="bg2"/>
                </a:solidFill>
              </a:rPr>
              <a:t>za</a:t>
            </a:r>
            <a:r>
              <a:rPr lang="en-GB" dirty="0">
                <a:solidFill>
                  <a:schemeClr val="bg2"/>
                </a:solidFill>
              </a:rPr>
              <a:t> 50 Y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 err="1">
                <a:solidFill>
                  <a:schemeClr val="bg2"/>
                </a:solidFill>
              </a:rPr>
              <a:t>Nakon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endParaRPr lang="sr-Latn-RS" b="1" dirty="0">
              <a:solidFill>
                <a:schemeClr val="bg2"/>
              </a:solidFill>
            </a:endParaRPr>
          </a:p>
          <a:p>
            <a:r>
              <a:rPr lang="en-GB" b="1" dirty="0" err="1">
                <a:solidFill>
                  <a:schemeClr val="bg2"/>
                </a:solidFill>
              </a:rPr>
              <a:t>uvo</a:t>
            </a:r>
            <a:r>
              <a:rPr lang="sr-Latn-RS" b="1" dirty="0">
                <a:solidFill>
                  <a:schemeClr val="bg2"/>
                </a:solidFill>
              </a:rPr>
              <a:t>đenja carine</a:t>
            </a:r>
          </a:p>
          <a:p>
            <a:r>
              <a:rPr lang="en-GB" b="1" dirty="0" err="1">
                <a:solidFill>
                  <a:schemeClr val="bg2"/>
                </a:solidFill>
              </a:rPr>
              <a:t>roba</a:t>
            </a:r>
            <a:r>
              <a:rPr lang="en-GB" b="1" dirty="0">
                <a:solidFill>
                  <a:schemeClr val="bg2"/>
                </a:solidFill>
              </a:rPr>
              <a:t> Y</a:t>
            </a:r>
            <a:endParaRPr lang="sr-Latn-RS" b="1" dirty="0">
              <a:solidFill>
                <a:schemeClr val="bg2"/>
              </a:solidFill>
            </a:endParaRPr>
          </a:p>
          <a:p>
            <a:r>
              <a:rPr lang="sr-Latn-RS" b="1" dirty="0">
                <a:solidFill>
                  <a:schemeClr val="bg2"/>
                </a:solidFill>
              </a:rPr>
              <a:t>p</a:t>
            </a:r>
            <a:r>
              <a:rPr lang="en-GB" b="1" dirty="0" err="1">
                <a:solidFill>
                  <a:schemeClr val="bg2"/>
                </a:solidFill>
              </a:rPr>
              <a:t>ojeftinjuje</a:t>
            </a:r>
            <a:r>
              <a:rPr lang="en-GB" b="1" dirty="0">
                <a:solidFill>
                  <a:schemeClr val="bg2"/>
                </a:solidFill>
              </a:rPr>
              <a:t>!</a:t>
            </a:r>
          </a:p>
          <a:p>
            <a:endParaRPr lang="en-GB" b="1" dirty="0">
              <a:solidFill>
                <a:schemeClr val="bg2"/>
              </a:solidFill>
            </a:endParaRPr>
          </a:p>
          <a:p>
            <a:endParaRPr lang="en-GB" b="1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1676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U </a:t>
            </a:r>
            <a:r>
              <a:rPr lang="en-GB" dirty="0" err="1">
                <a:solidFill>
                  <a:schemeClr val="bg2"/>
                </a:solidFill>
              </a:rPr>
              <a:t>ta</a:t>
            </a:r>
            <a:r>
              <a:rPr lang="sr-Latn-RS" dirty="0">
                <a:solidFill>
                  <a:schemeClr val="bg2"/>
                </a:solidFill>
              </a:rPr>
              <a:t>čki E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 err="1">
                <a:solidFill>
                  <a:schemeClr val="bg2"/>
                </a:solidFill>
              </a:rPr>
              <a:t>Zemlja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sr-Latn-RS" dirty="0">
                <a:solidFill>
                  <a:schemeClr val="bg2"/>
                </a:solidFill>
              </a:rPr>
              <a:t>1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r>
              <a:rPr lang="en-GB" dirty="0" err="1">
                <a:solidFill>
                  <a:schemeClr val="bg2"/>
                </a:solidFill>
              </a:rPr>
              <a:t>nudi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sr-Latn-RS" dirty="0">
                <a:solidFill>
                  <a:schemeClr val="bg2"/>
                </a:solidFill>
              </a:rPr>
              <a:t>60X za 60</a:t>
            </a:r>
            <a:r>
              <a:rPr lang="en-GB" dirty="0">
                <a:solidFill>
                  <a:schemeClr val="bg2"/>
                </a:solidFill>
              </a:rPr>
              <a:t>Y</a:t>
            </a:r>
            <a:endParaRPr lang="sr-Latn-RS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sr-Latn-RS" dirty="0">
                <a:solidFill>
                  <a:schemeClr val="bg2"/>
                </a:solidFill>
              </a:rPr>
              <a:t>U tački E</a:t>
            </a:r>
            <a:r>
              <a:rPr lang="en-GB" dirty="0">
                <a:solidFill>
                  <a:schemeClr val="bg2"/>
                </a:solidFill>
              </a:rPr>
              <a:t>’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 err="1">
                <a:solidFill>
                  <a:schemeClr val="bg2"/>
                </a:solidFill>
              </a:rPr>
              <a:t>nudi</a:t>
            </a:r>
            <a:r>
              <a:rPr lang="en-GB" dirty="0">
                <a:solidFill>
                  <a:schemeClr val="bg2"/>
                </a:solidFill>
              </a:rPr>
              <a:t>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 err="1">
                <a:solidFill>
                  <a:schemeClr val="bg2"/>
                </a:solidFill>
              </a:rPr>
              <a:t>50x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za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40Y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-</a:t>
            </a:r>
            <a:r>
              <a:rPr lang="en-GB" b="1" dirty="0" err="1">
                <a:solidFill>
                  <a:schemeClr val="bg2"/>
                </a:solidFill>
              </a:rPr>
              <a:t>poskupela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roba</a:t>
            </a:r>
            <a:r>
              <a:rPr lang="en-GB" b="1" dirty="0">
                <a:solidFill>
                  <a:schemeClr val="bg2"/>
                </a:solidFill>
              </a:rPr>
              <a:t> Y!</a:t>
            </a:r>
            <a:endParaRPr lang="sr-Latn-RS" b="1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50078" y="2895600"/>
            <a:ext cx="0" cy="2057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33400" y="2895600"/>
            <a:ext cx="2590800" cy="439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010400" y="2362200"/>
            <a:ext cx="0" cy="2590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927122" y="2362200"/>
            <a:ext cx="2083278" cy="439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GB" dirty="0"/>
              <a:t>N</a:t>
            </a:r>
            <a:r>
              <a:rPr lang="sr-Latn-RS" dirty="0"/>
              <a:t>ije retko da akcija uspe!!!</a:t>
            </a:r>
            <a:endParaRPr lang="en-GB" dirty="0"/>
          </a:p>
        </p:txBody>
      </p:sp>
      <p:pic>
        <p:nvPicPr>
          <p:cNvPr id="4" name="Picture 3" descr="landing-page-grap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29939"/>
            <a:ext cx="9144000" cy="41981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sr-Latn-RS" dirty="0"/>
              <a:t>upujmo domaće ...</a:t>
            </a:r>
            <a:endParaRPr lang="en-GB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0236" b="-1050"/>
          <a:stretch>
            <a:fillRect/>
          </a:stretch>
        </p:blipFill>
        <p:spPr>
          <a:xfrm>
            <a:off x="990600" y="304800"/>
            <a:ext cx="8001000" cy="5867400"/>
          </a:xfr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Grafički prikaz </a:t>
            </a:r>
            <a:r>
              <a:rPr lang="sr-Latn-CS" dirty="0" err="1"/>
              <a:t>Stolper</a:t>
            </a:r>
            <a:r>
              <a:rPr lang="sr-Latn-CS" dirty="0"/>
              <a:t> </a:t>
            </a:r>
            <a:r>
              <a:rPr lang="sr-Latn-CS" dirty="0" err="1"/>
              <a:t>Samjuelsonove</a:t>
            </a:r>
            <a:r>
              <a:rPr lang="sr-Latn-CS" dirty="0"/>
              <a:t> teoreme za zemlju 2</a:t>
            </a:r>
            <a:endParaRPr lang="en-US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8458200" cy="5768975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3200400"/>
            <a:ext cx="2209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chemeClr val="bg1"/>
                </a:solidFill>
              </a:rPr>
              <a:t>Uvodi se carina na x </a:t>
            </a:r>
          </a:p>
          <a:p>
            <a:r>
              <a:rPr lang="sr-Latn-CS" dirty="0">
                <a:solidFill>
                  <a:schemeClr val="bg1"/>
                </a:solidFill>
              </a:rPr>
              <a:t>u Zemlji 2</a:t>
            </a:r>
          </a:p>
          <a:p>
            <a:endParaRPr lang="sr-Latn-CS" dirty="0">
              <a:solidFill>
                <a:schemeClr val="bg1"/>
              </a:solidFill>
            </a:endParaRPr>
          </a:p>
          <a:p>
            <a:r>
              <a:rPr lang="sr-Latn-CS" dirty="0">
                <a:solidFill>
                  <a:schemeClr val="bg1"/>
                </a:solidFill>
              </a:rPr>
              <a:t>Proizvodi se više x</a:t>
            </a:r>
          </a:p>
          <a:p>
            <a:r>
              <a:rPr lang="sr-Latn-CS" dirty="0">
                <a:solidFill>
                  <a:schemeClr val="bg1"/>
                </a:solidFill>
              </a:rPr>
              <a:t>A manje y</a:t>
            </a:r>
          </a:p>
          <a:p>
            <a:endParaRPr lang="sr-Latn-CS" dirty="0">
              <a:solidFill>
                <a:schemeClr val="bg1"/>
              </a:solidFill>
            </a:endParaRPr>
          </a:p>
          <a:p>
            <a:r>
              <a:rPr lang="sr-Latn-CS" dirty="0">
                <a:solidFill>
                  <a:schemeClr val="bg1"/>
                </a:solidFill>
              </a:rPr>
              <a:t>Sada se upotrebljava više kapitala po jedinici rada</a:t>
            </a:r>
          </a:p>
          <a:p>
            <a:endParaRPr lang="sr-Latn-CS" dirty="0">
              <a:solidFill>
                <a:schemeClr val="bg1"/>
              </a:solidFill>
            </a:endParaRPr>
          </a:p>
        </p:txBody>
      </p:sp>
      <p:cxnSp>
        <p:nvCxnSpPr>
          <p:cNvPr id="61445" name="Straight Arrow Connector 6"/>
          <p:cNvCxnSpPr>
            <a:cxnSpLocks noChangeShapeType="1"/>
          </p:cNvCxnSpPr>
          <p:nvPr/>
        </p:nvCxnSpPr>
        <p:spPr bwMode="auto">
          <a:xfrm>
            <a:off x="2590800" y="3657600"/>
            <a:ext cx="411480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943600" y="5715000"/>
            <a:ext cx="6096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77000" y="5029200"/>
            <a:ext cx="6096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917" t="34074" r="35893" b="20423"/>
          <a:stretch>
            <a:fillRect/>
          </a:stretch>
        </p:blipFill>
        <p:spPr bwMode="auto">
          <a:xfrm>
            <a:off x="152400" y="76200"/>
            <a:ext cx="6705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934200" y="990600"/>
            <a:ext cx="2286000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bg2"/>
                </a:solidFill>
              </a:rPr>
              <a:t>DODATAK – OPTIMALNA CARINA </a:t>
            </a: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pošto je zemlja velika, </a:t>
            </a:r>
            <a:endParaRPr lang="sr-Latn-RS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domaći potrošači plaćaju 2,50$</a:t>
            </a:r>
            <a:endParaRPr lang="sr-Latn-RS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U</a:t>
            </a:r>
            <a:r>
              <a:rPr lang="sr-Latn-RS" dirty="0">
                <a:solidFill>
                  <a:schemeClr val="bg2"/>
                </a:solidFill>
              </a:rPr>
              <a:t>mesto </a:t>
            </a:r>
            <a:r>
              <a:rPr lang="vi-VN" dirty="0">
                <a:solidFill>
                  <a:schemeClr val="bg2"/>
                </a:solidFill>
              </a:rPr>
              <a:t>2,00$</a:t>
            </a:r>
            <a:endParaRPr lang="sr-Latn-RS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inostrani izvoznici dobijaju </a:t>
            </a:r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PX = 1,67$ </a:t>
            </a:r>
            <a:endParaRPr lang="sr-Latn-RS" dirty="0">
              <a:solidFill>
                <a:schemeClr val="bg2"/>
              </a:solidFill>
            </a:endParaRPr>
          </a:p>
          <a:p>
            <a:r>
              <a:rPr lang="sr-Latn-RS" dirty="0">
                <a:solidFill>
                  <a:schemeClr val="bg2"/>
                </a:solidFill>
              </a:rPr>
              <a:t>U</a:t>
            </a:r>
            <a:r>
              <a:rPr lang="vi-VN" dirty="0">
                <a:solidFill>
                  <a:schemeClr val="bg2"/>
                </a:solidFill>
              </a:rPr>
              <a:t>mesto 2,00$, </a:t>
            </a:r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uz slobodnu trgovinu). </a:t>
            </a:r>
            <a:endParaRPr lang="sr-Latn-RS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vi-VN" dirty="0">
                <a:solidFill>
                  <a:schemeClr val="bg2"/>
                </a:solidFill>
              </a:rPr>
              <a:t>Prema tome, inostrani izvoznici dele teret carine sa domaćim potrošačima.</a:t>
            </a:r>
            <a:endParaRPr lang="sr-Latn-RS" dirty="0">
              <a:solidFill>
                <a:schemeClr val="bg2"/>
              </a:solidFill>
            </a:endParaRPr>
          </a:p>
          <a:p>
            <a:endParaRPr lang="sr-Latn-RS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D</a:t>
            </a:r>
            <a:r>
              <a:rPr lang="sr-Latn-RS" dirty="0">
                <a:solidFill>
                  <a:schemeClr val="bg2"/>
                </a:solidFill>
              </a:rPr>
              <a:t>akle, velika </a:t>
            </a:r>
            <a:r>
              <a:rPr lang="vi-VN" dirty="0">
                <a:solidFill>
                  <a:schemeClr val="bg2"/>
                </a:solidFill>
              </a:rPr>
              <a:t>zemlja </a:t>
            </a:r>
            <a:r>
              <a:rPr lang="sr-Latn-RS" dirty="0">
                <a:solidFill>
                  <a:schemeClr val="bg2"/>
                </a:solidFill>
              </a:rPr>
              <a:t>ima </a:t>
            </a:r>
            <a:r>
              <a:rPr lang="vi-VN" dirty="0">
                <a:solidFill>
                  <a:schemeClr val="bg2"/>
                </a:solidFill>
              </a:rPr>
              <a:t>korist od popravljanja odnosa razmene usled carine).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29608" y="4765432"/>
            <a:ext cx="1066800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1431925"/>
          </a:xfrm>
        </p:spPr>
        <p:txBody>
          <a:bodyPr/>
          <a:lstStyle/>
          <a:p>
            <a:pPr>
              <a:defRPr/>
            </a:pPr>
            <a:r>
              <a:rPr lang="pt-BR" dirty="0" err="1"/>
              <a:t>Pretpostavimo</a:t>
            </a:r>
            <a:r>
              <a:rPr lang="pt-BR" dirty="0"/>
              <a:t> da </a:t>
            </a:r>
            <a:r>
              <a:rPr lang="pt-BR" dirty="0" err="1"/>
              <a:t>je</a:t>
            </a:r>
            <a:r>
              <a:rPr lang="pt-BR" dirty="0"/>
              <a:t> </a:t>
            </a:r>
            <a:r>
              <a:rPr lang="pt-BR" dirty="0" err="1"/>
              <a:t>zemlja</a:t>
            </a:r>
            <a:r>
              <a:rPr lang="pt-BR" dirty="0"/>
              <a:t> </a:t>
            </a:r>
            <a:r>
              <a:rPr lang="pt-BR" dirty="0" err="1"/>
              <a:t>smanjila</a:t>
            </a:r>
            <a:r>
              <a:rPr lang="pt-BR" dirty="0"/>
              <a:t> </a:t>
            </a:r>
            <a:r>
              <a:rPr lang="pt-BR" dirty="0" err="1"/>
              <a:t>uvoznu</a:t>
            </a:r>
            <a:r>
              <a:rPr lang="pt-BR" dirty="0"/>
              <a:t> </a:t>
            </a:r>
            <a:r>
              <a:rPr lang="pt-BR" dirty="0" err="1"/>
              <a:t>carinu</a:t>
            </a:r>
            <a:r>
              <a:rPr lang="sr-Latn-C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poluproizvode</a:t>
            </a:r>
            <a:r>
              <a:rPr lang="sr-Latn-RS" dirty="0"/>
              <a:t>, </a:t>
            </a:r>
            <a:r>
              <a:rPr lang="pl-PL" dirty="0" err="1"/>
              <a:t>ali</a:t>
            </a:r>
            <a:r>
              <a:rPr lang="pl-PL" dirty="0"/>
              <a:t> </a:t>
            </a:r>
            <a:r>
              <a:rPr lang="pl-PL" dirty="0" err="1"/>
              <a:t>ne</a:t>
            </a:r>
            <a:r>
              <a:rPr lang="pl-PL" dirty="0"/>
              <a:t> i na </a:t>
            </a:r>
            <a:r>
              <a:rPr lang="pl-PL" dirty="0" err="1"/>
              <a:t>gotove</a:t>
            </a:r>
            <a:r>
              <a:rPr lang="pl-PL" dirty="0"/>
              <a:t> </a:t>
            </a:r>
            <a:r>
              <a:rPr lang="pl-PL" dirty="0" err="1"/>
              <a:t>proizvode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528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pl-PL" dirty="0" err="1"/>
              <a:t>Kakav</a:t>
            </a:r>
            <a:r>
              <a:rPr lang="pl-PL" dirty="0"/>
              <a:t> će to efekat imati na stopu efektivne zaštite u </a:t>
            </a:r>
            <a:r>
              <a:rPr lang="pl-PL" dirty="0" err="1"/>
              <a:t>zemlji</a:t>
            </a:r>
            <a:r>
              <a:rPr lang="pl-PL" dirty="0"/>
              <a:t>?</a:t>
            </a:r>
          </a:p>
          <a:p>
            <a:pPr>
              <a:defRPr/>
            </a:pPr>
            <a:r>
              <a:rPr lang="pl-PL" dirty="0"/>
              <a:t>stopa </a:t>
            </a:r>
            <a:r>
              <a:rPr lang="pl-PL" dirty="0" err="1"/>
              <a:t>efektivne</a:t>
            </a:r>
            <a:r>
              <a:rPr lang="pl-PL" dirty="0"/>
              <a:t> </a:t>
            </a:r>
            <a:r>
              <a:rPr lang="pl-PL" dirty="0" err="1"/>
              <a:t>zaštite</a:t>
            </a:r>
            <a:endParaRPr lang="pl-PL" dirty="0"/>
          </a:p>
          <a:p>
            <a:pPr lvl="1">
              <a:defRPr/>
            </a:pPr>
            <a:r>
              <a:rPr lang="pl-PL" dirty="0" err="1"/>
              <a:t>Raste</a:t>
            </a:r>
            <a:endParaRPr lang="pl-PL" dirty="0"/>
          </a:p>
          <a:p>
            <a:pPr lvl="1">
              <a:defRPr/>
            </a:pPr>
            <a:r>
              <a:rPr lang="pl-PL" dirty="0"/>
              <a:t>Pada </a:t>
            </a:r>
          </a:p>
          <a:p>
            <a:pPr lvl="1">
              <a:defRPr/>
            </a:pPr>
            <a:r>
              <a:rPr lang="pl-PL" dirty="0"/>
              <a:t>Ostaje </a:t>
            </a:r>
            <a:r>
              <a:rPr lang="pl-PL" dirty="0" err="1"/>
              <a:t>ista</a:t>
            </a:r>
            <a:r>
              <a:rPr lang="pl-PL" dirty="0"/>
              <a:t>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5029200"/>
            <a:ext cx="6400800" cy="4572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li</a:t>
            </a:r>
            <a:r>
              <a:rPr lang="en-US" sz="2800" dirty="0"/>
              <a:t> je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Indiju</a:t>
            </a:r>
            <a:r>
              <a:rPr lang="en-US" sz="2800" dirty="0"/>
              <a:t> </a:t>
            </a:r>
            <a:r>
              <a:rPr lang="en-US" sz="2800" dirty="0" err="1"/>
              <a:t>verovatnije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ograniči</a:t>
            </a:r>
            <a:r>
              <a:rPr lang="en-US" sz="2800" dirty="0"/>
              <a:t> </a:t>
            </a:r>
            <a:r>
              <a:rPr lang="en-US" sz="2800" dirty="0" err="1"/>
              <a:t>uvoz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sr-Latn-CS" sz="2800" i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intenzivnih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i="1" dirty="0"/>
              <a:t>K – </a:t>
            </a:r>
            <a:r>
              <a:rPr lang="en-US" sz="2800" i="1" dirty="0" err="1"/>
              <a:t>intenzivnih</a:t>
            </a:r>
            <a:r>
              <a:rPr lang="en-US" sz="2800" i="1" dirty="0"/>
              <a:t> </a:t>
            </a:r>
            <a:r>
              <a:rPr lang="en-US" sz="2800" i="1" dirty="0" err="1"/>
              <a:t>proizvoda</a:t>
            </a:r>
            <a:r>
              <a:rPr lang="en-US" sz="2800" i="1" dirty="0"/>
              <a:t>? </a:t>
            </a:r>
            <a:r>
              <a:rPr lang="en-US" sz="2800" i="1" dirty="0" err="1"/>
              <a:t>Zašto</a:t>
            </a:r>
            <a:r>
              <a:rPr lang="en-US" sz="2800" i="1" dirty="0"/>
              <a:t>?</a:t>
            </a:r>
            <a:br>
              <a:rPr lang="en-US" sz="2800" i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O</a:t>
            </a:r>
            <a:r>
              <a:rPr lang="sr-Latn-RS" dirty="0"/>
              <a:t>graničiće uvoz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RS" dirty="0"/>
              <a:t>zivnih proizvoda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Koji je </a:t>
            </a:r>
            <a:r>
              <a:rPr lang="pl-PL" sz="2800" dirty="0" err="1"/>
              <a:t>verovatan</a:t>
            </a:r>
            <a:r>
              <a:rPr lang="pl-PL" sz="2800" dirty="0"/>
              <a:t> </a:t>
            </a:r>
            <a:r>
              <a:rPr lang="pl-PL" sz="2800" dirty="0" err="1"/>
              <a:t>uticaj</a:t>
            </a:r>
            <a:r>
              <a:rPr lang="pl-PL" sz="2800" dirty="0"/>
              <a:t> </a:t>
            </a:r>
            <a:r>
              <a:rPr lang="pl-PL" sz="2800" dirty="0" err="1"/>
              <a:t>ovoga</a:t>
            </a:r>
            <a:r>
              <a:rPr lang="pl-PL" sz="2800" dirty="0"/>
              <a:t> na </a:t>
            </a:r>
            <a:r>
              <a:rPr lang="pl-PL" sz="2800" dirty="0" err="1"/>
              <a:t>raspodelu</a:t>
            </a:r>
            <a:r>
              <a:rPr lang="pl-PL" sz="2800" dirty="0"/>
              <a:t> </a:t>
            </a:r>
            <a:r>
              <a:rPr lang="pl-PL" sz="2800" dirty="0" err="1"/>
              <a:t>dohotka</a:t>
            </a:r>
            <a:r>
              <a:rPr lang="pl-PL" sz="2800" dirty="0"/>
              <a:t> </a:t>
            </a:r>
            <a:r>
              <a:rPr lang="pl-PL" sz="2800" dirty="0" err="1"/>
              <a:t>između</a:t>
            </a:r>
            <a:r>
              <a:rPr lang="pl-PL" sz="2800" dirty="0"/>
              <a:t> rada i </a:t>
            </a:r>
            <a:r>
              <a:rPr lang="pl-PL" sz="2800" dirty="0" err="1"/>
              <a:t>kapitala</a:t>
            </a:r>
            <a:r>
              <a:rPr lang="pl-PL" sz="2800" dirty="0"/>
              <a:t> u </a:t>
            </a:r>
            <a:r>
              <a:rPr lang="pl-PL" sz="2800" dirty="0" err="1"/>
              <a:t>Indiji</a:t>
            </a:r>
            <a:r>
              <a:rPr lang="pl-PL" sz="2800" dirty="0"/>
              <a:t>?</a:t>
            </a:r>
            <a:br>
              <a:rPr lang="pl-PL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sr-Latn-RS" dirty="0"/>
              <a:t>astu prihodi kapitala prema SS teoremi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Kada SAD uvede carine na čelik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A) </a:t>
            </a:r>
            <a:r>
              <a:rPr lang="sr-Latn-CS" dirty="0"/>
              <a:t>Pada cena domaćih proizvoda mesne industrije</a:t>
            </a:r>
          </a:p>
          <a:p>
            <a:pPr>
              <a:defRPr/>
            </a:pPr>
            <a:r>
              <a:rPr lang="en-US" dirty="0"/>
              <a:t>B)  </a:t>
            </a:r>
            <a:r>
              <a:rPr lang="sr-Latn-CS" dirty="0"/>
              <a:t>Raste cena domaćih mesnih prerađevina</a:t>
            </a:r>
          </a:p>
          <a:p>
            <a:pPr>
              <a:defRPr/>
            </a:pPr>
            <a:r>
              <a:rPr lang="en-US" dirty="0"/>
              <a:t>C) </a:t>
            </a:r>
            <a:r>
              <a:rPr lang="sr-Latn-CS" dirty="0"/>
              <a:t>Prihodi države uvek rastu</a:t>
            </a:r>
          </a:p>
          <a:p>
            <a:pPr>
              <a:defRPr/>
            </a:pPr>
            <a:r>
              <a:rPr lang="en-US" dirty="0"/>
              <a:t>D)  </a:t>
            </a:r>
            <a:r>
              <a:rPr lang="sr-Latn-CS" dirty="0"/>
              <a:t>Uvek će doći do odmazde</a:t>
            </a:r>
          </a:p>
          <a:p>
            <a:pPr>
              <a:defRPr/>
            </a:pPr>
            <a:r>
              <a:rPr lang="en-US" dirty="0"/>
              <a:t>E) </a:t>
            </a:r>
            <a:r>
              <a:rPr lang="sr-Latn-CS" dirty="0"/>
              <a:t>Ništa nije tačno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4648200"/>
            <a:ext cx="7239000" cy="6096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1 L -0.00417 -0.077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mala zemlja poveća carine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 </a:t>
            </a:r>
            <a:r>
              <a:rPr lang="sr-Latn-CS" dirty="0"/>
              <a:t>Potrošnja tog proizvoda raste </a:t>
            </a:r>
          </a:p>
          <a:p>
            <a:pPr>
              <a:defRPr/>
            </a:pPr>
            <a:r>
              <a:rPr lang="en-US" dirty="0"/>
              <a:t>b.  </a:t>
            </a:r>
            <a:r>
              <a:rPr lang="sr-Latn-CS" dirty="0"/>
              <a:t>Proizvodnja pada</a:t>
            </a:r>
            <a:endParaRPr lang="en-US" dirty="0"/>
          </a:p>
          <a:p>
            <a:pPr>
              <a:defRPr/>
            </a:pPr>
            <a:r>
              <a:rPr lang="en-US" dirty="0"/>
              <a:t>c.  </a:t>
            </a:r>
            <a:r>
              <a:rPr lang="sr-Latn-CS" dirty="0"/>
              <a:t>Uvoz raste </a:t>
            </a:r>
          </a:p>
          <a:p>
            <a:pPr>
              <a:defRPr/>
            </a:pPr>
            <a:r>
              <a:rPr lang="en-US" dirty="0"/>
              <a:t>d.  N</a:t>
            </a:r>
            <a:r>
              <a:rPr lang="sr-Latn-CS" dirty="0"/>
              <a:t>išta od ovoga nije tačno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733800"/>
            <a:ext cx="7239000" cy="8382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Rast proizvođačevog viška pri uvođenju carine meri se zonom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 a.  </a:t>
            </a:r>
            <a:r>
              <a:rPr lang="sr-Latn-CS" sz="2400" dirty="0"/>
              <a:t>Levo od krive ponude, između linija cena pre i nakon uvođenja carine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b.  </a:t>
            </a:r>
            <a:r>
              <a:rPr lang="sr-Latn-CS" sz="2400" dirty="0"/>
              <a:t>Ispod krive ponude između količina proizvedenih pre i posle uvođenja carine</a:t>
            </a:r>
          </a:p>
          <a:p>
            <a:pPr>
              <a:defRPr/>
            </a:pPr>
            <a:r>
              <a:rPr lang="en-US" sz="2400" dirty="0"/>
              <a:t>c.  </a:t>
            </a:r>
            <a:r>
              <a:rPr lang="sr-Latn-CS" sz="2400" dirty="0"/>
              <a:t>Ispod krive tražnje umeđu linija cena pre i posle uvođenja carine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d.  </a:t>
            </a:r>
            <a:r>
              <a:rPr lang="sr-Latn-CS" sz="2400" dirty="0"/>
              <a:t>Ništa od ovoga nije tačno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133600"/>
            <a:ext cx="7543800" cy="6096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7025" t="2611" r="826" b="32119"/>
          <a:stretch>
            <a:fillRect/>
          </a:stretch>
        </p:blipFill>
        <p:spPr bwMode="auto">
          <a:xfrm>
            <a:off x="6324600" y="4191000"/>
            <a:ext cx="2667000" cy="26147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mala zemlja poveća carinu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 </a:t>
            </a:r>
            <a:r>
              <a:rPr lang="sr-Latn-CS" dirty="0"/>
              <a:t>Raste renta domaćih proizvođača</a:t>
            </a:r>
          </a:p>
          <a:p>
            <a:pPr>
              <a:defRPr/>
            </a:pPr>
            <a:r>
              <a:rPr lang="en-US" dirty="0"/>
              <a:t>b.  </a:t>
            </a:r>
            <a:r>
              <a:rPr lang="sr-Latn-CS" dirty="0"/>
              <a:t>Troškovi zaštite padaju </a:t>
            </a:r>
          </a:p>
          <a:p>
            <a:pPr>
              <a:defRPr/>
            </a:pPr>
            <a:r>
              <a:rPr lang="en-US" dirty="0"/>
              <a:t>c.  </a:t>
            </a:r>
            <a:r>
              <a:rPr lang="sr-Latn-CS" dirty="0"/>
              <a:t>Smanjuje se gubitak blagostanja</a:t>
            </a:r>
            <a:endParaRPr lang="en-US" dirty="0"/>
          </a:p>
          <a:p>
            <a:pPr>
              <a:defRPr/>
            </a:pPr>
            <a:r>
              <a:rPr lang="en-US" dirty="0"/>
              <a:t>d.  </a:t>
            </a:r>
            <a:r>
              <a:rPr lang="sr-Latn-CS" dirty="0"/>
              <a:t>Sve je ovo tačno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2133600"/>
            <a:ext cx="7086600" cy="4572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15000"/>
            <a:ext cx="7543800" cy="1431925"/>
          </a:xfrm>
        </p:spPr>
        <p:txBody>
          <a:bodyPr/>
          <a:lstStyle/>
          <a:p>
            <a:r>
              <a:rPr lang="en-GB" sz="2000" dirty="0"/>
              <a:t>Z</a:t>
            </a:r>
            <a:r>
              <a:rPr lang="sr-Latn-RS" sz="2000" dirty="0"/>
              <a:t>ašto potrošači ne protestuju?</a:t>
            </a:r>
            <a:endParaRPr lang="en-GB" sz="2000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61813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immy-peanut.jpg?w=3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2743200"/>
            <a:ext cx="2197469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Uvođenje carine u maloj zemlji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a.  </a:t>
            </a:r>
            <a:r>
              <a:rPr lang="sr-Latn-CS" dirty="0"/>
              <a:t>Povećava relativnu cenu robe za domaće potrošače i proizvođače </a:t>
            </a:r>
          </a:p>
          <a:p>
            <a:pPr>
              <a:defRPr/>
            </a:pPr>
            <a:r>
              <a:rPr lang="en-US" dirty="0"/>
              <a:t>b. </a:t>
            </a:r>
            <a:r>
              <a:rPr lang="sr-Latn-CS" dirty="0"/>
              <a:t>Smanjuje relativnu cenu za domaće proizvođače i  potrošače </a:t>
            </a:r>
          </a:p>
          <a:p>
            <a:pPr>
              <a:defRPr/>
            </a:pPr>
            <a:r>
              <a:rPr lang="en-US" dirty="0"/>
              <a:t>c.  </a:t>
            </a:r>
            <a:r>
              <a:rPr lang="sr-Latn-CS" dirty="0"/>
              <a:t>Povećava relativnu cenu za zemlju u celini </a:t>
            </a:r>
          </a:p>
          <a:p>
            <a:pPr>
              <a:defRPr/>
            </a:pPr>
            <a:r>
              <a:rPr lang="en-US" dirty="0"/>
              <a:t>d.  </a:t>
            </a:r>
            <a:r>
              <a:rPr lang="sr-Latn-CS" dirty="0"/>
              <a:t>Sve ovo može biti tačno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2133600"/>
            <a:ext cx="7239000" cy="8382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Optimalna carina za malu zemlju 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dirty="0"/>
              <a:t>a.  100%</a:t>
            </a:r>
          </a:p>
          <a:p>
            <a:pPr>
              <a:defRPr/>
            </a:pPr>
            <a:r>
              <a:rPr lang="en-US" dirty="0"/>
              <a:t>b.  50%</a:t>
            </a:r>
          </a:p>
          <a:p>
            <a:pPr>
              <a:defRPr/>
            </a:pPr>
            <a:r>
              <a:rPr lang="en-US" dirty="0"/>
              <a:t>c.  0			</a:t>
            </a:r>
          </a:p>
          <a:p>
            <a:pPr>
              <a:defRPr/>
            </a:pPr>
            <a:r>
              <a:rPr lang="en-US" dirty="0"/>
              <a:t>d.  </a:t>
            </a:r>
            <a:r>
              <a:rPr lang="sr-Latn-CS" dirty="0"/>
              <a:t>Zavisi od elasticiteta, ne može se unapred reći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810000"/>
            <a:ext cx="7239000" cy="6096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može zadesiti Donalna Trampa kada uvede “buy American”?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r>
              <a:rPr lang="en-US" dirty="0"/>
              <a:t>a.  </a:t>
            </a:r>
            <a:r>
              <a:rPr lang="en-GB" dirty="0"/>
              <a:t>B</a:t>
            </a:r>
            <a:r>
              <a:rPr lang="sr-Latn-RS" dirty="0"/>
              <a:t>olji položaj najsiromašnijih </a:t>
            </a:r>
          </a:p>
          <a:p>
            <a:pPr>
              <a:defRPr/>
            </a:pPr>
            <a:r>
              <a:rPr lang="en-US" dirty="0"/>
              <a:t>b.  </a:t>
            </a:r>
            <a:r>
              <a:rPr lang="en-GB" dirty="0"/>
              <a:t>U</a:t>
            </a:r>
            <a:r>
              <a:rPr lang="sr-Latn-RS" dirty="0"/>
              <a:t>ništavanje uvozne konkurencije</a:t>
            </a:r>
          </a:p>
          <a:p>
            <a:pPr>
              <a:defRPr/>
            </a:pPr>
            <a:r>
              <a:rPr lang="en-US" dirty="0"/>
              <a:t>c.  </a:t>
            </a:r>
            <a:r>
              <a:rPr lang="en-GB" dirty="0"/>
              <a:t>O</a:t>
            </a:r>
            <a:r>
              <a:rPr lang="sr-Latn-RS" dirty="0"/>
              <a:t>pstanak radnih mesta</a:t>
            </a:r>
          </a:p>
          <a:p>
            <a:pPr>
              <a:defRPr/>
            </a:pPr>
            <a:r>
              <a:rPr lang="sr-Latn-RS" dirty="0"/>
              <a:t>d.  Ništa od ovoga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4267200"/>
            <a:ext cx="7391400" cy="762000"/>
          </a:xfrm>
          <a:prstGeom prst="rect">
            <a:avLst/>
          </a:prstGeom>
          <a:solidFill>
            <a:schemeClr val="accent1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2133600" y="5181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Why can’t that work come home? Obama asked.</a:t>
            </a:r>
          </a:p>
          <a:p>
            <a:r>
              <a:rPr lang="en-GB" dirty="0">
                <a:hlinkClick r:id="rId2"/>
              </a:rPr>
              <a:t>Jobs’ reply was unambiguous. “Those jobs aren’t coming back,” he said, according to another dinner guest.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Ko sigurno dobija kad se uvedu carine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Državna kasa</a:t>
            </a:r>
          </a:p>
          <a:p>
            <a:pPr>
              <a:defRPr/>
            </a:pPr>
            <a:r>
              <a:rPr lang="sr-Latn-CS" dirty="0"/>
              <a:t>Zaštićena grana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Ko gubi?</a:t>
            </a:r>
          </a:p>
          <a:p>
            <a:pPr>
              <a:defRPr/>
            </a:pPr>
            <a:r>
              <a:rPr lang="sr-Latn-CS" dirty="0"/>
              <a:t>- potrošači</a:t>
            </a:r>
          </a:p>
          <a:p>
            <a:pPr>
              <a:defRPr/>
            </a:pPr>
            <a:r>
              <a:rPr lang="sr-Latn-CS" dirty="0"/>
              <a:t>- uvoznici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26739</TotalTime>
  <Words>2077</Words>
  <Application>Microsoft Office PowerPoint</Application>
  <PresentationFormat>On-screen Show (4:3)</PresentationFormat>
  <Paragraphs>374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Tahoma</vt:lpstr>
      <vt:lpstr>Verdana</vt:lpstr>
      <vt:lpstr>Wingdings</vt:lpstr>
      <vt:lpstr>Shimmer</vt:lpstr>
      <vt:lpstr>Poglavlja 8:Ograničenja u razmeni : carine  • uticaj carine na potrošače i proizvođače • troškovi i koristi od carina u maloj i velikoj zemlji • optimalna carina i odmazda • značenje i važnost strukture carina  </vt:lpstr>
      <vt:lpstr>Vlada koristi carinske prihode da bi subvencionisala javnu potrošnju </vt:lpstr>
      <vt:lpstr>PowerPoint Presentation</vt:lpstr>
      <vt:lpstr>slobodna trgovina maksimizira autput u celom svetu i korisna je za sve zemlje.  Zašto onda SVE zemlje uvode carine? </vt:lpstr>
      <vt:lpstr>PowerPoint Presentation</vt:lpstr>
      <vt:lpstr>Mehanizam lobiranja</vt:lpstr>
      <vt:lpstr>Kupujmo domaće ...</vt:lpstr>
      <vt:lpstr>Zašto potrošači ne protestuju?</vt:lpstr>
      <vt:lpstr>Ko sigurno dobija kad se uvedu carine </vt:lpstr>
      <vt:lpstr>Ko ima veće carine  </vt:lpstr>
      <vt:lpstr>Dokaz – carine u SAD, Japanu, itd…</vt:lpstr>
      <vt:lpstr>PowerPoint Presentation</vt:lpstr>
      <vt:lpstr>Carine u Brazilu, Meksiku, Koreji, Kini, Rusiji…</vt:lpstr>
      <vt:lpstr>PowerPoint Presentation</vt:lpstr>
      <vt:lpstr>Najjači poltički pritisak u korist carina vršiće</vt:lpstr>
      <vt:lpstr> Smanjenje carina na čelik će najverovatnije biti od koristi</vt:lpstr>
      <vt:lpstr>Troškovi i koristi od carine </vt:lpstr>
      <vt:lpstr>Razvoj događaja...</vt:lpstr>
      <vt:lpstr>Smanjenje carina -Doha?</vt:lpstr>
      <vt:lpstr>VRSTE CARINA </vt:lpstr>
      <vt:lpstr>Za bicikl od 100 i 200$</vt:lpstr>
      <vt:lpstr>Srbija</vt:lpstr>
      <vt:lpstr>Uticaj carina na parcijalnu ravnotežu</vt:lpstr>
      <vt:lpstr>Uticaj carine na potrošačev i proizvođačev višak </vt:lpstr>
      <vt:lpstr>Troškovi i koristi od carine </vt:lpstr>
      <vt:lpstr>carina vrši 2 vrste preraspodele dohotka </vt:lpstr>
      <vt:lpstr>Pitanje – koliko je Srbija izgubila ukidanjem carina? </vt:lpstr>
      <vt:lpstr>mišljenje?</vt:lpstr>
      <vt:lpstr>PowerPoint Presentation</vt:lpstr>
      <vt:lpstr>Deljenjem gubitka potrošačevog viška sa brojem radnih mesta koja su sačuvana</vt:lpstr>
      <vt:lpstr>PowerPoint Presentation</vt:lpstr>
      <vt:lpstr>troškovi očuvanja svakog radnog mesta u proizvodnji gumene obuće - 122.000$  (208 miliona dolara podeljeno sa 1.705 sačuvanih radnih mesta) – a proizvođačev dobitak – 55000 usd </vt:lpstr>
      <vt:lpstr>PowerPoint Presentation</vt:lpstr>
      <vt:lpstr>PowerPoint Presentation</vt:lpstr>
      <vt:lpstr>PowerPoint Presentation</vt:lpstr>
      <vt:lpstr>Zašto ljudi u to ne veruju</vt:lpstr>
      <vt:lpstr>Stopa efektivne zaštite </vt:lpstr>
      <vt:lpstr>PRIMER</vt:lpstr>
      <vt:lpstr>PowerPoint Presentation</vt:lpstr>
      <vt:lpstr>Uopštavanje i ocena teorije efektivne zaštite </vt:lpstr>
      <vt:lpstr>„kaskadna” struktura carina</vt:lpstr>
      <vt:lpstr>PowerPoint Presentation</vt:lpstr>
      <vt:lpstr>Kaskadna struktura</vt:lpstr>
      <vt:lpstr>kod procene stepena zaštite</vt:lpstr>
      <vt:lpstr>Uticaj carine na opštu ravnotežu u maloj zemlji</vt:lpstr>
      <vt:lpstr>PowerPoint Presentation</vt:lpstr>
      <vt:lpstr>ako je cena uvoznog proizvoda X jednaka 1$ </vt:lpstr>
      <vt:lpstr>Potrošači će morati da plate 2$ za jedinicu proizvoda X, bez obzira da li je iz uvoza ili je domaće proizvodnje</vt:lpstr>
      <vt:lpstr>zemlja kao celina i dalje ima domaću cenu 2$ i svetsku PX/PY = 1</vt:lpstr>
      <vt:lpstr> Ako je uvozna carina za proizvod X 300 %   </vt:lpstr>
      <vt:lpstr>Mehanizam u zemlji 2</vt:lpstr>
      <vt:lpstr>nacionalni dohodak je  usled carine – SMANJEN!</vt:lpstr>
      <vt:lpstr>A smanjen je zato što---</vt:lpstr>
      <vt:lpstr>Zemlja gubi, ali -</vt:lpstr>
      <vt:lpstr>PowerPoint Presentation</vt:lpstr>
      <vt:lpstr>Stolper–Semjuelsonova teorema</vt:lpstr>
      <vt:lpstr>Razlog </vt:lpstr>
      <vt:lpstr>PowerPoint Presentation</vt:lpstr>
      <vt:lpstr>Optimalna carina i odmazda </vt:lpstr>
      <vt:lpstr>PowerPoint Presentation</vt:lpstr>
      <vt:lpstr>PowerPoint Presentation</vt:lpstr>
      <vt:lpstr>https://www.forbes.com/sites/joshuarhodes/2018/02/07/trump-solar-panel-tariff/#72715324376d</vt:lpstr>
      <vt:lpstr>Carina je korisna za proizvođače u  zemlji koja je uvodi </vt:lpstr>
      <vt:lpstr>PowerPoint Presentation</vt:lpstr>
      <vt:lpstr>PowerPoint Presentation</vt:lpstr>
      <vt:lpstr>Meclerov paradoks – pad dohotka obilnog faktora zbog carine</vt:lpstr>
      <vt:lpstr>PowerPoint Presentation</vt:lpstr>
      <vt:lpstr>PowerPoint Presentation</vt:lpstr>
      <vt:lpstr>PowerPoint Presentation</vt:lpstr>
      <vt:lpstr>PowerPoint Presentation</vt:lpstr>
      <vt:lpstr>Grafički prikaz Stolper Samjuelsonove teoreme za zemlju 2</vt:lpstr>
      <vt:lpstr>PowerPoint Presentation</vt:lpstr>
      <vt:lpstr>Pretpostavimo da je zemlja smanjila uvoznu carinu na sirovine i poluproizvode, ali ne i na gotove proizvode</vt:lpstr>
      <vt:lpstr>Da li je za Indiju verovatnije da ograniči uvoz R – intenzivnih ili K – intenzivnih proizvoda? Zašto? </vt:lpstr>
      <vt:lpstr>Koji je verovatan uticaj ovoga na raspodelu dohotka između rada i kapitala u Indiji? </vt:lpstr>
      <vt:lpstr>Kada SAD uvede carine na čelik  </vt:lpstr>
      <vt:lpstr>Ako mala zemlja poveća carine</vt:lpstr>
      <vt:lpstr>Rast proizvođačevog viška pri uvođenju carine meri se zonom</vt:lpstr>
      <vt:lpstr>Ako mala zemlja poveća carinu</vt:lpstr>
      <vt:lpstr>Uvođenje carine u maloj zemlji</vt:lpstr>
      <vt:lpstr>Optimalna carina za malu zemlju je</vt:lpstr>
      <vt:lpstr>Šta može zadesiti Donalna Trampa kada uvede “buy American”?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922</cp:revision>
  <dcterms:created xsi:type="dcterms:W3CDTF">2009-02-26T06:52:54Z</dcterms:created>
  <dcterms:modified xsi:type="dcterms:W3CDTF">2019-04-05T12:26:22Z</dcterms:modified>
</cp:coreProperties>
</file>